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46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B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123444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BREAKTHROUGH &amp; PENGGALIAN IDE INOVASI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4241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E6F0F5"/>
                </a:solidFill>
              </a:defRPr>
            </a:pPr>
            <a:r>
              <a:t>Berbasis Product Design and Development</a:t>
            </a:r>
            <a:br/>
            <a:r>
              <a:t>Ulrich, Eppinger &amp; Yang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66360"/>
            <a:ext cx="141692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E6F0F5"/>
                </a:solidFill>
              </a:defRPr>
            </a:pPr>
            <a:r>
              <a:rPr lang="en-US" dirty="0" err="1"/>
              <a:t>Henni,ST.,MT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Tujuan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Menjelaskan pengertian inovasi dan perannya dalam pengembangan produk.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Menghasilkan ide inovasi secara sistematis, bukan hanya mengandalkan inspirasi.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Memahami breakthrough dan membedakannya dari perbaikan incremental.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Menjelaskan karakteristik produk yang berhasil melalui kualitas, biaya, waktu, dan kemampuan pengembangan.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Mengenal Blue Ocean sebagai perspektif tambahan untuk mencari ruang pasar baru melalui inovasi nilai.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Peta Materi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Bagian Utama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1. Pengertian inovasi &amp; ide-ide inovasi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2. Konsep breakthrough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3. Successful product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4. Blue Ocean Concept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Alur Berpikir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Opportunity → Ide → Konsep produk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Customer needs → Konsep → Seleksi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Prototype → Testing → Refinement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Launch → Learning → Improvement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1031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/>
            </a:pPr>
            <a:r>
              <a:t>1. Pengertian Inovasi &amp; Ide-Ide Inovasi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3063240"/>
            <a:ext cx="10515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Dari opportunity menuju ide yang dapat dikembangkan menjadi konsep produk.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Apa yang Dimaksud dengan Inovasi?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Inovasi dapat dipahami sebagai penerapan gagasan baru atau perbaikan yang menciptakan nilai bagi pelanggan dan/atau perusahaan.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Dalam kerangka Ulrich, ide harus diterjemahkan menjadi peluang, konsep, spesifikasi, prototype, dan produk yang dapat direalisasikan.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Inovasi merupakan kombinasi kreativitas, pemahaman kebutuhan pelanggan, teknologi, kelayakan bisnis, dan eksekusi.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Pertanyaan kunci: masalah apa yang diselesaikan, untuk siapa, dengan cara apa, dan mengapa solusi tersebut bernilai?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Ide ≠ Inovasi ≠ Produk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Gagasan awal tentang peluang/solusi.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Bisa sangat banyak dan belum tentu layak.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Masih membutuhkan penyaringan.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Inovasi/Produk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Ide telah diterjemahkan menjadi konsep yang memberi nilai.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Target pengguna dan kebutuhan jelas.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Diuji terhadap teknis, ekonomi, manufaktur, dan pasar.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Dari Opportunity ke Ide Inovasi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Opportunity: menemukan kebutuhan pelanggan, perubahan teknologi, tren, kelemahan produk lama, atau perubahan lingkungan bisnis.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Generate: menghasilkan banyak peluang/ide tanpa terlalu cepat menyaring.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Screen: memilih ide berdasarkan strategi, customer needs, teknologi, dan potensi ekonomi.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Develop: mengembangkan ide menjanjikan menjadi opportunity statement dan konsep.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Select: memilih peluang yang layak diteruskan.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Teknik Menghasilkan Ide Inovasi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Berbasis Pelanggan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Observasi penggunaan produk.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Wawancara dan voice of customer.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Identifikasi pain points dan unmet needs.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Ubah keluhan menjadi peluang desain.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Berbasis Produk/Teknologi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Benchmark pesaing.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Adaptasi teknologi dari bidang lain.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Modifikasi fungsi/atribut produk.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Gunakan tren teknologi sebagai pemicu ide.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Teknik Generasi Ide dalam Perspektif Ulrich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Memperluas sumber peluang: pelanggan, teknologi, pesaing, pemasok, demografi, regulasi, dan pengalaman pengguna.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Mengamati lead users yang menghadapi kebutuhan lebih awal atau lebih intens.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Mengamati produk premium dan mencari cara memberikan manfaat serupa dengan biaya lebih rendah.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Memindahkan inovasi dari wilayah/kategori lain ke konteks baru.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Mengombinasikan dan memodifikasi atribut produk.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Contoh Penggalian Ide: Botol Minum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Masalah/Peluang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Botol mudah bocor.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Sulit dibersihkan.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Ukuran kurang fleksibel.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Pengguna ingin memantau konsumsi air.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Ide Inovasi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Tutup anti-bocor dengan indikator penguncian.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Desain modular agar mudah dibongkar.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Ukuran modular/expandable.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Indikator konsumsi atau koneksi aplikasi.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Mengapa Jangan Langsung Memilih Ide Terbaik?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Pada tahap awal, tujuan utamanya menghasilkan banyak peluang.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Terlalu cepat menyaring dapat membuat ide yang tidak biasa tetapi potensial hilang.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Setelah ide terkumpul, lakukan screening dan pengembangan.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Prinsip praktis: divergen terlebih dahulu → konvergen kemudian.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1031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/>
            </a:pPr>
            <a:r>
              <a:t>2. Konsep Breakthrough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3063240"/>
            <a:ext cx="10515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Lompatan solusi yang signifikan dibanding perbaikan kecil, tetap melalui proses pengembangan dan validasi.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Apa itu Breakthrough?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Breakthrough adalah lompatan solusi yang menghasilkan perubahan berarti pada nilai, teknologi, proses, atau model bisnis.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Tidak selalu berarti teknologi sangat rumit; yang penting adalah perubahan berarti dalam cara kebutuhan dipenuhi.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Dapat muncul dari teknologi baru, kombinasi teknologi, perubahan target pengguna, atau cara baru mengemas manfaat.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Breakthrough tetap harus melewati seleksi, pengembangan, pengujian, dan validasi.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Incremental Improvement vs Breakthrough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Incremental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Perubahan bertahap.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Ketidakpastian relatif lebih rendah.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Contoh: baterai lebih tahan, bobot lebih ringan, fitur tambahan.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Breakthrough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Perubahan lebih besar pada cara kebutuhan dipenuhi.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Dapat membuka pasar/kategori baru.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Ketidakpastian teknologi dan pasar biasanya lebih tinggi.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Opportunity Horizons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Horizon 1: improvement, variant, dan cost reduction pada produk/layanan yang ada.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Horizon 2: wilayah baru pada dimensi pasar dan/atau teknologi.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Horizon 3: kategori produk/layanan baru dengan ketidakpastian tinggi.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Semakin jauh dari bisnis saat ini, semakin besar kebutuhan untuk belajar dan menguji asumsi.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Ciri Ide yang Berpotensi Breakthrough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Menyelesaikan kebutuhan yang belum terpenuhi.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Mengubah trade-off lama, misalnya lebih murah tetapi tetap mempertahankan manfaat inti.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Menggabungkan teknologi atau konsep dari domain berbeda.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Mengubah pengalaman pengguna secara signifikan.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Memiliki proposisi nilai yang jelas meskipun mekanisme solusinya berbeda.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Contoh Pola Breakthrough: Down-Market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rPr dirty="0" err="1"/>
              <a:t>Identifikasi</a:t>
            </a:r>
            <a:r>
              <a:rPr dirty="0"/>
              <a:t> </a:t>
            </a:r>
            <a:r>
              <a:rPr dirty="0" err="1"/>
              <a:t>produk</a:t>
            </a:r>
            <a:r>
              <a:rPr dirty="0"/>
              <a:t> premium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manfaat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 yang </a:t>
            </a:r>
            <a:r>
              <a:rPr dirty="0" err="1"/>
              <a:t>dihargai</a:t>
            </a:r>
            <a:r>
              <a:rPr dirty="0"/>
              <a:t> </a:t>
            </a:r>
            <a:r>
              <a:rPr dirty="0" err="1"/>
              <a:t>pelanggan</a:t>
            </a:r>
            <a:r>
              <a:rPr dirty="0"/>
              <a:t>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rPr dirty="0" err="1"/>
              <a:t>Tentukan</a:t>
            </a:r>
            <a:r>
              <a:rPr dirty="0"/>
              <a:t> </a:t>
            </a:r>
            <a:r>
              <a:rPr dirty="0" err="1"/>
              <a:t>manfaat</a:t>
            </a:r>
            <a:r>
              <a:rPr dirty="0"/>
              <a:t> yang </a:t>
            </a:r>
            <a:r>
              <a:rPr dirty="0" err="1"/>
              <a:t>benar-benar</a:t>
            </a:r>
            <a:r>
              <a:rPr dirty="0"/>
              <a:t> </a:t>
            </a:r>
            <a:r>
              <a:rPr dirty="0" err="1"/>
              <a:t>penting</a:t>
            </a:r>
            <a:r>
              <a:rPr dirty="0"/>
              <a:t> dan </a:t>
            </a:r>
            <a:r>
              <a:rPr dirty="0" err="1"/>
              <a:t>elemen</a:t>
            </a:r>
            <a:r>
              <a:rPr dirty="0"/>
              <a:t> yang </a:t>
            </a:r>
            <a:r>
              <a:rPr dirty="0" err="1"/>
              <a:t>menambah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/</a:t>
            </a:r>
            <a:r>
              <a:rPr dirty="0" err="1"/>
              <a:t>kompleksitas</a:t>
            </a:r>
            <a:r>
              <a:rPr dirty="0"/>
              <a:t>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rPr dirty="0" err="1"/>
              <a:t>Rancang</a:t>
            </a:r>
            <a:r>
              <a:rPr dirty="0"/>
              <a:t> </a:t>
            </a:r>
            <a:r>
              <a:rPr dirty="0" err="1"/>
              <a:t>versi</a:t>
            </a:r>
            <a:r>
              <a:rPr dirty="0"/>
              <a:t> </a:t>
            </a:r>
            <a:r>
              <a:rPr dirty="0" err="1"/>
              <a:t>lebih</a:t>
            </a:r>
            <a:r>
              <a:rPr dirty="0"/>
              <a:t> </a:t>
            </a:r>
            <a:r>
              <a:rPr dirty="0" err="1"/>
              <a:t>sederhana</a:t>
            </a:r>
            <a:r>
              <a:rPr dirty="0"/>
              <a:t>/</a:t>
            </a:r>
            <a:r>
              <a:rPr dirty="0" err="1"/>
              <a:t>terjangkau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manfaat</a:t>
            </a:r>
            <a:r>
              <a:rPr dirty="0"/>
              <a:t> inti </a:t>
            </a:r>
            <a:r>
              <a:rPr dirty="0" err="1"/>
              <a:t>tetap</a:t>
            </a:r>
            <a:r>
              <a:rPr dirty="0"/>
              <a:t> </a:t>
            </a:r>
            <a:r>
              <a:rPr dirty="0" err="1"/>
              <a:t>terjaga</a:t>
            </a:r>
            <a:r>
              <a:rPr dirty="0"/>
              <a:t>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rPr dirty="0" err="1"/>
              <a:t>Contoh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materi</a:t>
            </a:r>
            <a:r>
              <a:rPr dirty="0"/>
              <a:t> Ulrich: Crest </a:t>
            </a:r>
            <a:r>
              <a:rPr dirty="0" err="1"/>
              <a:t>SpinBrush</a:t>
            </a:r>
            <a:r>
              <a:rPr dirty="0"/>
              <a:t> </a:t>
            </a:r>
            <a:r>
              <a:rPr dirty="0" err="1"/>
              <a:t>dikembangkan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gagasan</a:t>
            </a:r>
            <a:r>
              <a:rPr dirty="0"/>
              <a:t> </a:t>
            </a:r>
            <a:r>
              <a:rPr dirty="0" err="1"/>
              <a:t>sikat</a:t>
            </a:r>
            <a:r>
              <a:rPr dirty="0"/>
              <a:t> </a:t>
            </a:r>
            <a:r>
              <a:rPr dirty="0" err="1"/>
              <a:t>gigi</a:t>
            </a:r>
            <a:r>
              <a:rPr dirty="0"/>
              <a:t> </a:t>
            </a:r>
            <a:r>
              <a:rPr dirty="0" err="1"/>
              <a:t>elektrik</a:t>
            </a:r>
            <a:r>
              <a:rPr dirty="0"/>
              <a:t> </a:t>
            </a:r>
            <a:r>
              <a:rPr dirty="0" err="1"/>
              <a:t>jauh</a:t>
            </a:r>
            <a:r>
              <a:rPr dirty="0"/>
              <a:t> </a:t>
            </a:r>
            <a:r>
              <a:rPr dirty="0" err="1"/>
              <a:t>lebih</a:t>
            </a:r>
            <a:r>
              <a:rPr dirty="0"/>
              <a:t> </a:t>
            </a:r>
            <a:r>
              <a:rPr dirty="0" err="1"/>
              <a:t>murah</a:t>
            </a:r>
            <a:r>
              <a:rPr dirty="0"/>
              <a:t> </a:t>
            </a:r>
            <a:r>
              <a:rPr dirty="0" err="1"/>
              <a:t>daripada</a:t>
            </a:r>
            <a:r>
              <a:rPr dirty="0"/>
              <a:t> </a:t>
            </a:r>
            <a:r>
              <a:rPr dirty="0" err="1"/>
              <a:t>produk</a:t>
            </a:r>
            <a:r>
              <a:rPr dirty="0"/>
              <a:t> premium.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rPr dirty="0"/>
              <a:t>Pelajaran: breakthrough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berasal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 target </a:t>
            </a:r>
            <a:r>
              <a:rPr dirty="0" err="1"/>
              <a:t>harga</a:t>
            </a:r>
            <a:r>
              <a:rPr dirty="0"/>
              <a:t> dan </a:t>
            </a:r>
            <a:r>
              <a:rPr dirty="0" err="1"/>
              <a:t>arsitektur</a:t>
            </a:r>
            <a:r>
              <a:rPr dirty="0"/>
              <a:t> </a:t>
            </a:r>
            <a:r>
              <a:rPr dirty="0" err="1"/>
              <a:t>solusi</a:t>
            </a:r>
            <a:r>
              <a:rPr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D4F46547-A842-6268-7A0C-79C0489E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573" y="3613954"/>
            <a:ext cx="2476627" cy="241947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Risiko Breakthrough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Risiko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Customer need belum tervalidasi.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Teknologi belum matang.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Biaya pengembangan tinggi.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Pasar belum terbentuk.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Regulasi/produksi belum siap.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Cara Mengelola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Uji asumsi kritis lebih awal.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Buat prototype sederhana.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Lakukan concept testing.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Gunakan iterasi dan pembelajaran.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Investasi diperbesar setelah ketidakpastian utama berkurang.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1031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/>
            </a:pPr>
            <a:r>
              <a:t>3. Successful Product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3063240"/>
            <a:ext cx="10515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Produk sukses bukan sekadar inovatif; keberhasilan perlu dilihat dari kinerja produk dan proyek pengembangannya.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Apa yang Disebut Successful Product?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Produk berhasil harus memberi nilai bagi pelanggan sekaligus hasil ekonomi yang memadai bagi perusahaan.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Pada tahap awal, profitabilitas akhir belum dapat diamati sehingga digunakan indikator yang berkaitan dengan keberhasilan ekonomi.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Ulrich membahas lima dimensi: product quality, product cost, development time, development cost, dan development capability.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Kelima dimensi saling berhubungan dan dapat menimbulkan trade-off.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Lima Dimensi Keberhasilan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Kinerja Produk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Product quality: memenuhi kebutuhan pelanggan.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Product cost: mendukung harga dan margin.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Kinerja Proyek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Development time: kecepatan sampai pasar.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Development cost: sumber daya pengembangan.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Development capability: kemampuan mengembangkan produk berikutnya.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Trade-off dalam Pengembangan Produk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Meningkatkan kualitas dapat meningkatkan biaya atau waktu.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Mempercepat development time dapat meningkatkan risiko atau biaya.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Menurunkan cost dapat memengaruhi kualitas atau fitur.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Desain kompleks dapat memperbesar development cost dan manufacturing cost.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Desain produk adalah pengambilan keputusan dengan banyak tujuan yang harus diseimbangkan.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Faktor Pendukung Produk yang Berhasil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Memahami customer needs sejak awal.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Memiliki product concept yang jelas.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Melibatkan marketing, design/engineering, dan manufacturing.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Menggunakan proses terstruktur tetapi memungkinkan iterasi.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Melakukan concept testing dan prototype testing.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Menjaga keterkaitan kebutuhan, spesifikasi, konsep, dan keputusan desain.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Hubungan Ide → Konsep → Produk Berhasil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Ide inovasi: kemungkinan solusi.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Opportunity: alasan mengapa solusi layak dieksplorasi.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Product concept: deskripsi bentuk/fungsi dan cara memenuhi kebutuhan.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Concept selection: memilih konsep berdasarkan kebutuhan, biaya, risiko, dan kemampuan teknis.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Concept testing: memperoleh respons pelanggan.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Final product: hasil iterasi desain, pengujian, dan keputusan pengembangan.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1031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/>
            </a:pPr>
            <a:r>
              <a:t>4. The Blue Ocean Concept in Product Innovation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3063240"/>
            <a:ext cx="10515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Perspektif tambahan untuk mencari ruang nilai baru, bukan sekadar bersaing pada atribut yang sama.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Blue Ocean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Blue Ocean Strategy dari Kim &amp; Mauborgne merupakan perspektif strategi untuk menciptakan ruang pasar baru.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Fokusnya bukan hanya memenangkan persaingan pada atribut yang sama, tetapi menciptakan kombinasi nilai baru bagi pembeli.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Konsep ini bukan bagian inti Product Design and Development Ulrich; digunakan sebagai perspektif tambahan untuk memperluas penggalian ide.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Pertanyaan kunci: nilai baru apa yang dapat diciptakan?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Red Ocean vs Blue Ocean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Red Ocean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Pasar/kebutuhan sudah dikenal.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Bersaing pada atribut yang sama.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Tekanan harga dan diferensiasi tinggi.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Inovasi sering berupa improvement.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Blue Ocean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Mencari ruang nilai baru.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Menggabungkan/menghilangkan atribut.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Menargetkan non-customers atau kebutuhan belum terlayani.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Berusaha menciptakan value innovation.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Value Innovation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Value innovation mengejar diferensiasi sekaligus struktur biaya yang mendukung nilai baru.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Pertanyaan penting bukan hanya 'fitur apa yang ditambah?', tetapi 'fitur apa yang benar-benar bernilai bagi pelanggan?'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Ruang baru dapat muncul dengan menghilangkan, mengurangi, meningkatkan, dan menciptakan atribut.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Kerangka ini dapat dipadukan dengan Ulrich: opportunity → customer needs → concept generation → selection → testing.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Four Actions Framework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Kurangi / Hilangkan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Eliminate: apa yang dianggap wajib tetapi tidak bernilai?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Reduce: apa yang dapat dikurangi tanpa menghilangkan manfaat utama?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94960" cy="4892040"/>
          </a:xfrm>
          <a:prstGeom prst="roundRect">
            <a:avLst/>
          </a:prstGeom>
          <a:solidFill>
            <a:srgbClr val="F6F8F9"/>
          </a:solidFill>
          <a:ln>
            <a:solidFill>
              <a:srgbClr val="B4BE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0" y="1554480"/>
            <a:ext cx="4846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/>
            </a:pPr>
            <a:r>
              <a:t>Tingkatkan / Ciptakan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2103120"/>
            <a:ext cx="4800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Raise: atribut apa yang harus ditingkatkan di atas standar?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600"/>
            </a:pPr>
            <a:r>
              <a:t>Create: manfaat/pengalaman apa yang belum ditawarkan?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Contoh Penggalian Ide dengan Blue Ocean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Kategori contoh: layanan transportasi perkotaan.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Eliminate: proses yang tidak memberi nilai langsung.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Reduce: kompleksitas akses dan waktu tunggu.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Raise: kemudahan pemesanan, transparansi status, dan kenyamanan.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Create: pengalaman layanan terintegrasi dengan pembayaran, informasi, dan personalisasi.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Pelajaran: inovasi bukan sekadar menambah fitur; perubahan nilai dapat berasal dari kombinasi empat tindakan.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Menggabungkan Ulrich + Blue Ocean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Blue Ocean membantu memperluas pertanyaan strategis: di mana ruang nilai baru?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Ulrich membantu mengubah peluang menjadi proses pengembangan produk yang terstruktur.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Blue Ocean → mencari ruang nilai.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Ulrich → customer needs → concept generation → concept selection → concept testing → development.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Dengan demikian kreativitas strategis diterjemahkan menjadi konsep yang dapat diuji dan direalisasikan.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Mini Workshop: Galilah 10 Ide Inovasi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Pilih satu produk dekat dengan mahasiswa: botol minum, tas, sepatu, aplikasi kampus, makanan, atau alat belajar.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Identifikasi minimal 5 customer pain points.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Hasilkan minimal 10 ide tanpa seleksi terlalu dini.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Kelompokkan: incremental, adjacent, breakthrough.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Pilih 3 ide dengan customer value, technical feasibility, economic potential, dan development risk.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Buat satu product concept statement untuk ide terpilih.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Template Product Concept 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Target customer: siapa pengguna utama?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Customer need: kebutuhan/masalah utama?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Product form: seperti apa produk/layanan?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Key benefit: manfaat utama?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Technology/feature: bagaimana manfaat diberikan?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Value proposition: mengapa pelanggan memilihnya dibanding alternatif?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Contoh Product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Target: mahasiswa yang sering berpindah kelas dan membawa banyak barang.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Need: membawa perangkat, buku, dan kebutuhan pribadi dengan nyaman serta cepat diakses.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Concept: tas modular dengan kompartemen yang dapat dilepas dan diatur.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Key benefit: fleksibilitas kapasitas dan organisasi barang.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Potential innovation: modul laptop, buku, olahraga, dan perjalanan.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Selanjutnya konsep diuji terhadap kebutuhan, kelayakan teknis, biaya, dan preferensi pasar.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Ringkasan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Inovasi dimulai dari opportunity dan customer needs, bukan sekadar teknologi baru.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Penggalian ide menghasilkan banyak peluang sebelum screening.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Breakthrough adalah perubahan signifikan dalam cara nilai diciptakan dan tetap harus diuji.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Successful product dipengaruhi kualitas, biaya produk, waktu pengembangan, biaya pengembangan, dan kemampuan pengembangan.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Blue Ocean dapat menjadi perspektif tambahan melalui eliminate–reduce–raise–create.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Ide kreatif harus dikonversi menjadi konsep yang bernilai, layak, dan dapat dikembangkan.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Pertanyaan Diskusi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Apakah semua inovasi harus menggunakan teknologi baru?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Apa perbedaan paling penting antara incremental innovation dan breakthrough?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Mengapa produk berteknologi tinggi belum tentu menjadi successful product?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Bagaimana menemukan kebutuhan pelanggan yang belum terpenuhi?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Bagaimana Four Actions Framework menghasilkan ide produk baru?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Ambil satu produk: apa yang dapat dihilangkan, dikurangi, ditingkatkan, dan diciptakan?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Referensi Utama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Ulrich, K. T., Eppinger, S. D., &amp; Yang, M. C. (2020). Product Design and Development (7th ed.). McGraw-Hill Education.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Fokus Ulrich: Introduction; Opportunity Identification; Concept Generation; Concept Selection; Concept Testing.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Kim, W. C., &amp; Mauborgne, R. (2015). Blue Ocean Strategy: How to Create Uncontested Market Space and Make the Competition Irrelevant (expanded ed.). Harvard Business Review Press.</a:t>
            </a:r>
          </a:p>
          <a:p>
            <a:pPr>
              <a:lnSpc>
                <a:spcPct val="104000"/>
              </a:lnSpc>
              <a:spcAft>
                <a:spcPts val="800"/>
              </a:spcAft>
              <a:defRPr sz="1900"/>
            </a:pPr>
            <a:r>
              <a:t>Catatan: Blue Ocean digunakan sebagai perspektif tambahan, bukan bab inti Product Design and Development.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264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2164</Words>
  <Application>Microsoft Office PowerPoint</Application>
  <PresentationFormat>Layar Lebar</PresentationFormat>
  <Paragraphs>275</Paragraphs>
  <Slides>37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subject/>
  <dc:creator/>
  <cp:keywords/>
  <dc:description>generated using python-pptx</dc:description>
  <cp:lastModifiedBy>Henni Barmawi</cp:lastModifiedBy>
  <cp:revision>2</cp:revision>
  <dcterms:created xsi:type="dcterms:W3CDTF">2013-01-27T09:14:16Z</dcterms:created>
  <dcterms:modified xsi:type="dcterms:W3CDTF">2026-10-01T16:00:08Z</dcterms:modified>
  <cp:category/>
</cp:coreProperties>
</file>