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24" d="100"/>
          <a:sy n="124" d="100"/>
        </p:scale>
        <p:origin x="-1926" y="-2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92F59"/>
          </a:solidFill>
          <a:ln>
            <a:solidFill>
              <a:srgbClr val="192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961120" cy="45720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ptos"/>
              </a:rPr>
              <a:t>PERMINTAAN: POTENSIAL vs EFEKTIF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612648"/>
            <a:ext cx="9784080" cy="25603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200" b="0">
                <a:solidFill>
                  <a:srgbClr val="D2E8F2"/>
                </a:solidFill>
                <a:latin typeface="Aptos"/>
              </a:rPr>
              <a:t>Dari siapa yang mungkin membeli, hingga siapa yang benar-benar mampu membeli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195560" y="210312"/>
            <a:ext cx="1417320" cy="594360"/>
          </a:xfrm>
          <a:prstGeom prst="roundRect">
            <a:avLst/>
          </a:prstGeom>
          <a:solidFill>
            <a:srgbClr val="00A0AE"/>
          </a:solidFill>
          <a:ln>
            <a:solidFill>
              <a:srgbClr val="00A0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41280" y="228600"/>
            <a:ext cx="1325880" cy="25603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PASAR</a:t>
            </a:r>
          </a:p>
        </p:txBody>
      </p:sp>
      <p:sp>
        <p:nvSpPr>
          <p:cNvPr id="7" name="Oval 6"/>
          <p:cNvSpPr/>
          <p:nvPr/>
        </p:nvSpPr>
        <p:spPr>
          <a:xfrm>
            <a:off x="10369296" y="530352"/>
            <a:ext cx="182880" cy="182880"/>
          </a:xfrm>
          <a:prstGeom prst="ellipse">
            <a:avLst/>
          </a:prstGeom>
          <a:solidFill>
            <a:srgbClr val="FFBE4A"/>
          </a:solidFill>
          <a:ln>
            <a:solidFill>
              <a:srgbClr val="FFB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753344" y="530352"/>
            <a:ext cx="182880" cy="182880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137392" y="530352"/>
            <a:ext cx="182880" cy="182880"/>
          </a:xfrm>
          <a:prstGeom prst="ellipse">
            <a:avLst/>
          </a:prstGeom>
          <a:solidFill>
            <a:srgbClr val="42C2D0"/>
          </a:solidFill>
          <a:ln>
            <a:solidFill>
              <a:srgbClr val="42C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48640" y="1417320"/>
            <a:ext cx="5440680" cy="1481328"/>
          </a:xfrm>
          <a:prstGeom prst="roundRect">
            <a:avLst/>
          </a:prstGeom>
          <a:solidFill>
            <a:srgbClr val="DCF7F7"/>
          </a:solidFill>
          <a:ln>
            <a:solidFill>
              <a:srgbClr val="DC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13232" y="1618488"/>
            <a:ext cx="438912" cy="438912"/>
          </a:xfrm>
          <a:prstGeom prst="ellipse">
            <a:avLst/>
          </a:prstGeom>
          <a:solidFill>
            <a:srgbClr val="00A0AE"/>
          </a:solidFill>
          <a:ln>
            <a:solidFill>
              <a:srgbClr val="00A0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1618488"/>
            <a:ext cx="438912" cy="43891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1527048"/>
            <a:ext cx="4526280" cy="34747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800" b="1">
                <a:solidFill>
                  <a:srgbClr val="192F59"/>
                </a:solidFill>
                <a:latin typeface="Aptos"/>
              </a:rPr>
              <a:t>Permintaan potensial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8448" y="1856232"/>
            <a:ext cx="4526280" cy="97840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Keseluruhan calon konsumen yang mungkin membutuhkan atau tertarik pada suatu produk di pasar tertentu.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9632" y="1417320"/>
            <a:ext cx="5440680" cy="1481328"/>
          </a:xfrm>
          <a:prstGeom prst="roundRect">
            <a:avLst/>
          </a:prstGeom>
          <a:solidFill>
            <a:srgbClr val="FFEBE7"/>
          </a:solidFill>
          <a:ln>
            <a:solidFill>
              <a:srgbClr val="FF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4224" y="1618488"/>
            <a:ext cx="438912" cy="438912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1618488"/>
            <a:ext cx="438912" cy="43891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0" y="1527048"/>
            <a:ext cx="4526280" cy="34747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800" b="1">
                <a:solidFill>
                  <a:srgbClr val="192F59"/>
                </a:solidFill>
                <a:latin typeface="Aptos"/>
              </a:rPr>
              <a:t>Permintaan efektif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9440" y="1856232"/>
            <a:ext cx="4526280" cy="97840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400" b="0">
                <a:solidFill>
                  <a:srgbClr val="2A3441"/>
                </a:solidFill>
                <a:latin typeface="Aptos"/>
              </a:rPr>
              <a:t>Bagian dari calon konsumen yang memiliki keinginan membeli sekaligus kemampuan membayar pada harga yang berlaku.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3246120"/>
            <a:ext cx="2743200" cy="1051560"/>
          </a:xfrm>
          <a:prstGeom prst="roundRect">
            <a:avLst/>
          </a:prstGeom>
          <a:solidFill>
            <a:srgbClr val="E0EFFB"/>
          </a:solidFill>
          <a:ln>
            <a:solidFill>
              <a:srgbClr val="E0E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3364992"/>
            <a:ext cx="2377440" cy="32004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500" b="1">
                <a:solidFill>
                  <a:srgbClr val="192F59"/>
                </a:solidFill>
                <a:latin typeface="Aptos"/>
              </a:rPr>
              <a:t>SEMUA CALON PEMBELI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712463"/>
            <a:ext cx="2377440" cy="32004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300" b="0">
                <a:solidFill>
                  <a:srgbClr val="647180"/>
                </a:solidFill>
                <a:latin typeface="Aptos"/>
              </a:rPr>
              <a:t>Butuh / tertarik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3703320" y="3520440"/>
            <a:ext cx="1188720" cy="438912"/>
          </a:xfrm>
          <a:prstGeom prst="rightArrow">
            <a:avLst/>
          </a:prstGeom>
          <a:solidFill>
            <a:srgbClr val="FFBE4A"/>
          </a:solidFill>
          <a:ln>
            <a:solidFill>
              <a:srgbClr val="FFB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584448" y="3977639"/>
            <a:ext cx="1417320" cy="27432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100" b="1">
                <a:solidFill>
                  <a:srgbClr val="647180"/>
                </a:solidFill>
                <a:latin typeface="Aptos"/>
              </a:rPr>
              <a:t>Cek daya beli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66360" y="3246120"/>
            <a:ext cx="2743200" cy="1051560"/>
          </a:xfrm>
          <a:prstGeom prst="roundRect">
            <a:avLst/>
          </a:prstGeom>
          <a:solidFill>
            <a:srgbClr val="FFEBE7"/>
          </a:solidFill>
          <a:ln>
            <a:solidFill>
              <a:srgbClr val="FF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49240" y="3364992"/>
            <a:ext cx="2377440" cy="32004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500" b="1">
                <a:solidFill>
                  <a:srgbClr val="192F59"/>
                </a:solidFill>
                <a:latin typeface="Aptos"/>
              </a:rPr>
              <a:t>PEMBELI MAMPU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9240" y="3712463"/>
            <a:ext cx="2377440" cy="32004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300" b="0">
                <a:solidFill>
                  <a:srgbClr val="647180"/>
                </a:solidFill>
                <a:latin typeface="Aptos"/>
              </a:rPr>
              <a:t>Ingin + mampu bayar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75320" y="3246120"/>
            <a:ext cx="33375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2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458200" y="3657600"/>
            <a:ext cx="2971800" cy="45720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300" b="1">
                <a:solidFill>
                  <a:srgbClr val="2A3441"/>
                </a:solidFill>
                <a:latin typeface="Aptos"/>
              </a:rPr>
              <a:t>Potensial tidak otomatis menjadi efektif.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" y="4709160"/>
            <a:ext cx="11064240" cy="1325880"/>
          </a:xfrm>
          <a:prstGeom prst="roundRect">
            <a:avLst/>
          </a:prstGeom>
          <a:solidFill>
            <a:srgbClr val="192F59"/>
          </a:solidFill>
          <a:ln>
            <a:solidFill>
              <a:srgbClr val="192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804672" y="5010912"/>
            <a:ext cx="594360" cy="594360"/>
          </a:xfrm>
          <a:prstGeom prst="ellipse">
            <a:avLst/>
          </a:prstGeom>
          <a:solidFill>
            <a:srgbClr val="FFBE4A"/>
          </a:solidFill>
          <a:ln>
            <a:solidFill>
              <a:srgbClr val="FFBE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04672" y="5010912"/>
            <a:ext cx="594360" cy="59436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200" b="1">
                <a:solidFill>
                  <a:srgbClr val="192F59"/>
                </a:solidFill>
                <a:latin typeface="Aptos"/>
              </a:rPr>
              <a:t>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00200" y="4902922"/>
            <a:ext cx="9555480" cy="27084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400" b="1">
                <a:solidFill>
                  <a:srgbClr val="FFBE4A"/>
                </a:solidFill>
                <a:latin typeface="Aptos"/>
              </a:rPr>
              <a:t>PERTAN</a:t>
            </a:r>
            <a:r>
              <a:rPr lang="en-US" sz="1400" b="1">
                <a:solidFill>
                  <a:srgbClr val="FFBE4A"/>
                </a:solidFill>
                <a:latin typeface="Aptos"/>
              </a:rPr>
              <a:t>YAAN</a:t>
            </a:r>
            <a:endParaRPr sz="1400" b="1">
              <a:solidFill>
                <a:srgbClr val="FFBE4A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00200" y="5230368"/>
            <a:ext cx="9555480" cy="53035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Apakah orang yang tertarik pada produk pasti menjadi pembeli? Apa syarat agar minat berubah menjadi pembelian?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309360"/>
            <a:ext cx="10972800" cy="22860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000" b="0">
                <a:solidFill>
                  <a:srgbClr val="647180"/>
                </a:solidFill>
                <a:latin typeface="Aptos"/>
              </a:rPr>
              <a:t>Diskusikan berpasangan selama 1 menit • Minta 2 mahasiswa menyampaikan alasan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00A0AE"/>
          </a:solidFill>
          <a:ln>
            <a:solidFill>
              <a:srgbClr val="00A0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9875520" cy="45720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CONTOH KASUS: ROTI COKELAT UMKM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576072"/>
            <a:ext cx="9875520" cy="22860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200" b="0">
                <a:solidFill>
                  <a:srgbClr val="E6FFFF"/>
                </a:solidFill>
                <a:latin typeface="Aptos"/>
              </a:rPr>
              <a:t>Membedakan pasar yang berpotensi dengan permintaan yang benar-benar efektif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98448"/>
            <a:ext cx="2788920" cy="4526280"/>
          </a:xfrm>
          <a:prstGeom prst="roundRect">
            <a:avLst/>
          </a:prstGeom>
          <a:solidFill>
            <a:srgbClr val="F2F8FA"/>
          </a:solidFill>
          <a:ln>
            <a:solidFill>
              <a:srgbClr val="F2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49808" y="1627632"/>
            <a:ext cx="347472" cy="384048"/>
          </a:xfrm>
          <a:prstGeom prst="rect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97280" y="1627632"/>
            <a:ext cx="347472" cy="3840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444752" y="1627632"/>
            <a:ext cx="347472" cy="384048"/>
          </a:xfrm>
          <a:prstGeom prst="rect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792224" y="1627632"/>
            <a:ext cx="347472" cy="3840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139696" y="1627632"/>
            <a:ext cx="347472" cy="384048"/>
          </a:xfrm>
          <a:prstGeom prst="rect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487168" y="1627632"/>
            <a:ext cx="347472" cy="38404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49808" y="1993392"/>
            <a:ext cx="2084831" cy="1874519"/>
          </a:xfrm>
          <a:prstGeom prst="rect">
            <a:avLst/>
          </a:prstGeom>
          <a:solidFill>
            <a:srgbClr val="DEEFF1"/>
          </a:solidFill>
          <a:ln>
            <a:solidFill>
              <a:srgbClr val="BE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024128" y="2423160"/>
            <a:ext cx="457200" cy="246888"/>
          </a:xfrm>
          <a:prstGeom prst="roundRect">
            <a:avLst/>
          </a:prstGeom>
          <a:solidFill>
            <a:srgbClr val="FFBE4A"/>
          </a:solidFill>
          <a:ln>
            <a:solidFill>
              <a:srgbClr val="E89B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170432" y="2478024"/>
            <a:ext cx="54864" cy="54864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645920" y="2331720"/>
            <a:ext cx="457200" cy="246888"/>
          </a:xfrm>
          <a:prstGeom prst="roundRect">
            <a:avLst/>
          </a:prstGeom>
          <a:solidFill>
            <a:srgbClr val="FFBE4A"/>
          </a:solidFill>
          <a:ln>
            <a:solidFill>
              <a:srgbClr val="E89B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792224" y="2386584"/>
            <a:ext cx="54864" cy="54864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240280" y="2468880"/>
            <a:ext cx="457200" cy="246888"/>
          </a:xfrm>
          <a:prstGeom prst="roundRect">
            <a:avLst/>
          </a:prstGeom>
          <a:solidFill>
            <a:srgbClr val="FFBE4A"/>
          </a:solidFill>
          <a:ln>
            <a:solidFill>
              <a:srgbClr val="E89B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2386584" y="2523744"/>
            <a:ext cx="54864" cy="54864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325880" y="2971800"/>
            <a:ext cx="457200" cy="246888"/>
          </a:xfrm>
          <a:prstGeom prst="roundRect">
            <a:avLst/>
          </a:prstGeom>
          <a:solidFill>
            <a:srgbClr val="FFBE4A"/>
          </a:solidFill>
          <a:ln>
            <a:solidFill>
              <a:srgbClr val="E89B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472184" y="3026664"/>
            <a:ext cx="54864" cy="54864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011680" y="2999232"/>
            <a:ext cx="457200" cy="246888"/>
          </a:xfrm>
          <a:prstGeom prst="roundRect">
            <a:avLst/>
          </a:prstGeom>
          <a:solidFill>
            <a:srgbClr val="FFBE4A"/>
          </a:solidFill>
          <a:ln>
            <a:solidFill>
              <a:srgbClr val="E89B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2157984" y="3054096"/>
            <a:ext cx="54864" cy="54864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58368" y="4005072"/>
            <a:ext cx="2468880" cy="640080"/>
          </a:xfrm>
          <a:prstGeom prst="roundRect">
            <a:avLst/>
          </a:prstGeom>
          <a:solidFill>
            <a:srgbClr val="192F59"/>
          </a:solidFill>
          <a:ln>
            <a:solidFill>
              <a:srgbClr val="192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4050791"/>
            <a:ext cx="2286000" cy="50292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ROTI COKELAT
Rp10.000/buah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4864608"/>
            <a:ext cx="2377440" cy="62179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200" b="0">
                <a:solidFill>
                  <a:srgbClr val="2A3441"/>
                </a:solidFill>
                <a:latin typeface="Aptos"/>
              </a:rPr>
              <a:t>Produk disukai, tetapi harga dan uang yang tersedia ikut menentukan pembelian.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11880" y="1261872"/>
            <a:ext cx="8046720" cy="34747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500" b="1">
                <a:solidFill>
                  <a:srgbClr val="192F59"/>
                </a:solidFill>
                <a:latin typeface="Aptos"/>
              </a:rPr>
              <a:t>HASIL SURVEI SEDERHANA DI LINGKUNGAN KAMPUS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11880" y="1737360"/>
            <a:ext cx="3703320" cy="1325880"/>
          </a:xfrm>
          <a:prstGeom prst="roundRect">
            <a:avLst/>
          </a:prstGeom>
          <a:solidFill>
            <a:srgbClr val="DCF7F7"/>
          </a:solidFill>
          <a:ln>
            <a:solidFill>
              <a:srgbClr val="DC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3822191" y="2011680"/>
            <a:ext cx="658368" cy="658368"/>
          </a:xfrm>
          <a:prstGeom prst="ellipse">
            <a:avLst/>
          </a:prstGeom>
          <a:solidFill>
            <a:srgbClr val="00A0AE"/>
          </a:solidFill>
          <a:ln>
            <a:solidFill>
              <a:srgbClr val="00A0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822191" y="2011680"/>
            <a:ext cx="658368" cy="65836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100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17720" y="1856231"/>
            <a:ext cx="2423160" cy="34747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700" b="1">
                <a:solidFill>
                  <a:srgbClr val="192F59"/>
                </a:solidFill>
                <a:latin typeface="Aptos"/>
              </a:rPr>
              <a:t>Permintaan potensial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7720" y="2221992"/>
            <a:ext cx="2423160" cy="56692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200" b="0">
                <a:solidFill>
                  <a:srgbClr val="2A3441"/>
                </a:solidFill>
                <a:latin typeface="Aptos"/>
              </a:rPr>
              <a:t>100 mahasiswa menyukai/tertarik membeli roti.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543800" y="1737360"/>
            <a:ext cx="4069080" cy="1325880"/>
          </a:xfrm>
          <a:prstGeom prst="roundRect">
            <a:avLst/>
          </a:prstGeom>
          <a:solidFill>
            <a:srgbClr val="FFEBE7"/>
          </a:solidFill>
          <a:ln>
            <a:solidFill>
              <a:srgbClr val="FF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772400" y="2011680"/>
            <a:ext cx="658368" cy="658368"/>
          </a:xfrm>
          <a:prstGeom prst="ellipse">
            <a:avLst/>
          </a:prstGeom>
          <a:solidFill>
            <a:srgbClr val="FF6F61"/>
          </a:solidFill>
          <a:ln>
            <a:solidFill>
              <a:srgbClr val="FF6F6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72400" y="2011680"/>
            <a:ext cx="658368" cy="65836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67928" y="1856231"/>
            <a:ext cx="2697480" cy="34747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700" b="1">
                <a:solidFill>
                  <a:srgbClr val="192F59"/>
                </a:solidFill>
                <a:latin typeface="Aptos"/>
              </a:rPr>
              <a:t>Permintaan efektif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67928" y="2221992"/>
            <a:ext cx="2697480" cy="56692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200" b="0">
                <a:solidFill>
                  <a:srgbClr val="2A3441"/>
                </a:solidFill>
                <a:latin typeface="Aptos"/>
              </a:rPr>
              <a:t>35 mahasiswa ingin membeli dan mampu membayar Rp10.000.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611880" y="3337560"/>
            <a:ext cx="8001000" cy="822960"/>
          </a:xfrm>
          <a:prstGeom prst="roundRect">
            <a:avLst/>
          </a:prstGeom>
          <a:solidFill>
            <a:srgbClr val="F6F8FB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840480" y="3447288"/>
            <a:ext cx="7543800" cy="50292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500" b="1">
                <a:solidFill>
                  <a:srgbClr val="2A3441"/>
                </a:solidFill>
                <a:latin typeface="Aptos"/>
              </a:rPr>
              <a:t>100 orang tertarik  →  35 orang siap membeli  →  65 orang belum menjadi permintaan efektif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611880" y="4434840"/>
            <a:ext cx="8001000" cy="1353312"/>
          </a:xfrm>
          <a:prstGeom prst="roundRect">
            <a:avLst/>
          </a:prstGeom>
          <a:solidFill>
            <a:srgbClr val="192F59"/>
          </a:solidFill>
          <a:ln>
            <a:solidFill>
              <a:srgbClr val="192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858768" y="4564594"/>
            <a:ext cx="7452360" cy="27084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400" b="1">
                <a:solidFill>
                  <a:srgbClr val="FFBE4A"/>
                </a:solidFill>
                <a:latin typeface="Aptos"/>
              </a:rPr>
              <a:t> PREDIKSIKAN!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58768" y="4864608"/>
            <a:ext cx="7452360" cy="62179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Jika harga turun menjadi Rp8.000, apakah permintaan efektif pasti naik menjadi 50 orang? Jelaskan faktor lain yang perlu diperiksa.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58768" y="5528060"/>
            <a:ext cx="7452360" cy="2092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lang="en-US" sz="1000">
                <a:solidFill>
                  <a:srgbClr val="C8DEEB"/>
                </a:solidFill>
                <a:latin typeface="Aptos"/>
              </a:rPr>
              <a:t>Pertimbangkan</a:t>
            </a:r>
            <a:r>
              <a:rPr sz="1000" b="0">
                <a:solidFill>
                  <a:srgbClr val="C8DEEB"/>
                </a:solidFill>
                <a:latin typeface="Aptos"/>
              </a:rPr>
              <a:t>: harga • uang saku • kebutuhan • alternatif produk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02920" y="6080760"/>
            <a:ext cx="11109960" cy="438912"/>
          </a:xfrm>
          <a:prstGeom prst="roundRect">
            <a:avLst/>
          </a:prstGeom>
          <a:solidFill>
            <a:srgbClr val="FFF6DC"/>
          </a:solidFill>
          <a:ln>
            <a:solidFill>
              <a:srgbClr val="FFF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85800" y="6108192"/>
            <a:ext cx="10744200" cy="34747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300" b="1">
                <a:solidFill>
                  <a:srgbClr val="192F59"/>
                </a:solidFill>
                <a:latin typeface="Aptos"/>
              </a:rPr>
              <a:t>KESIMPULAN: Permintaan efektif adalah bagian dari permintaan potensial yang disertai keinginan dan daya beli.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238</Words>
  <Application>Microsoft Office PowerPoint</Application>
  <PresentationFormat>Widescreen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Diah Dee</cp:lastModifiedBy>
  <cp:revision>2</cp:revision>
  <dcterms:created xsi:type="dcterms:W3CDTF">2013-01-27T09:14:16Z</dcterms:created>
  <dcterms:modified xsi:type="dcterms:W3CDTF">2026-10-20T04:03:49Z</dcterms:modified>
  <cp:category/>
</cp:coreProperties>
</file>