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notesMasterIdLst>
    <p:notesMasterId r:id="rId15"/>
  </p:notes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1" r:id="rId14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5" d="100"/>
          <a:sy n="65" d="100"/>
        </p:scale>
        <p:origin x="-145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FA5CFD-8560-4B2E-ABF7-462FEE7D023D}" type="datetimeFigureOut">
              <a:rPr lang="id-ID" smtClean="0"/>
              <a:t>24/09/2013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7B2D65-AA7F-43A6-B1D6-10342AA710CE}" type="slidenum">
              <a:rPr lang="id-ID" smtClean="0"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840482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7B2D65-AA7F-43A6-B1D6-10342AA710CE}" type="slidenum">
              <a:rPr lang="id-ID" smtClean="0"/>
              <a:t>2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3286751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AF8F8-3343-4DA8-BC73-D204C9DC14A4}" type="datetimeFigureOut">
              <a:rPr lang="id-ID" smtClean="0"/>
              <a:t>24/09/2013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63D5D-A5A3-4B50-A552-80510CBE0A48}" type="slidenum">
              <a:rPr lang="id-ID" smtClean="0"/>
              <a:t>‹#›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AF8F8-3343-4DA8-BC73-D204C9DC14A4}" type="datetimeFigureOut">
              <a:rPr lang="id-ID" smtClean="0"/>
              <a:t>24/09/2013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63D5D-A5A3-4B50-A552-80510CBE0A48}" type="slidenum">
              <a:rPr lang="id-ID" smtClean="0"/>
              <a:t>‹#›</a:t>
            </a:fld>
            <a:endParaRPr lang="id-ID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AF8F8-3343-4DA8-BC73-D204C9DC14A4}" type="datetimeFigureOut">
              <a:rPr lang="id-ID" smtClean="0"/>
              <a:t>24/09/2013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63D5D-A5A3-4B50-A552-80510CBE0A48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AF8F8-3343-4DA8-BC73-D204C9DC14A4}" type="datetimeFigureOut">
              <a:rPr lang="id-ID" smtClean="0"/>
              <a:t>24/09/2013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63D5D-A5A3-4B50-A552-80510CBE0A48}" type="slidenum">
              <a:rPr lang="id-ID" smtClean="0"/>
              <a:t>‹#›</a:t>
            </a:fld>
            <a:endParaRPr lang="id-ID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AF8F8-3343-4DA8-BC73-D204C9DC14A4}" type="datetimeFigureOut">
              <a:rPr lang="id-ID" smtClean="0"/>
              <a:t>24/09/2013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63D5D-A5A3-4B50-A552-80510CBE0A48}" type="slidenum">
              <a:rPr lang="id-ID" smtClean="0"/>
              <a:t>‹#›</a:t>
            </a:fld>
            <a:endParaRPr lang="id-ID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AF8F8-3343-4DA8-BC73-D204C9DC14A4}" type="datetimeFigureOut">
              <a:rPr lang="id-ID" smtClean="0"/>
              <a:t>24/09/2013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63D5D-A5A3-4B50-A552-80510CBE0A48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AF8F8-3343-4DA8-BC73-D204C9DC14A4}" type="datetimeFigureOut">
              <a:rPr lang="id-ID" smtClean="0"/>
              <a:t>24/09/2013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63D5D-A5A3-4B50-A552-80510CBE0A48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AF8F8-3343-4DA8-BC73-D204C9DC14A4}" type="datetimeFigureOut">
              <a:rPr lang="id-ID" smtClean="0"/>
              <a:t>24/09/2013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63D5D-A5A3-4B50-A552-80510CBE0A48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AF8F8-3343-4DA8-BC73-D204C9DC14A4}" type="datetimeFigureOut">
              <a:rPr lang="id-ID" smtClean="0"/>
              <a:t>24/09/2013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63D5D-A5A3-4B50-A552-80510CBE0A48}" type="slidenum">
              <a:rPr lang="id-ID" smtClean="0"/>
              <a:t>‹#›</a:t>
            </a:fld>
            <a:endParaRPr lang="id-ID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AF8F8-3343-4DA8-BC73-D204C9DC14A4}" type="datetimeFigureOut">
              <a:rPr lang="id-ID" smtClean="0"/>
              <a:t>24/09/2013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63D5D-A5A3-4B50-A552-80510CBE0A48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CAF8F8-3343-4DA8-BC73-D204C9DC14A4}" type="datetimeFigureOut">
              <a:rPr lang="id-ID" smtClean="0"/>
              <a:t>24/09/2013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863D5D-A5A3-4B50-A552-80510CBE0A48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61CAF8F8-3343-4DA8-BC73-D204C9DC14A4}" type="datetimeFigureOut">
              <a:rPr lang="id-ID" smtClean="0"/>
              <a:t>24/09/2013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94863D5D-A5A3-4B50-A552-80510CBE0A48}" type="slidenum">
              <a:rPr lang="id-ID" smtClean="0"/>
              <a:t>‹#›</a:t>
            </a:fld>
            <a:endParaRPr lang="id-ID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hyperlink" Target="Contoh%20Sistem%20Kerja.pptx" TargetMode="Externa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91680" y="4293096"/>
            <a:ext cx="5637010" cy="882119"/>
          </a:xfrm>
        </p:spPr>
        <p:txBody>
          <a:bodyPr/>
          <a:lstStyle/>
          <a:p>
            <a:pPr algn="ctr"/>
            <a:r>
              <a:rPr lang="id-ID" dirty="0" smtClean="0"/>
              <a:t>DIAH PRAMESTARI, ST., MT</a:t>
            </a:r>
            <a:endParaRPr lang="id-ID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marL="182880" indent="0" algn="ctr">
              <a:buNone/>
            </a:pPr>
            <a:r>
              <a:rPr lang="id-ID" sz="4800" dirty="0" smtClean="0"/>
              <a:t>PENDAHULUAN</a:t>
            </a:r>
            <a:endParaRPr lang="id-ID" sz="4800" dirty="0"/>
          </a:p>
        </p:txBody>
      </p:sp>
    </p:spTree>
    <p:extLst>
      <p:ext uri="{BB962C8B-B14F-4D97-AF65-F5344CB8AC3E}">
        <p14:creationId xmlns:p14="http://schemas.microsoft.com/office/powerpoint/2010/main" val="3046943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512" y="260648"/>
            <a:ext cx="6512511" cy="1143000"/>
          </a:xfrm>
        </p:spPr>
        <p:txBody>
          <a:bodyPr/>
          <a:lstStyle/>
          <a:p>
            <a:pPr marL="0" indent="0" algn="just">
              <a:buNone/>
            </a:pPr>
            <a:r>
              <a:rPr lang="id-ID" dirty="0" smtClean="0"/>
              <a:t>1-1 PENDAHULUAN 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971600" y="1484784"/>
            <a:ext cx="6400800" cy="4320480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id-ID" sz="2800" dirty="0" smtClean="0"/>
              <a:t>Dasar Pengukuran dan Perancangan Sistem Kerja           </a:t>
            </a:r>
          </a:p>
          <a:p>
            <a:endParaRPr lang="id-ID" sz="2800" dirty="0"/>
          </a:p>
          <a:p>
            <a:pPr marL="45720" indent="0" algn="ctr">
              <a:buNone/>
            </a:pPr>
            <a:r>
              <a:rPr lang="id-ID" sz="2800" dirty="0" smtClean="0"/>
              <a:t>TEKNIK TATA CARA KERJA</a:t>
            </a:r>
          </a:p>
          <a:p>
            <a:pPr marL="45720" indent="0" algn="ctr">
              <a:buNone/>
            </a:pPr>
            <a:endParaRPr lang="id-ID" sz="2800" dirty="0"/>
          </a:p>
          <a:p>
            <a:pPr marL="45720" indent="0" algn="ctr">
              <a:buNone/>
            </a:pPr>
            <a:r>
              <a:rPr lang="en-US" sz="2800" b="1" i="1" dirty="0" err="1"/>
              <a:t>Ilmu</a:t>
            </a:r>
            <a:r>
              <a:rPr lang="en-US" sz="2800" b="1" i="1" dirty="0"/>
              <a:t> yang </a:t>
            </a:r>
            <a:r>
              <a:rPr lang="en-US" sz="2800" b="1" i="1" dirty="0" err="1"/>
              <a:t>mempelajari</a:t>
            </a:r>
            <a:r>
              <a:rPr lang="en-US" sz="2800" b="1" i="1" dirty="0"/>
              <a:t> </a:t>
            </a:r>
            <a:r>
              <a:rPr lang="en-US" sz="2800" b="1" i="1" dirty="0" err="1"/>
              <a:t>prinsip-prinsip</a:t>
            </a:r>
            <a:r>
              <a:rPr lang="en-US" sz="2800" b="1" i="1" dirty="0"/>
              <a:t> </a:t>
            </a:r>
            <a:r>
              <a:rPr lang="en-US" sz="2800" b="1" i="1" dirty="0" err="1"/>
              <a:t>dan</a:t>
            </a:r>
            <a:r>
              <a:rPr lang="en-US" sz="2800" b="1" i="1" dirty="0"/>
              <a:t> </a:t>
            </a:r>
            <a:r>
              <a:rPr lang="en-US" sz="2800" b="1" i="1" dirty="0" err="1"/>
              <a:t>teknik-teknik</a:t>
            </a:r>
            <a:r>
              <a:rPr lang="en-US" sz="2800" b="1" i="1" dirty="0"/>
              <a:t> </a:t>
            </a:r>
            <a:r>
              <a:rPr lang="en-US" sz="2800" b="1" i="1" dirty="0" err="1"/>
              <a:t>untuk</a:t>
            </a:r>
            <a:r>
              <a:rPr lang="en-US" sz="2800" b="1" i="1" dirty="0"/>
              <a:t> </a:t>
            </a:r>
            <a:r>
              <a:rPr lang="en-US" sz="2800" b="1" i="1" dirty="0" err="1"/>
              <a:t>mendapatkan</a:t>
            </a:r>
            <a:r>
              <a:rPr lang="en-US" sz="2800" b="1" i="1" dirty="0"/>
              <a:t> </a:t>
            </a:r>
            <a:r>
              <a:rPr lang="en-US" sz="2800" b="1" i="1" dirty="0" err="1"/>
              <a:t>suatu</a:t>
            </a:r>
            <a:r>
              <a:rPr lang="en-US" sz="2800" b="1" i="1" dirty="0"/>
              <a:t> </a:t>
            </a:r>
            <a:r>
              <a:rPr lang="en-US" sz="2800" b="1" i="1" dirty="0" err="1"/>
              <a:t>rancangan</a:t>
            </a:r>
            <a:r>
              <a:rPr lang="en-US" sz="2800" b="1" i="1" dirty="0"/>
              <a:t> </a:t>
            </a:r>
            <a:r>
              <a:rPr lang="en-US" sz="2800" b="1" i="1" dirty="0" err="1">
                <a:solidFill>
                  <a:srgbClr val="FF0000"/>
                </a:solidFill>
              </a:rPr>
              <a:t>sistem</a:t>
            </a:r>
            <a:r>
              <a:rPr lang="en-US" sz="2800" b="1" i="1" dirty="0">
                <a:solidFill>
                  <a:srgbClr val="FF0000"/>
                </a:solidFill>
              </a:rPr>
              <a:t> </a:t>
            </a:r>
            <a:r>
              <a:rPr lang="en-US" sz="2800" b="1" i="1" dirty="0" err="1">
                <a:solidFill>
                  <a:srgbClr val="FF0000"/>
                </a:solidFill>
              </a:rPr>
              <a:t>kerja</a:t>
            </a:r>
            <a:r>
              <a:rPr lang="en-US" sz="2800" b="1" i="1" dirty="0">
                <a:solidFill>
                  <a:srgbClr val="FF0000"/>
                </a:solidFill>
              </a:rPr>
              <a:t> </a:t>
            </a:r>
            <a:r>
              <a:rPr lang="en-US" sz="2800" b="1" i="1" dirty="0"/>
              <a:t>yang </a:t>
            </a:r>
            <a:r>
              <a:rPr lang="en-US" sz="2800" b="1" i="1" dirty="0" err="1"/>
              <a:t>terbaik</a:t>
            </a:r>
            <a:r>
              <a:rPr lang="en-US" sz="2800" b="1" i="1" dirty="0"/>
              <a:t>.</a:t>
            </a:r>
            <a:endParaRPr lang="id-ID" sz="2800" dirty="0" smtClean="0"/>
          </a:p>
          <a:p>
            <a:pPr marL="45720" indent="0" algn="ctr">
              <a:buNone/>
            </a:pPr>
            <a:endParaRPr lang="id-ID" sz="2800" dirty="0"/>
          </a:p>
        </p:txBody>
      </p:sp>
      <p:sp>
        <p:nvSpPr>
          <p:cNvPr id="5" name="Down Arrow 4"/>
          <p:cNvSpPr/>
          <p:nvPr/>
        </p:nvSpPr>
        <p:spPr>
          <a:xfrm>
            <a:off x="3275856" y="2132856"/>
            <a:ext cx="484632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Down Arrow 5"/>
          <p:cNvSpPr/>
          <p:nvPr/>
        </p:nvSpPr>
        <p:spPr>
          <a:xfrm>
            <a:off x="3312707" y="3284984"/>
            <a:ext cx="484632" cy="72008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8674426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6512511" cy="1143000"/>
          </a:xfrm>
        </p:spPr>
        <p:txBody>
          <a:bodyPr/>
          <a:lstStyle/>
          <a:p>
            <a:pPr marL="0" indent="0" algn="just">
              <a:buNone/>
            </a:pPr>
            <a:r>
              <a:rPr lang="id-ID" dirty="0" smtClean="0"/>
              <a:t>1-2 </a:t>
            </a:r>
            <a:r>
              <a:rPr lang="id-ID" dirty="0"/>
              <a:t>PENDAHULUAN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259632" y="1484784"/>
            <a:ext cx="7128792" cy="4536504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id-ID" sz="3600" b="1" dirty="0" smtClean="0"/>
              <a:t>SISTEM KERJA ?</a:t>
            </a:r>
          </a:p>
          <a:p>
            <a:pPr marL="45720" indent="0" algn="ctr">
              <a:buNone/>
            </a:pPr>
            <a:endParaRPr lang="id-ID" sz="3600" b="1" dirty="0"/>
          </a:p>
          <a:p>
            <a:pPr marL="45720" indent="0" algn="ctr">
              <a:buNone/>
            </a:pPr>
            <a:r>
              <a:rPr lang="en-US" sz="2800" dirty="0" err="1"/>
              <a:t>suatu</a:t>
            </a:r>
            <a:r>
              <a:rPr lang="en-US" sz="2800" dirty="0"/>
              <a:t> </a:t>
            </a:r>
            <a:r>
              <a:rPr lang="en-US" sz="2800" dirty="0" err="1"/>
              <a:t>kesatuan</a:t>
            </a:r>
            <a:r>
              <a:rPr lang="en-US" sz="2800" dirty="0"/>
              <a:t> yang </a:t>
            </a:r>
            <a:r>
              <a:rPr lang="en-US" sz="2800" dirty="0" err="1"/>
              <a:t>terdiri</a:t>
            </a:r>
            <a:r>
              <a:rPr lang="en-US" sz="2800" dirty="0"/>
              <a:t> </a:t>
            </a:r>
            <a:r>
              <a:rPr lang="en-US" sz="2800" dirty="0" err="1"/>
              <a:t>dari</a:t>
            </a:r>
            <a:r>
              <a:rPr lang="en-US" sz="2800" dirty="0"/>
              <a:t> </a:t>
            </a:r>
            <a:r>
              <a:rPr lang="en-US" sz="2800" dirty="0" err="1"/>
              <a:t>manusia</a:t>
            </a:r>
            <a:r>
              <a:rPr lang="en-US" sz="2800" dirty="0"/>
              <a:t>, </a:t>
            </a:r>
            <a:r>
              <a:rPr lang="en-US" sz="2800" dirty="0" err="1"/>
              <a:t>peralatan</a:t>
            </a:r>
            <a:r>
              <a:rPr lang="en-US" sz="2800" dirty="0"/>
              <a:t>, </a:t>
            </a:r>
            <a:r>
              <a:rPr lang="en-US" sz="2800" dirty="0" err="1"/>
              <a:t>bahan</a:t>
            </a:r>
            <a:r>
              <a:rPr lang="en-US" sz="2800" dirty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/>
              <a:t>lingkungan</a:t>
            </a:r>
            <a:r>
              <a:rPr lang="en-US" sz="2800" dirty="0"/>
              <a:t> </a:t>
            </a:r>
            <a:r>
              <a:rPr lang="en-US" sz="2800" dirty="0" err="1"/>
              <a:t>untuk</a:t>
            </a:r>
            <a:r>
              <a:rPr lang="en-US" sz="2800" dirty="0"/>
              <a:t> </a:t>
            </a:r>
            <a:r>
              <a:rPr lang="en-US" sz="2800" dirty="0" err="1"/>
              <a:t>mencapai</a:t>
            </a:r>
            <a:r>
              <a:rPr lang="en-US" sz="2800" dirty="0"/>
              <a:t> </a:t>
            </a:r>
            <a:r>
              <a:rPr lang="en-US" sz="2800" dirty="0" err="1"/>
              <a:t>suatu</a:t>
            </a:r>
            <a:r>
              <a:rPr lang="en-US" sz="2800" dirty="0"/>
              <a:t> </a:t>
            </a:r>
            <a:r>
              <a:rPr lang="en-US" sz="2800" dirty="0" err="1"/>
              <a:t>tujuan</a:t>
            </a:r>
            <a:r>
              <a:rPr lang="en-US" sz="2800" dirty="0"/>
              <a:t> </a:t>
            </a:r>
            <a:r>
              <a:rPr lang="en-US" sz="2800" dirty="0" err="1" smtClean="0"/>
              <a:t>tertentu</a:t>
            </a:r>
            <a:endParaRPr lang="en-US" sz="3200" dirty="0"/>
          </a:p>
          <a:p>
            <a:pPr marL="45720" indent="0" algn="ctr">
              <a:buNone/>
            </a:pPr>
            <a:endParaRPr lang="id-ID" sz="3600" b="1" dirty="0" smtClean="0"/>
          </a:p>
          <a:p>
            <a:pPr marL="45720" indent="0" algn="ctr">
              <a:buNone/>
            </a:pPr>
            <a:r>
              <a:rPr lang="id-ID" sz="3600" b="1" dirty="0" smtClean="0"/>
              <a:t>CONTOH ?</a:t>
            </a:r>
          </a:p>
          <a:p>
            <a:pPr marL="45720" indent="0" algn="ctr">
              <a:buNone/>
            </a:pPr>
            <a:r>
              <a:rPr lang="id-ID" sz="1800" b="1" dirty="0" smtClean="0">
                <a:hlinkClick r:id="rId2" action="ppaction://hlinkpres?slideindex=1&amp;slidetitle="/>
              </a:rPr>
              <a:t>Contoh Sistem Kerja.pptx</a:t>
            </a:r>
            <a:endParaRPr lang="id-ID" sz="1800" b="1" dirty="0"/>
          </a:p>
        </p:txBody>
      </p:sp>
      <p:sp>
        <p:nvSpPr>
          <p:cNvPr id="4" name="Down Arrow 3"/>
          <p:cNvSpPr/>
          <p:nvPr/>
        </p:nvSpPr>
        <p:spPr>
          <a:xfrm>
            <a:off x="4355976" y="2060848"/>
            <a:ext cx="484632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5" name="Down Arrow 4"/>
          <p:cNvSpPr/>
          <p:nvPr/>
        </p:nvSpPr>
        <p:spPr>
          <a:xfrm>
            <a:off x="4355976" y="4221088"/>
            <a:ext cx="484632" cy="86409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95475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332656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id-ID" dirty="0" smtClean="0"/>
              <a:t>1-3 </a:t>
            </a:r>
            <a:r>
              <a:rPr lang="id-ID" dirty="0"/>
              <a:t>PENDAHULUAN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55576" y="1412776"/>
            <a:ext cx="7632848" cy="4464496"/>
          </a:xfrm>
        </p:spPr>
        <p:txBody>
          <a:bodyPr/>
          <a:lstStyle/>
          <a:p>
            <a:pPr marL="45720" indent="0">
              <a:buNone/>
            </a:pPr>
            <a:r>
              <a:rPr lang="en-US" sz="2800" dirty="0" err="1"/>
              <a:t>Tokoh-tokoh</a:t>
            </a:r>
            <a:r>
              <a:rPr lang="en-US" sz="2800" dirty="0"/>
              <a:t> yang </a:t>
            </a:r>
            <a:r>
              <a:rPr lang="en-US" sz="2800" dirty="0" err="1"/>
              <a:t>mengawali</a:t>
            </a:r>
            <a:r>
              <a:rPr lang="en-US" sz="2800" dirty="0"/>
              <a:t> </a:t>
            </a:r>
            <a:r>
              <a:rPr lang="en-US" sz="2800" dirty="0" err="1"/>
              <a:t>pengembangan</a:t>
            </a:r>
            <a:r>
              <a:rPr lang="en-US" sz="2800" dirty="0"/>
              <a:t> </a:t>
            </a:r>
            <a:r>
              <a:rPr lang="en-US" sz="2800" dirty="0" err="1"/>
              <a:t>ilmu</a:t>
            </a:r>
            <a:r>
              <a:rPr lang="en-US" sz="2800" dirty="0"/>
              <a:t> </a:t>
            </a:r>
            <a:r>
              <a:rPr lang="id-ID" sz="2800" dirty="0" smtClean="0"/>
              <a:t>Perancangan Sistem Kerja </a:t>
            </a:r>
          </a:p>
          <a:p>
            <a:pPr marL="45720" indent="0">
              <a:buNone/>
            </a:pPr>
            <a:endParaRPr lang="id-ID" sz="2800" dirty="0" smtClean="0"/>
          </a:p>
          <a:p>
            <a:pPr marL="45720" indent="0" algn="ctr">
              <a:buNone/>
            </a:pPr>
            <a:r>
              <a:rPr lang="en-US" sz="3200" b="1" i="1" dirty="0" err="1" smtClean="0"/>
              <a:t>F.W.Taylor</a:t>
            </a:r>
            <a:r>
              <a:rPr lang="en-US" sz="3200" dirty="0" smtClean="0"/>
              <a:t> </a:t>
            </a:r>
            <a:endParaRPr lang="id-ID" sz="3200" dirty="0" smtClean="0"/>
          </a:p>
          <a:p>
            <a:pPr marL="45720" indent="0" algn="ctr">
              <a:buNone/>
            </a:pPr>
            <a:endParaRPr lang="id-ID" sz="3200" dirty="0"/>
          </a:p>
          <a:p>
            <a:pPr marL="45720" indent="0" algn="ctr">
              <a:buNone/>
            </a:pPr>
            <a:r>
              <a:rPr lang="en-US" sz="3200" b="1" i="1" dirty="0" smtClean="0"/>
              <a:t>F.B</a:t>
            </a:r>
            <a:r>
              <a:rPr lang="en-US" sz="3200" b="1" i="1" dirty="0"/>
              <a:t>. </a:t>
            </a:r>
            <a:r>
              <a:rPr lang="en-US" sz="3200" b="1" i="1" dirty="0" err="1"/>
              <a:t>Gilberth</a:t>
            </a:r>
            <a:endParaRPr lang="en-US" sz="3200" b="1" i="1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87047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332656"/>
            <a:ext cx="6512511" cy="998984"/>
          </a:xfrm>
        </p:spPr>
        <p:txBody>
          <a:bodyPr/>
          <a:lstStyle/>
          <a:p>
            <a:pPr marL="0" indent="0" algn="l">
              <a:buNone/>
            </a:pPr>
            <a:r>
              <a:rPr lang="id-ID" dirty="0" smtClean="0"/>
              <a:t>1-4 PENDAHULUAN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27584" y="1484784"/>
            <a:ext cx="7632848" cy="4464496"/>
          </a:xfrm>
        </p:spPr>
        <p:txBody>
          <a:bodyPr>
            <a:normAutofit/>
          </a:bodyPr>
          <a:lstStyle/>
          <a:p>
            <a:pPr marL="174625" indent="-174625" algn="just">
              <a:lnSpc>
                <a:spcPct val="90000"/>
              </a:lnSpc>
              <a:buFontTx/>
              <a:buAutoNum type="arabicPeriod"/>
            </a:pPr>
            <a:r>
              <a:rPr lang="en-US" sz="2800" b="1" dirty="0"/>
              <a:t>F.W. Taylor </a:t>
            </a:r>
            <a:r>
              <a:rPr lang="en-US" sz="2800" b="1" dirty="0" err="1"/>
              <a:t>dengan</a:t>
            </a:r>
            <a:r>
              <a:rPr lang="en-US" sz="2800" b="1" dirty="0"/>
              <a:t> </a:t>
            </a:r>
            <a:r>
              <a:rPr lang="en-US" sz="2800" b="1" dirty="0" err="1"/>
              <a:t>Pengukuran</a:t>
            </a:r>
            <a:r>
              <a:rPr lang="en-US" sz="2800" b="1" dirty="0"/>
              <a:t> </a:t>
            </a:r>
            <a:r>
              <a:rPr lang="en-US" sz="2800" b="1" dirty="0" err="1"/>
              <a:t>Waktu</a:t>
            </a:r>
            <a:endParaRPr lang="en-US" sz="2800" b="1" dirty="0"/>
          </a:p>
          <a:p>
            <a:pPr marL="442913" lvl="1" indent="-180975" algn="just">
              <a:lnSpc>
                <a:spcPct val="90000"/>
              </a:lnSpc>
              <a:buFont typeface="Wingdings" pitchFamily="2" charset="2"/>
              <a:buChar char="Ø"/>
            </a:pPr>
            <a:r>
              <a:rPr lang="id-ID" sz="2800" i="1" dirty="0" smtClean="0"/>
              <a:t>P</a:t>
            </a:r>
            <a:r>
              <a:rPr lang="en-US" sz="2800" i="1" dirty="0" err="1" smtClean="0"/>
              <a:t>enemu</a:t>
            </a:r>
            <a:r>
              <a:rPr lang="en-US" sz="2800" i="1" dirty="0" smtClean="0"/>
              <a:t> </a:t>
            </a:r>
            <a:r>
              <a:rPr lang="en-US" sz="2800" i="1" dirty="0" err="1"/>
              <a:t>ilmu</a:t>
            </a:r>
            <a:r>
              <a:rPr lang="en-US" sz="2800" i="1" dirty="0"/>
              <a:t> </a:t>
            </a:r>
            <a:r>
              <a:rPr lang="en-US" sz="2800" i="1" dirty="0" err="1"/>
              <a:t>Perancangan</a:t>
            </a:r>
            <a:r>
              <a:rPr lang="en-US" sz="2800" i="1" dirty="0"/>
              <a:t> </a:t>
            </a:r>
            <a:r>
              <a:rPr lang="en-US" sz="2800" i="1" dirty="0" err="1" smtClean="0"/>
              <a:t>SistemKerja</a:t>
            </a:r>
            <a:endParaRPr lang="id-ID" sz="2800" i="1" dirty="0" smtClean="0"/>
          </a:p>
          <a:p>
            <a:pPr marL="442913" lvl="1" indent="-180975" algn="just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800" i="1" dirty="0" smtClean="0"/>
              <a:t> Father </a:t>
            </a:r>
            <a:r>
              <a:rPr lang="en-US" sz="2800" i="1" dirty="0"/>
              <a:t>Of Industrial Engineering</a:t>
            </a:r>
            <a:r>
              <a:rPr lang="en-US" sz="2800" dirty="0"/>
              <a:t> </a:t>
            </a:r>
          </a:p>
          <a:p>
            <a:pPr marL="633413" lvl="1" indent="-371475" algn="just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800" dirty="0" err="1" smtClean="0"/>
              <a:t>Penelitiann</a:t>
            </a:r>
            <a:r>
              <a:rPr lang="id-ID" sz="2800" dirty="0" smtClean="0"/>
              <a:t>ya : mengamati kerja dari </a:t>
            </a:r>
            <a:r>
              <a:rPr lang="en-US" sz="2800" dirty="0" smtClean="0"/>
              <a:t> </a:t>
            </a:r>
            <a:r>
              <a:rPr lang="id-ID" sz="2800" dirty="0" smtClean="0"/>
              <a:t>   </a:t>
            </a:r>
            <a:r>
              <a:rPr lang="en-US" sz="2800" dirty="0" err="1" smtClean="0"/>
              <a:t>dua</a:t>
            </a:r>
            <a:r>
              <a:rPr lang="en-US" sz="2800" dirty="0" smtClean="0"/>
              <a:t> </a:t>
            </a:r>
            <a:r>
              <a:rPr lang="en-US" sz="2800" dirty="0"/>
              <a:t>orang </a:t>
            </a:r>
            <a:r>
              <a:rPr lang="en-US" sz="2800" dirty="0" err="1"/>
              <a:t>pekerja</a:t>
            </a:r>
            <a:r>
              <a:rPr lang="en-US" sz="2800" dirty="0"/>
              <a:t> yang </a:t>
            </a:r>
            <a:r>
              <a:rPr lang="id-ID" sz="2800" dirty="0" smtClean="0"/>
              <a:t>dianggap </a:t>
            </a:r>
            <a:r>
              <a:rPr lang="en-US" sz="2800" dirty="0" err="1" smtClean="0"/>
              <a:t>baik</a:t>
            </a:r>
            <a:r>
              <a:rPr lang="en-US" sz="2800" dirty="0" smtClean="0"/>
              <a:t> </a:t>
            </a:r>
            <a:r>
              <a:rPr lang="en-US" sz="2800" dirty="0" err="1"/>
              <a:t>dan</a:t>
            </a:r>
            <a:r>
              <a:rPr lang="en-US" sz="2800" dirty="0"/>
              <a:t> </a:t>
            </a:r>
            <a:r>
              <a:rPr lang="en-US" sz="2800" dirty="0" err="1" smtClean="0"/>
              <a:t>kuat</a:t>
            </a:r>
            <a:endParaRPr lang="id-ID" sz="2800" dirty="0" smtClean="0"/>
          </a:p>
          <a:p>
            <a:pPr marL="633413" lvl="1" indent="-371475" algn="just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800" dirty="0" err="1" smtClean="0"/>
              <a:t>Tujuan</a:t>
            </a:r>
            <a:r>
              <a:rPr lang="en-US" sz="2800" dirty="0" smtClean="0"/>
              <a:t> </a:t>
            </a:r>
            <a:r>
              <a:rPr lang="en-US" sz="2800" dirty="0" err="1" smtClean="0"/>
              <a:t>penelitian</a:t>
            </a:r>
            <a:r>
              <a:rPr lang="id-ID" sz="2800" dirty="0" smtClean="0"/>
              <a:t> : </a:t>
            </a:r>
            <a:r>
              <a:rPr lang="en-US" sz="2800" dirty="0" err="1" smtClean="0"/>
              <a:t>mengetahui</a:t>
            </a:r>
            <a:r>
              <a:rPr lang="en-US" sz="2800" dirty="0" smtClean="0"/>
              <a:t> </a:t>
            </a:r>
            <a:r>
              <a:rPr lang="en-US" sz="2800" dirty="0" err="1"/>
              <a:t>seberapa</a:t>
            </a:r>
            <a:r>
              <a:rPr lang="en-US" sz="2800" dirty="0"/>
              <a:t> </a:t>
            </a:r>
            <a:r>
              <a:rPr lang="en-US" sz="2800" dirty="0" err="1"/>
              <a:t>besar</a:t>
            </a:r>
            <a:r>
              <a:rPr lang="en-US" sz="2800" dirty="0"/>
              <a:t> </a:t>
            </a:r>
            <a:r>
              <a:rPr lang="en-US" sz="2800" dirty="0" err="1"/>
              <a:t>tenaga</a:t>
            </a:r>
            <a:r>
              <a:rPr lang="en-US" sz="2800" dirty="0"/>
              <a:t> </a:t>
            </a:r>
            <a:r>
              <a:rPr lang="en-US" sz="2800" dirty="0" err="1"/>
              <a:t>seorang</a:t>
            </a:r>
            <a:r>
              <a:rPr lang="en-US" sz="2800" dirty="0"/>
              <a:t> </a:t>
            </a:r>
            <a:r>
              <a:rPr lang="en-US" sz="2800" dirty="0" err="1"/>
              <a:t>pekerja</a:t>
            </a:r>
            <a:r>
              <a:rPr lang="en-US" sz="2800" dirty="0"/>
              <a:t> </a:t>
            </a:r>
            <a:r>
              <a:rPr lang="en-US" sz="2800" dirty="0" err="1"/>
              <a:t>harus</a:t>
            </a:r>
            <a:r>
              <a:rPr lang="en-US" sz="2800" dirty="0"/>
              <a:t> </a:t>
            </a:r>
            <a:r>
              <a:rPr lang="en-US" sz="2800" dirty="0" err="1"/>
              <a:t>dikeluarkan</a:t>
            </a:r>
            <a:r>
              <a:rPr lang="en-US" sz="2800" dirty="0"/>
              <a:t> agar </a:t>
            </a:r>
            <a:r>
              <a:rPr lang="en-US" sz="2800" dirty="0" err="1"/>
              <a:t>pekerja</a:t>
            </a:r>
            <a:r>
              <a:rPr lang="en-US" sz="2800" dirty="0"/>
              <a:t> </a:t>
            </a:r>
            <a:r>
              <a:rPr lang="en-US" sz="2800" dirty="0" err="1"/>
              <a:t>dapat</a:t>
            </a:r>
            <a:r>
              <a:rPr lang="en-US" sz="2800" dirty="0"/>
              <a:t> </a:t>
            </a:r>
            <a:r>
              <a:rPr lang="en-US" sz="2800" dirty="0" err="1"/>
              <a:t>memberi</a:t>
            </a:r>
            <a:r>
              <a:rPr lang="en-US" sz="2800" dirty="0"/>
              <a:t> </a:t>
            </a:r>
            <a:r>
              <a:rPr lang="en-US" sz="2800" dirty="0" err="1"/>
              <a:t>hasil</a:t>
            </a:r>
            <a:r>
              <a:rPr lang="en-US" sz="2800" dirty="0"/>
              <a:t> </a:t>
            </a:r>
            <a:r>
              <a:rPr lang="en-US" sz="2800" dirty="0" err="1"/>
              <a:t>sebanyak-banyaknya</a:t>
            </a:r>
            <a:r>
              <a:rPr lang="en-US" sz="2800" dirty="0"/>
              <a:t>.</a:t>
            </a:r>
          </a:p>
          <a:p>
            <a:endParaRPr lang="id-ID" sz="2800" dirty="0"/>
          </a:p>
        </p:txBody>
      </p:sp>
    </p:spTree>
    <p:extLst>
      <p:ext uri="{BB962C8B-B14F-4D97-AF65-F5344CB8AC3E}">
        <p14:creationId xmlns:p14="http://schemas.microsoft.com/office/powerpoint/2010/main" val="9849640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id-ID" dirty="0" smtClean="0"/>
              <a:t>1-5 </a:t>
            </a:r>
            <a:r>
              <a:rPr lang="id-ID" dirty="0"/>
              <a:t>PENDAHULUAN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11560" y="1412776"/>
            <a:ext cx="8208912" cy="4536504"/>
          </a:xfrm>
        </p:spPr>
        <p:txBody>
          <a:bodyPr>
            <a:normAutofit/>
          </a:bodyPr>
          <a:lstStyle/>
          <a:p>
            <a:pPr marL="560070" indent="-514350">
              <a:buAutoNum type="arabicPeriod"/>
            </a:pPr>
            <a:r>
              <a:rPr lang="en-US" sz="2800" b="1" dirty="0" smtClean="0"/>
              <a:t>F.W</a:t>
            </a:r>
            <a:r>
              <a:rPr lang="en-US" sz="2800" b="1" dirty="0"/>
              <a:t>. Taylor </a:t>
            </a:r>
            <a:r>
              <a:rPr lang="en-US" sz="2800" b="1" dirty="0" err="1"/>
              <a:t>dengan</a:t>
            </a:r>
            <a:r>
              <a:rPr lang="en-US" sz="2800" b="1" dirty="0"/>
              <a:t> </a:t>
            </a:r>
            <a:r>
              <a:rPr lang="en-US" sz="2800" b="1" dirty="0" err="1"/>
              <a:t>Pengukuran</a:t>
            </a:r>
            <a:r>
              <a:rPr lang="en-US" sz="2800" b="1" dirty="0"/>
              <a:t> </a:t>
            </a:r>
            <a:r>
              <a:rPr lang="en-US" sz="2800" b="1" dirty="0" err="1" smtClean="0"/>
              <a:t>Waktu</a:t>
            </a:r>
            <a:endParaRPr lang="id-ID" sz="2800" b="1" dirty="0" smtClean="0"/>
          </a:p>
          <a:p>
            <a:pPr marL="633413" lvl="1" indent="-371475" algn="just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800" dirty="0" err="1"/>
              <a:t>Hasil</a:t>
            </a:r>
            <a:r>
              <a:rPr lang="en-US" sz="2800" dirty="0"/>
              <a:t> </a:t>
            </a:r>
            <a:r>
              <a:rPr lang="en-US" sz="2800" dirty="0" err="1" smtClean="0"/>
              <a:t>penelitian</a:t>
            </a:r>
            <a:r>
              <a:rPr lang="id-ID" sz="2800" dirty="0" smtClean="0"/>
              <a:t>nya : </a:t>
            </a:r>
            <a:r>
              <a:rPr lang="en-US" sz="2800" dirty="0" err="1" smtClean="0"/>
              <a:t>hasil</a:t>
            </a:r>
            <a:r>
              <a:rPr lang="en-US" sz="2800" dirty="0" smtClean="0"/>
              <a:t> </a:t>
            </a:r>
            <a:r>
              <a:rPr lang="en-US" sz="2800" dirty="0" err="1"/>
              <a:t>kerja</a:t>
            </a:r>
            <a:r>
              <a:rPr lang="en-US" sz="2800" dirty="0"/>
              <a:t> </a:t>
            </a:r>
            <a:r>
              <a:rPr lang="en-US" sz="2800" dirty="0" err="1"/>
              <a:t>sangat</a:t>
            </a:r>
            <a:r>
              <a:rPr lang="en-US" sz="2800" dirty="0"/>
              <a:t> </a:t>
            </a:r>
            <a:r>
              <a:rPr lang="en-US" sz="2800" dirty="0" err="1"/>
              <a:t>dipengaruhi</a:t>
            </a:r>
            <a:r>
              <a:rPr lang="en-US" sz="2800" dirty="0"/>
              <a:t> </a:t>
            </a:r>
            <a:r>
              <a:rPr lang="en-US" sz="2800" dirty="0" err="1"/>
              <a:t>oleh</a:t>
            </a:r>
            <a:r>
              <a:rPr lang="en-US" sz="2800" dirty="0"/>
              <a:t> </a:t>
            </a:r>
            <a:r>
              <a:rPr lang="id-ID" sz="2800" dirty="0" smtClean="0"/>
              <a:t>:</a:t>
            </a:r>
          </a:p>
          <a:p>
            <a:pPr marL="993458" lvl="2" indent="-457200" algn="just">
              <a:lnSpc>
                <a:spcPct val="90000"/>
              </a:lnSpc>
              <a:buFont typeface="Arial" pitchFamily="34" charset="0"/>
              <a:buChar char="•"/>
            </a:pPr>
            <a:r>
              <a:rPr lang="en-US" sz="2600" dirty="0" err="1" smtClean="0"/>
              <a:t>lamanya</a:t>
            </a:r>
            <a:r>
              <a:rPr lang="en-US" sz="2600" dirty="0" smtClean="0"/>
              <a:t> </a:t>
            </a:r>
            <a:r>
              <a:rPr lang="en-US" sz="2600" dirty="0" err="1"/>
              <a:t>waktu</a:t>
            </a:r>
            <a:r>
              <a:rPr lang="en-US" sz="2600" dirty="0"/>
              <a:t> </a:t>
            </a:r>
            <a:r>
              <a:rPr lang="en-US" sz="2600" dirty="0" err="1" smtClean="0"/>
              <a:t>bekerja</a:t>
            </a:r>
            <a:endParaRPr lang="id-ID" sz="2600" dirty="0" smtClean="0"/>
          </a:p>
          <a:p>
            <a:pPr marL="993458" lvl="2" indent="-457200" algn="just">
              <a:lnSpc>
                <a:spcPct val="90000"/>
              </a:lnSpc>
              <a:buFont typeface="Arial" pitchFamily="34" charset="0"/>
              <a:buChar char="•"/>
            </a:pPr>
            <a:r>
              <a:rPr lang="en-US" sz="2600" dirty="0" err="1" smtClean="0"/>
              <a:t>lamanya</a:t>
            </a:r>
            <a:r>
              <a:rPr lang="en-US" sz="2600" dirty="0" smtClean="0"/>
              <a:t> </a:t>
            </a:r>
            <a:r>
              <a:rPr lang="en-US" sz="2600" dirty="0" err="1"/>
              <a:t>waktu</a:t>
            </a:r>
            <a:r>
              <a:rPr lang="en-US" sz="2600" dirty="0"/>
              <a:t> </a:t>
            </a:r>
            <a:r>
              <a:rPr lang="en-US" sz="2600" dirty="0" err="1"/>
              <a:t>istirahat</a:t>
            </a:r>
            <a:r>
              <a:rPr lang="en-US" sz="2600" dirty="0"/>
              <a:t> </a:t>
            </a:r>
            <a:endParaRPr lang="id-ID" sz="2600" dirty="0"/>
          </a:p>
          <a:p>
            <a:pPr marL="993458" lvl="2" indent="-457200" algn="just">
              <a:lnSpc>
                <a:spcPct val="90000"/>
              </a:lnSpc>
              <a:buFont typeface="Arial" pitchFamily="34" charset="0"/>
              <a:buChar char="•"/>
            </a:pPr>
            <a:r>
              <a:rPr lang="en-US" sz="2600" dirty="0" err="1" smtClean="0"/>
              <a:t>frekuensi</a:t>
            </a:r>
            <a:r>
              <a:rPr lang="en-US" sz="2600" dirty="0" smtClean="0"/>
              <a:t> </a:t>
            </a:r>
            <a:r>
              <a:rPr lang="en-US" sz="2600" dirty="0" err="1"/>
              <a:t>istirahat</a:t>
            </a:r>
            <a:r>
              <a:rPr lang="en-US" sz="2600" dirty="0"/>
              <a:t>.</a:t>
            </a:r>
          </a:p>
          <a:p>
            <a:pPr marL="442913" lvl="1" indent="-180975" algn="just">
              <a:lnSpc>
                <a:spcPct val="90000"/>
              </a:lnSpc>
              <a:buFont typeface="Wingdings" pitchFamily="2" charset="2"/>
              <a:buChar char="Ø"/>
            </a:pP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dasar</a:t>
            </a:r>
            <a:r>
              <a:rPr lang="en-US" sz="2800" dirty="0"/>
              <a:t> </a:t>
            </a:r>
            <a:r>
              <a:rPr lang="en-US" sz="2800" dirty="0" err="1"/>
              <a:t>penemuan</a:t>
            </a:r>
            <a:r>
              <a:rPr lang="en-US" sz="2800" dirty="0"/>
              <a:t> </a:t>
            </a:r>
            <a:r>
              <a:rPr lang="en-US" sz="2800" dirty="0" err="1"/>
              <a:t>tersebut</a:t>
            </a:r>
            <a:r>
              <a:rPr lang="en-US" sz="2800" dirty="0"/>
              <a:t>, Taylor </a:t>
            </a:r>
            <a:r>
              <a:rPr lang="en-US" sz="2800" dirty="0" err="1"/>
              <a:t>melakukan</a:t>
            </a:r>
            <a:r>
              <a:rPr lang="en-US" sz="2800" dirty="0"/>
              <a:t> </a:t>
            </a:r>
            <a:r>
              <a:rPr lang="en-US" sz="2800" dirty="0" err="1"/>
              <a:t>pengukuran</a:t>
            </a:r>
            <a:r>
              <a:rPr lang="en-US" sz="2800" dirty="0"/>
              <a:t> </a:t>
            </a:r>
            <a:r>
              <a:rPr lang="en-US" sz="2800" dirty="0" err="1"/>
              <a:t>waktu</a:t>
            </a:r>
            <a:r>
              <a:rPr lang="en-US" sz="2800" dirty="0"/>
              <a:t> </a:t>
            </a:r>
            <a:r>
              <a:rPr lang="en-US" sz="2800" dirty="0" err="1"/>
              <a:t>dengan</a:t>
            </a:r>
            <a:r>
              <a:rPr lang="en-US" sz="2800" dirty="0"/>
              <a:t> </a:t>
            </a:r>
            <a:r>
              <a:rPr lang="en-US" sz="2800" dirty="0" err="1"/>
              <a:t>menggunakan</a:t>
            </a:r>
            <a:r>
              <a:rPr lang="en-US" sz="2800" dirty="0"/>
              <a:t> jam </a:t>
            </a:r>
            <a:r>
              <a:rPr lang="en-US" sz="2800" dirty="0" err="1"/>
              <a:t>henti</a:t>
            </a:r>
            <a:r>
              <a:rPr lang="en-US" sz="2800" dirty="0"/>
              <a:t> / stopwatch. </a:t>
            </a:r>
          </a:p>
          <a:p>
            <a:pPr marL="45720" indent="0">
              <a:buNone/>
            </a:pPr>
            <a:endParaRPr lang="en-US" sz="2800" b="1" dirty="0"/>
          </a:p>
          <a:p>
            <a:endParaRPr lang="id-ID" sz="2800" dirty="0"/>
          </a:p>
        </p:txBody>
      </p:sp>
    </p:spTree>
    <p:extLst>
      <p:ext uri="{BB962C8B-B14F-4D97-AF65-F5344CB8AC3E}">
        <p14:creationId xmlns:p14="http://schemas.microsoft.com/office/powerpoint/2010/main" val="913685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260648"/>
            <a:ext cx="6512511" cy="1070992"/>
          </a:xfrm>
        </p:spPr>
        <p:txBody>
          <a:bodyPr/>
          <a:lstStyle/>
          <a:p>
            <a:pPr marL="0" indent="0" algn="just">
              <a:buNone/>
            </a:pPr>
            <a:r>
              <a:rPr lang="id-ID" dirty="0" smtClean="0"/>
              <a:t>1-6 </a:t>
            </a:r>
            <a:r>
              <a:rPr lang="id-ID" dirty="0"/>
              <a:t>PENDAHULUAN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27584" y="1484784"/>
            <a:ext cx="7344816" cy="4536504"/>
          </a:xfrm>
        </p:spPr>
        <p:txBody>
          <a:bodyPr/>
          <a:lstStyle/>
          <a:p>
            <a:pPr marL="45720" indent="0">
              <a:buNone/>
            </a:pPr>
            <a:r>
              <a:rPr lang="id-ID" sz="2800" b="1" dirty="0" smtClean="0"/>
              <a:t>1. </a:t>
            </a:r>
            <a:r>
              <a:rPr lang="en-US" sz="2800" b="1" dirty="0" smtClean="0"/>
              <a:t>F.W. Taylor </a:t>
            </a:r>
            <a:r>
              <a:rPr lang="en-US" sz="2800" b="1" dirty="0" err="1" smtClean="0"/>
              <a:t>dengan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Pengukuran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Waktu</a:t>
            </a:r>
            <a:endParaRPr lang="id-ID" sz="2800" b="1" dirty="0" smtClean="0"/>
          </a:p>
          <a:p>
            <a:pPr marL="388620" lvl="1" indent="-342900" algn="just">
              <a:buFont typeface="Wingdings" pitchFamily="2" charset="2"/>
              <a:buChar char="Ø"/>
            </a:pPr>
            <a:r>
              <a:rPr lang="en-US" dirty="0" err="1"/>
              <a:t>Setelah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</a:t>
            </a:r>
            <a:r>
              <a:rPr lang="en-US" dirty="0" err="1"/>
              <a:t>berkembang</a:t>
            </a:r>
            <a:r>
              <a:rPr lang="en-US" dirty="0"/>
              <a:t> </a:t>
            </a:r>
            <a:r>
              <a:rPr lang="en-US" dirty="0" err="1"/>
              <a:t>pengukuran</a:t>
            </a:r>
            <a:r>
              <a:rPr lang="en-US" dirty="0"/>
              <a:t> </a:t>
            </a:r>
            <a:r>
              <a:rPr lang="en-US" dirty="0" err="1"/>
              <a:t>waktu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cara</a:t>
            </a:r>
            <a:r>
              <a:rPr lang="en-US" dirty="0"/>
              <a:t> lain,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i="1" dirty="0"/>
              <a:t>Data </a:t>
            </a:r>
            <a:r>
              <a:rPr lang="en-US" i="1" dirty="0" err="1"/>
              <a:t>Waktu</a:t>
            </a:r>
            <a:r>
              <a:rPr lang="en-US" i="1" dirty="0"/>
              <a:t> </a:t>
            </a:r>
            <a:r>
              <a:rPr lang="en-US" i="1" dirty="0" err="1"/>
              <a:t>Standar</a:t>
            </a:r>
            <a:r>
              <a:rPr lang="en-US" i="1" dirty="0"/>
              <a:t>, Data </a:t>
            </a:r>
            <a:r>
              <a:rPr lang="en-US" i="1" dirty="0" err="1"/>
              <a:t>Waktu</a:t>
            </a:r>
            <a:r>
              <a:rPr lang="en-US" i="1" dirty="0"/>
              <a:t> </a:t>
            </a:r>
            <a:r>
              <a:rPr lang="en-US" i="1" dirty="0" err="1"/>
              <a:t>Gerakan</a:t>
            </a:r>
            <a:r>
              <a:rPr lang="en-US" i="1" dirty="0"/>
              <a:t> </a:t>
            </a:r>
            <a:r>
              <a:rPr lang="en-US" i="1" dirty="0" err="1"/>
              <a:t>dan</a:t>
            </a:r>
            <a:r>
              <a:rPr lang="en-US" i="1" dirty="0"/>
              <a:t> Sampling </a:t>
            </a:r>
            <a:r>
              <a:rPr lang="en-US" i="1" dirty="0" err="1"/>
              <a:t>Pekerjaan</a:t>
            </a:r>
            <a:r>
              <a:rPr lang="en-US" i="1" dirty="0"/>
              <a:t>.</a:t>
            </a:r>
            <a:endParaRPr lang="en-US" dirty="0"/>
          </a:p>
          <a:p>
            <a:pPr marL="303213" lvl="2" indent="-128588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000" dirty="0" err="1"/>
              <a:t>Selain</a:t>
            </a:r>
            <a:r>
              <a:rPr lang="en-US" sz="2000" dirty="0"/>
              <a:t> </a:t>
            </a:r>
            <a:r>
              <a:rPr lang="en-US" sz="2000" dirty="0" err="1"/>
              <a:t>mengembangkan</a:t>
            </a:r>
            <a:r>
              <a:rPr lang="en-US" sz="2000" dirty="0"/>
              <a:t> </a:t>
            </a:r>
            <a:r>
              <a:rPr lang="en-US" sz="2000" dirty="0" err="1"/>
              <a:t>Pengukuran</a:t>
            </a:r>
            <a:r>
              <a:rPr lang="en-US" sz="2000" dirty="0"/>
              <a:t> </a:t>
            </a:r>
            <a:r>
              <a:rPr lang="en-US" sz="2000" dirty="0" err="1"/>
              <a:t>Waktu</a:t>
            </a:r>
            <a:r>
              <a:rPr lang="en-US" sz="2000" dirty="0"/>
              <a:t>, Taylor </a:t>
            </a:r>
            <a:r>
              <a:rPr lang="en-US" sz="2000" dirty="0" err="1"/>
              <a:t>memberikan</a:t>
            </a:r>
            <a:r>
              <a:rPr lang="en-US" sz="2000" dirty="0"/>
              <a:t> </a:t>
            </a:r>
            <a:r>
              <a:rPr lang="en-US" sz="2000" dirty="0" err="1"/>
              <a:t>sumbangan</a:t>
            </a:r>
            <a:r>
              <a:rPr lang="en-US" sz="2000" dirty="0"/>
              <a:t> lain </a:t>
            </a:r>
            <a:r>
              <a:rPr lang="en-US" sz="2000" dirty="0" err="1"/>
              <a:t>pada</a:t>
            </a:r>
            <a:r>
              <a:rPr lang="en-US" sz="2000" dirty="0"/>
              <a:t> </a:t>
            </a:r>
            <a:r>
              <a:rPr lang="en-US" sz="2000" dirty="0" err="1"/>
              <a:t>dunia</a:t>
            </a:r>
            <a:r>
              <a:rPr lang="en-US" sz="2000" dirty="0"/>
              <a:t> </a:t>
            </a:r>
            <a:r>
              <a:rPr lang="en-US" sz="2000" dirty="0" err="1"/>
              <a:t>ilmu</a:t>
            </a:r>
            <a:r>
              <a:rPr lang="en-US" sz="2000" dirty="0"/>
              <a:t> </a:t>
            </a:r>
            <a:r>
              <a:rPr lang="en-US" sz="2000" dirty="0" err="1"/>
              <a:t>pengetahuan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industri</a:t>
            </a:r>
            <a:r>
              <a:rPr lang="en-US" sz="2000" dirty="0"/>
              <a:t>, </a:t>
            </a:r>
            <a:r>
              <a:rPr lang="en-US" sz="2000" dirty="0" err="1"/>
              <a:t>seperti</a:t>
            </a:r>
            <a:r>
              <a:rPr lang="en-US" sz="2000" dirty="0"/>
              <a:t> </a:t>
            </a:r>
          </a:p>
          <a:p>
            <a:pPr marL="617538" lvl="3" indent="-227013" algn="just">
              <a:lnSpc>
                <a:spcPct val="80000"/>
              </a:lnSpc>
            </a:pPr>
            <a:r>
              <a:rPr lang="en-US" sz="2000" dirty="0" err="1"/>
              <a:t>Pemikiran</a:t>
            </a:r>
            <a:r>
              <a:rPr lang="en-US" sz="2000" dirty="0"/>
              <a:t> </a:t>
            </a:r>
            <a:r>
              <a:rPr lang="en-US" sz="2000" dirty="0" err="1"/>
              <a:t>akan</a:t>
            </a:r>
            <a:r>
              <a:rPr lang="en-US" sz="2000" dirty="0"/>
              <a:t> </a:t>
            </a:r>
            <a:r>
              <a:rPr lang="en-US" sz="2000" dirty="0" err="1"/>
              <a:t>pentingnya</a:t>
            </a:r>
            <a:r>
              <a:rPr lang="en-US" sz="2000" dirty="0"/>
              <a:t> </a:t>
            </a:r>
            <a:r>
              <a:rPr lang="en-US" sz="2000" dirty="0" err="1"/>
              <a:t>peranan</a:t>
            </a:r>
            <a:r>
              <a:rPr lang="en-US" sz="2000" dirty="0"/>
              <a:t> </a:t>
            </a:r>
            <a:r>
              <a:rPr lang="en-US" sz="2000" dirty="0" err="1"/>
              <a:t>manusia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suatu</a:t>
            </a:r>
            <a:r>
              <a:rPr lang="en-US" sz="2000" dirty="0"/>
              <a:t> </a:t>
            </a:r>
            <a:r>
              <a:rPr lang="en-US" sz="2000" dirty="0" err="1"/>
              <a:t>sistem</a:t>
            </a:r>
            <a:r>
              <a:rPr lang="en-US" sz="2000" dirty="0"/>
              <a:t> </a:t>
            </a:r>
            <a:r>
              <a:rPr lang="en-US" sz="2000" dirty="0" err="1"/>
              <a:t>produksi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penyelesaian</a:t>
            </a:r>
            <a:r>
              <a:rPr lang="en-US" sz="2000" dirty="0"/>
              <a:t> </a:t>
            </a:r>
            <a:r>
              <a:rPr lang="en-US" sz="2000" dirty="0" err="1"/>
              <a:t>permasalahan</a:t>
            </a:r>
            <a:r>
              <a:rPr lang="en-US" sz="2000" dirty="0"/>
              <a:t> yang </a:t>
            </a:r>
            <a:r>
              <a:rPr lang="en-US" sz="2000" dirty="0" err="1"/>
              <a:t>berhubungan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manusia</a:t>
            </a:r>
            <a:r>
              <a:rPr lang="en-US" sz="2000" dirty="0"/>
              <a:t> </a:t>
            </a:r>
            <a:r>
              <a:rPr lang="en-US" sz="2000" dirty="0" err="1"/>
              <a:t>diselesaikan</a:t>
            </a:r>
            <a:r>
              <a:rPr lang="en-US" sz="2000" dirty="0"/>
              <a:t> </a:t>
            </a:r>
            <a:r>
              <a:rPr lang="en-US" sz="2000" dirty="0" err="1"/>
              <a:t>secara</a:t>
            </a:r>
            <a:r>
              <a:rPr lang="en-US" sz="2000" dirty="0"/>
              <a:t> </a:t>
            </a:r>
            <a:r>
              <a:rPr lang="en-US" sz="2000" dirty="0" err="1"/>
              <a:t>ilmiah</a:t>
            </a:r>
            <a:endParaRPr lang="en-US" sz="2000" dirty="0"/>
          </a:p>
          <a:p>
            <a:pPr marL="617538" lvl="3" indent="-227013" algn="just">
              <a:lnSpc>
                <a:spcPct val="80000"/>
              </a:lnSpc>
            </a:pPr>
            <a:r>
              <a:rPr lang="en-US" sz="2000" dirty="0" err="1"/>
              <a:t>Mengembangkan</a:t>
            </a:r>
            <a:r>
              <a:rPr lang="en-US" sz="2000" dirty="0"/>
              <a:t> </a:t>
            </a:r>
            <a:r>
              <a:rPr lang="en-US" sz="2000" dirty="0" err="1"/>
              <a:t>bentuk</a:t>
            </a:r>
            <a:r>
              <a:rPr lang="en-US" sz="2000" dirty="0"/>
              <a:t> </a:t>
            </a:r>
            <a:r>
              <a:rPr lang="en-US" sz="2000" dirty="0" err="1"/>
              <a:t>organisasi</a:t>
            </a:r>
            <a:r>
              <a:rPr lang="en-US" sz="2000" dirty="0"/>
              <a:t> </a:t>
            </a:r>
            <a:r>
              <a:rPr lang="en-US" sz="2000" dirty="0" err="1"/>
              <a:t>fungsional</a:t>
            </a:r>
            <a:r>
              <a:rPr lang="en-US" sz="2000" dirty="0"/>
              <a:t> yang </a:t>
            </a:r>
            <a:r>
              <a:rPr lang="en-US" sz="2000" dirty="0" err="1"/>
              <a:t>menurut</a:t>
            </a:r>
            <a:r>
              <a:rPr lang="en-US" sz="2000" dirty="0"/>
              <a:t> </a:t>
            </a:r>
            <a:r>
              <a:rPr lang="en-US" sz="2000" dirty="0" err="1"/>
              <a:t>pendapatnya</a:t>
            </a:r>
            <a:r>
              <a:rPr lang="en-US" sz="2000" dirty="0"/>
              <a:t> </a:t>
            </a:r>
            <a:r>
              <a:rPr lang="en-US" sz="2000" dirty="0" err="1"/>
              <a:t>membentuk</a:t>
            </a:r>
            <a:r>
              <a:rPr lang="en-US" sz="2000" dirty="0"/>
              <a:t> </a:t>
            </a:r>
            <a:r>
              <a:rPr lang="en-US" sz="2000" dirty="0" err="1"/>
              <a:t>suatu</a:t>
            </a:r>
            <a:r>
              <a:rPr lang="en-US" sz="2000" dirty="0"/>
              <a:t> </a:t>
            </a:r>
            <a:r>
              <a:rPr lang="en-US" sz="2000" dirty="0" err="1"/>
              <a:t>struktur</a:t>
            </a:r>
            <a:r>
              <a:rPr lang="en-US" sz="2000" dirty="0"/>
              <a:t> yang </a:t>
            </a:r>
            <a:r>
              <a:rPr lang="en-US" sz="2000" dirty="0" err="1"/>
              <a:t>sesuai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organisasi</a:t>
            </a:r>
            <a:r>
              <a:rPr lang="en-US" sz="2000" dirty="0"/>
              <a:t> </a:t>
            </a:r>
            <a:r>
              <a:rPr lang="en-US" sz="2000" dirty="0" err="1"/>
              <a:t>sistem</a:t>
            </a:r>
            <a:r>
              <a:rPr lang="en-US" sz="2000" dirty="0"/>
              <a:t> </a:t>
            </a:r>
            <a:r>
              <a:rPr lang="en-US" sz="2000" dirty="0" err="1"/>
              <a:t>produksi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yang </a:t>
            </a:r>
            <a:r>
              <a:rPr lang="en-US" sz="2000" dirty="0" err="1"/>
              <a:t>sejenis</a:t>
            </a:r>
            <a:r>
              <a:rPr lang="en-US" sz="2000" dirty="0"/>
              <a:t>.</a:t>
            </a:r>
            <a:endParaRPr lang="en-US" sz="2000" b="1" dirty="0"/>
          </a:p>
          <a:p>
            <a:pPr algn="just"/>
            <a:endParaRPr lang="id-ID" sz="2000" dirty="0"/>
          </a:p>
        </p:txBody>
      </p:sp>
    </p:spTree>
    <p:extLst>
      <p:ext uri="{BB962C8B-B14F-4D97-AF65-F5344CB8AC3E}">
        <p14:creationId xmlns:p14="http://schemas.microsoft.com/office/powerpoint/2010/main" val="2342550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id-ID" dirty="0" smtClean="0"/>
              <a:t>1-7 </a:t>
            </a:r>
            <a:r>
              <a:rPr lang="id-ID" dirty="0"/>
              <a:t>PENDAHULUAN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99592" y="1412776"/>
            <a:ext cx="7272808" cy="4320480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n-US" sz="2800" b="1" dirty="0"/>
              <a:t>2. F. B. </a:t>
            </a:r>
            <a:r>
              <a:rPr lang="en-US" sz="2800" b="1" dirty="0" err="1"/>
              <a:t>Gilberth</a:t>
            </a:r>
            <a:r>
              <a:rPr lang="en-US" sz="2800" b="1" dirty="0"/>
              <a:t> </a:t>
            </a:r>
            <a:r>
              <a:rPr lang="en-US" sz="2800" b="1" dirty="0" err="1"/>
              <a:t>dengan</a:t>
            </a:r>
            <a:r>
              <a:rPr lang="en-US" sz="2800" b="1" dirty="0"/>
              <a:t> </a:t>
            </a:r>
            <a:r>
              <a:rPr lang="en-US" sz="2800" b="1" dirty="0" err="1"/>
              <a:t>Studi</a:t>
            </a:r>
            <a:r>
              <a:rPr lang="en-US" sz="2800" b="1" dirty="0"/>
              <a:t> </a:t>
            </a:r>
            <a:r>
              <a:rPr lang="en-US" sz="2800" b="1" dirty="0" err="1"/>
              <a:t>Gerak</a:t>
            </a:r>
            <a:r>
              <a:rPr lang="en-US" sz="2800" dirty="0"/>
              <a:t> </a:t>
            </a:r>
          </a:p>
          <a:p>
            <a:pPr marL="530225" lvl="2" indent="-35560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400" dirty="0" err="1"/>
              <a:t>Gilberth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seorang</a:t>
            </a:r>
            <a:r>
              <a:rPr lang="en-US" sz="2400" dirty="0"/>
              <a:t> </a:t>
            </a:r>
            <a:r>
              <a:rPr lang="en-US" sz="2400" dirty="0" err="1"/>
              <a:t>kontraktor</a:t>
            </a:r>
            <a:r>
              <a:rPr lang="en-US" sz="2400" dirty="0"/>
              <a:t> </a:t>
            </a:r>
            <a:r>
              <a:rPr lang="en-US" sz="2400" dirty="0" err="1"/>
              <a:t>bangunan</a:t>
            </a:r>
            <a:r>
              <a:rPr lang="en-US" sz="2400" dirty="0"/>
              <a:t> di </a:t>
            </a:r>
            <a:r>
              <a:rPr lang="id-ID" sz="2400" dirty="0" smtClean="0"/>
              <a:t> </a:t>
            </a:r>
            <a:r>
              <a:rPr lang="en-US" sz="2400" dirty="0" err="1" smtClean="0"/>
              <a:t>Amerika</a:t>
            </a:r>
            <a:r>
              <a:rPr lang="en-US" sz="2400" dirty="0" smtClean="0"/>
              <a:t> </a:t>
            </a:r>
            <a:r>
              <a:rPr lang="en-US" sz="2400" dirty="0" err="1"/>
              <a:t>Serikat</a:t>
            </a:r>
            <a:endParaRPr lang="en-US" sz="2400" dirty="0"/>
          </a:p>
          <a:p>
            <a:pPr marL="530225" lvl="2" indent="-35560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id-ID" sz="2400" dirty="0" smtClean="0"/>
              <a:t>Dasar Penelitiannya : </a:t>
            </a:r>
            <a:r>
              <a:rPr lang="en-US" sz="2400" dirty="0" err="1" smtClean="0"/>
              <a:t>terdapat</a:t>
            </a:r>
            <a:r>
              <a:rPr lang="en-US" sz="2400" dirty="0" smtClean="0"/>
              <a:t> </a:t>
            </a:r>
            <a:r>
              <a:rPr lang="en-US" sz="2400" dirty="0" err="1"/>
              <a:t>ketidak</a:t>
            </a:r>
            <a:r>
              <a:rPr lang="en-US" sz="2400" dirty="0"/>
              <a:t> </a:t>
            </a:r>
            <a:r>
              <a:rPr lang="en-US" sz="2400" dirty="0" err="1"/>
              <a:t>efisien</a:t>
            </a:r>
            <a:r>
              <a:rPr lang="en-US" sz="2400" dirty="0"/>
              <a:t> </a:t>
            </a:r>
            <a:r>
              <a:rPr lang="en-US" sz="2400" dirty="0" err="1"/>
              <a:t>gerakan-gerakan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dirty="0" err="1"/>
              <a:t>penyusunan</a:t>
            </a:r>
            <a:r>
              <a:rPr lang="en-US" sz="2400" dirty="0"/>
              <a:t> </a:t>
            </a:r>
            <a:r>
              <a:rPr lang="en-US" sz="2400" dirty="0" err="1"/>
              <a:t>batu</a:t>
            </a:r>
            <a:r>
              <a:rPr lang="en-US" sz="2400" dirty="0"/>
              <a:t> </a:t>
            </a:r>
            <a:r>
              <a:rPr lang="en-US" sz="2400" dirty="0" err="1"/>
              <a:t>bata</a:t>
            </a:r>
            <a:r>
              <a:rPr lang="en-US" sz="2400" dirty="0"/>
              <a:t>. </a:t>
            </a:r>
          </a:p>
          <a:p>
            <a:pPr marL="530225" lvl="2" indent="-355600" algn="just">
              <a:lnSpc>
                <a:spcPct val="80000"/>
              </a:lnSpc>
              <a:buFont typeface="Wingdings" pitchFamily="2" charset="2"/>
              <a:buChar char="Ø"/>
            </a:pPr>
            <a:r>
              <a:rPr lang="en-US" sz="2400" dirty="0" err="1" smtClean="0"/>
              <a:t>Gerakan</a:t>
            </a:r>
            <a:r>
              <a:rPr lang="en-US" sz="2400" dirty="0" smtClean="0"/>
              <a:t> </a:t>
            </a:r>
            <a:r>
              <a:rPr lang="en-US" sz="2400" dirty="0" err="1"/>
              <a:t>kerja</a:t>
            </a:r>
            <a:r>
              <a:rPr lang="en-US" sz="2400" dirty="0"/>
              <a:t> yang </a:t>
            </a:r>
            <a:r>
              <a:rPr lang="en-US" sz="2400" dirty="0" err="1"/>
              <a:t>dilakukan</a:t>
            </a:r>
            <a:r>
              <a:rPr lang="en-US" sz="2400" dirty="0"/>
              <a:t> </a:t>
            </a:r>
            <a:r>
              <a:rPr lang="en-US" sz="2400" dirty="0" err="1"/>
              <a:t>pekerja</a:t>
            </a:r>
            <a:r>
              <a:rPr lang="en-US" sz="2400" dirty="0"/>
              <a:t> </a:t>
            </a:r>
            <a:r>
              <a:rPr lang="en-US" sz="2400" dirty="0" err="1"/>
              <a:t>diamati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diteliti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merekamnya</a:t>
            </a:r>
            <a:r>
              <a:rPr lang="en-US" sz="2400" dirty="0"/>
              <a:t> </a:t>
            </a:r>
            <a:r>
              <a:rPr lang="en-US" sz="2400" dirty="0" err="1"/>
              <a:t>menggunakan</a:t>
            </a:r>
            <a:r>
              <a:rPr lang="en-US" sz="2400" dirty="0"/>
              <a:t> </a:t>
            </a:r>
            <a:r>
              <a:rPr lang="en-US" sz="2400" dirty="0" err="1"/>
              <a:t>kamera-kamera</a:t>
            </a:r>
            <a:r>
              <a:rPr lang="en-US" sz="2400" dirty="0"/>
              <a:t> film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kemudian</a:t>
            </a:r>
            <a:r>
              <a:rPr lang="en-US" sz="2400" dirty="0"/>
              <a:t> </a:t>
            </a:r>
            <a:r>
              <a:rPr lang="en-US" sz="2400" dirty="0" err="1"/>
              <a:t>mempelajari</a:t>
            </a:r>
            <a:r>
              <a:rPr lang="en-US" sz="2400" dirty="0"/>
              <a:t> </a:t>
            </a:r>
            <a:r>
              <a:rPr lang="en-US" sz="2400" dirty="0" err="1"/>
              <a:t>hasilnya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kecepatan</a:t>
            </a:r>
            <a:r>
              <a:rPr lang="en-US" sz="2400" dirty="0"/>
              <a:t> </a:t>
            </a:r>
            <a:r>
              <a:rPr lang="en-US" sz="2400" dirty="0" err="1"/>
              <a:t>putar</a:t>
            </a:r>
            <a:r>
              <a:rPr lang="en-US" sz="2400" dirty="0"/>
              <a:t> yang </a:t>
            </a:r>
            <a:r>
              <a:rPr lang="en-US" sz="2400" dirty="0" err="1"/>
              <a:t>sangat</a:t>
            </a:r>
            <a:r>
              <a:rPr lang="en-US" sz="2400" dirty="0"/>
              <a:t> </a:t>
            </a:r>
            <a:r>
              <a:rPr lang="en-US" sz="2400" dirty="0" err="1"/>
              <a:t>lambat</a:t>
            </a:r>
            <a:r>
              <a:rPr lang="en-US" sz="2400" dirty="0"/>
              <a:t> </a:t>
            </a:r>
          </a:p>
          <a:p>
            <a:pPr algn="just"/>
            <a:endParaRPr lang="id-ID" sz="2400" dirty="0"/>
          </a:p>
        </p:txBody>
      </p:sp>
    </p:spTree>
    <p:extLst>
      <p:ext uri="{BB962C8B-B14F-4D97-AF65-F5344CB8AC3E}">
        <p14:creationId xmlns:p14="http://schemas.microsoft.com/office/powerpoint/2010/main" val="1610775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id-ID" dirty="0" smtClean="0"/>
              <a:t>1-8 </a:t>
            </a:r>
            <a:r>
              <a:rPr lang="id-ID" dirty="0"/>
              <a:t>PENDAHULUAN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043608" y="1484784"/>
            <a:ext cx="7272808" cy="4464496"/>
          </a:xfrm>
        </p:spPr>
        <p:txBody>
          <a:bodyPr>
            <a:normAutofit fontScale="92500" lnSpcReduction="10000"/>
          </a:bodyPr>
          <a:lstStyle/>
          <a:p>
            <a:pPr marL="354013" indent="-307975" algn="just">
              <a:buFont typeface="Wingdings" pitchFamily="2" charset="2"/>
              <a:buChar char="Ø"/>
            </a:pPr>
            <a:r>
              <a:rPr lang="id-ID" sz="2400" dirty="0" smtClean="0"/>
              <a:t>Penelitian : </a:t>
            </a:r>
            <a:r>
              <a:rPr lang="en-US" sz="2400" dirty="0" err="1" smtClean="0"/>
              <a:t>menganalisa</a:t>
            </a:r>
            <a:r>
              <a:rPr lang="en-US" sz="2400" dirty="0" smtClean="0"/>
              <a:t> </a:t>
            </a:r>
            <a:r>
              <a:rPr lang="en-US" sz="2400" dirty="0" err="1"/>
              <a:t>gerakan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 smtClean="0"/>
              <a:t>memperbaikinya</a:t>
            </a:r>
            <a:endParaRPr lang="id-ID" sz="2400" dirty="0" smtClean="0"/>
          </a:p>
          <a:p>
            <a:pPr marL="354013" indent="-307975" algn="just">
              <a:buFont typeface="Wingdings" pitchFamily="2" charset="2"/>
              <a:buChar char="Ø"/>
            </a:pPr>
            <a:r>
              <a:rPr lang="en-US" sz="2400" dirty="0" err="1" smtClean="0"/>
              <a:t>Gerakan-gerakan</a:t>
            </a:r>
            <a:r>
              <a:rPr lang="en-US" sz="2400" dirty="0" smtClean="0"/>
              <a:t> </a:t>
            </a:r>
            <a:r>
              <a:rPr lang="en-US" sz="2400" dirty="0" err="1"/>
              <a:t>kerja</a:t>
            </a:r>
            <a:r>
              <a:rPr lang="en-US" sz="2400" dirty="0"/>
              <a:t> </a:t>
            </a:r>
            <a:r>
              <a:rPr lang="en-US" sz="2400" dirty="0" err="1"/>
              <a:t>dibagi</a:t>
            </a:r>
            <a:r>
              <a:rPr lang="en-US" sz="2400" dirty="0"/>
              <a:t> </a:t>
            </a:r>
            <a:r>
              <a:rPr lang="en-US" sz="2400" dirty="0" err="1"/>
              <a:t>menjadi</a:t>
            </a:r>
            <a:r>
              <a:rPr lang="en-US" sz="2400" dirty="0"/>
              <a:t> </a:t>
            </a:r>
            <a:r>
              <a:rPr lang="en-US" sz="2400" dirty="0" err="1"/>
              <a:t>elemen-elemen</a:t>
            </a:r>
            <a:r>
              <a:rPr lang="en-US" sz="2400" dirty="0"/>
              <a:t> </a:t>
            </a:r>
            <a:r>
              <a:rPr lang="en-US" sz="2400" dirty="0" err="1"/>
              <a:t>gerakan</a:t>
            </a:r>
            <a:r>
              <a:rPr lang="en-US" sz="2400" dirty="0"/>
              <a:t> </a:t>
            </a:r>
            <a:r>
              <a:rPr lang="en-US" sz="2400" dirty="0" err="1"/>
              <a:t>dasar</a:t>
            </a:r>
            <a:r>
              <a:rPr lang="en-US" sz="2400" dirty="0"/>
              <a:t>. </a:t>
            </a:r>
            <a:r>
              <a:rPr lang="en-US" sz="2400" dirty="0" err="1"/>
              <a:t>Elemen-elemen</a:t>
            </a:r>
            <a:r>
              <a:rPr lang="en-US" sz="2400" dirty="0"/>
              <a:t> </a:t>
            </a:r>
            <a:r>
              <a:rPr lang="en-US" sz="2400" dirty="0" err="1"/>
              <a:t>gerakan</a:t>
            </a:r>
            <a:r>
              <a:rPr lang="en-US" sz="2400" dirty="0"/>
              <a:t> yang </a:t>
            </a:r>
            <a:r>
              <a:rPr lang="en-US" sz="2400" dirty="0" err="1"/>
              <a:t>dikembangakan</a:t>
            </a:r>
            <a:r>
              <a:rPr lang="en-US" sz="2400" dirty="0"/>
              <a:t> </a:t>
            </a:r>
            <a:r>
              <a:rPr lang="en-US" sz="2400" dirty="0" err="1"/>
              <a:t>Gilberth</a:t>
            </a:r>
            <a:r>
              <a:rPr lang="en-US" sz="2400" dirty="0"/>
              <a:t> </a:t>
            </a:r>
            <a:r>
              <a:rPr lang="en-US" sz="2400" dirty="0" err="1"/>
              <a:t>berjumlah</a:t>
            </a:r>
            <a:r>
              <a:rPr lang="en-US" sz="2400" dirty="0"/>
              <a:t> 17 </a:t>
            </a:r>
            <a:r>
              <a:rPr lang="en-US" sz="2400" dirty="0" err="1" smtClean="0"/>
              <a:t>buah</a:t>
            </a:r>
            <a:endParaRPr lang="en-US" sz="2400" dirty="0"/>
          </a:p>
          <a:p>
            <a:pPr marL="354013" indent="-307975" algn="just">
              <a:buFont typeface="Wingdings" pitchFamily="2" charset="2"/>
              <a:buChar char="Ø"/>
            </a:pPr>
            <a:r>
              <a:rPr lang="en-US" sz="2400" dirty="0" err="1"/>
              <a:t>Hasil</a:t>
            </a:r>
            <a:r>
              <a:rPr lang="en-US" sz="2400" dirty="0"/>
              <a:t> </a:t>
            </a:r>
            <a:r>
              <a:rPr lang="en-US" sz="2400" dirty="0" err="1"/>
              <a:t>penelitiannya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menyangkut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</a:t>
            </a:r>
            <a:r>
              <a:rPr lang="en-US" sz="2400" b="1" i="1" dirty="0"/>
              <a:t>Motion Study </a:t>
            </a:r>
            <a:r>
              <a:rPr lang="en-US" sz="2400" b="1" i="1" dirty="0" err="1"/>
              <a:t>dan</a:t>
            </a:r>
            <a:r>
              <a:rPr lang="en-US" sz="2400" b="1" i="1" dirty="0"/>
              <a:t> </a:t>
            </a:r>
            <a:r>
              <a:rPr lang="en-US" sz="2400" b="1" i="1" dirty="0" err="1"/>
              <a:t>Ekonomi</a:t>
            </a:r>
            <a:r>
              <a:rPr lang="en-US" sz="2400" b="1" i="1" dirty="0"/>
              <a:t> </a:t>
            </a:r>
            <a:r>
              <a:rPr lang="en-US" sz="2400" b="1" i="1" dirty="0" err="1"/>
              <a:t>Gerakan</a:t>
            </a:r>
            <a:r>
              <a:rPr lang="en-US" sz="2400" b="1" i="1" dirty="0"/>
              <a:t>.</a:t>
            </a:r>
            <a:r>
              <a:rPr lang="en-US" sz="2400" dirty="0"/>
              <a:t> </a:t>
            </a:r>
          </a:p>
          <a:p>
            <a:pPr marL="354013" indent="-307975" algn="just">
              <a:buFont typeface="Wingdings" pitchFamily="2" charset="2"/>
              <a:buChar char="Ø"/>
            </a:pPr>
            <a:r>
              <a:rPr lang="en-US" sz="2400" dirty="0" err="1"/>
              <a:t>Prinsip</a:t>
            </a:r>
            <a:r>
              <a:rPr lang="en-US" sz="2400" dirty="0"/>
              <a:t> </a:t>
            </a:r>
            <a:r>
              <a:rPr lang="en-US" sz="2400" dirty="0" err="1"/>
              <a:t>Ekonomi</a:t>
            </a:r>
            <a:r>
              <a:rPr lang="en-US" sz="2400" dirty="0"/>
              <a:t> </a:t>
            </a:r>
            <a:r>
              <a:rPr lang="en-US" sz="2400" dirty="0" err="1"/>
              <a:t>Gerakan</a:t>
            </a:r>
            <a:r>
              <a:rPr lang="en-US" sz="2400" dirty="0"/>
              <a:t> </a:t>
            </a:r>
            <a:r>
              <a:rPr lang="en-US" sz="2400" dirty="0" err="1"/>
              <a:t>ini</a:t>
            </a:r>
            <a:r>
              <a:rPr lang="en-US" sz="2400" dirty="0"/>
              <a:t> </a:t>
            </a:r>
            <a:r>
              <a:rPr lang="en-US" sz="2400" dirty="0" err="1"/>
              <a:t>dimaksudkan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mendapatkan</a:t>
            </a:r>
            <a:r>
              <a:rPr lang="en-US" sz="2400" dirty="0"/>
              <a:t> </a:t>
            </a:r>
            <a:r>
              <a:rPr lang="en-US" sz="2400" dirty="0" err="1"/>
              <a:t>suatu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yang </a:t>
            </a:r>
            <a:r>
              <a:rPr lang="en-US" sz="2400" dirty="0" err="1"/>
              <a:t>terancang</a:t>
            </a:r>
            <a:r>
              <a:rPr lang="en-US" sz="2400" dirty="0"/>
              <a:t> </a:t>
            </a:r>
            <a:r>
              <a:rPr lang="en-US" sz="2400" dirty="0" err="1"/>
              <a:t>baik</a:t>
            </a:r>
            <a:r>
              <a:rPr lang="en-US" sz="2400" dirty="0"/>
              <a:t> </a:t>
            </a:r>
            <a:r>
              <a:rPr lang="en-US" sz="2400" dirty="0" err="1"/>
              <a:t>sehingga</a:t>
            </a:r>
            <a:r>
              <a:rPr lang="en-US" sz="2400" dirty="0"/>
              <a:t> </a:t>
            </a:r>
            <a:r>
              <a:rPr lang="en-US" sz="2400" dirty="0" err="1"/>
              <a:t>memudahkan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menyamankan</a:t>
            </a:r>
            <a:r>
              <a:rPr lang="en-US" sz="2400" dirty="0"/>
              <a:t> </a:t>
            </a:r>
            <a:r>
              <a:rPr lang="en-US" sz="2400" dirty="0" err="1"/>
              <a:t>gerakan-gerakan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sejauh</a:t>
            </a:r>
            <a:r>
              <a:rPr lang="en-US" sz="2400" dirty="0"/>
              <a:t> </a:t>
            </a:r>
            <a:r>
              <a:rPr lang="en-US" sz="2400" dirty="0" err="1"/>
              <a:t>mungkin</a:t>
            </a:r>
            <a:r>
              <a:rPr lang="en-US" sz="2400" dirty="0"/>
              <a:t> </a:t>
            </a:r>
            <a:r>
              <a:rPr lang="en-US" sz="2400" dirty="0" err="1"/>
              <a:t>menghindarkan</a:t>
            </a:r>
            <a:r>
              <a:rPr lang="en-US" sz="2400" dirty="0"/>
              <a:t> </a:t>
            </a:r>
            <a:r>
              <a:rPr lang="en-US" sz="2400" dirty="0" err="1"/>
              <a:t>atau</a:t>
            </a:r>
            <a:r>
              <a:rPr lang="en-US" sz="2400" dirty="0"/>
              <a:t> </a:t>
            </a:r>
            <a:r>
              <a:rPr lang="en-US" sz="2400" dirty="0" err="1"/>
              <a:t>melambatkan</a:t>
            </a:r>
            <a:r>
              <a:rPr lang="en-US" sz="2400" dirty="0"/>
              <a:t> </a:t>
            </a:r>
            <a:r>
              <a:rPr lang="en-US" sz="2400" dirty="0" err="1"/>
              <a:t>datangnya</a:t>
            </a:r>
            <a:r>
              <a:rPr lang="en-US" sz="2400" dirty="0"/>
              <a:t> </a:t>
            </a:r>
            <a:r>
              <a:rPr lang="en-US" sz="2400" dirty="0" err="1" smtClean="0"/>
              <a:t>kele</a:t>
            </a:r>
            <a:r>
              <a:rPr lang="id-ID" sz="2400" dirty="0" smtClean="0"/>
              <a:t>l</a:t>
            </a:r>
            <a:r>
              <a:rPr lang="en-US" sz="2400" dirty="0" err="1" smtClean="0"/>
              <a:t>ahan</a:t>
            </a:r>
            <a:r>
              <a:rPr lang="en-US" sz="2400" dirty="0" smtClean="0"/>
              <a:t> </a:t>
            </a:r>
            <a:r>
              <a:rPr lang="en-US" sz="2400" b="1" i="1" dirty="0"/>
              <a:t>(</a:t>
            </a:r>
            <a:r>
              <a:rPr lang="en-US" sz="2400" b="1" i="1" dirty="0" err="1"/>
              <a:t>fatique</a:t>
            </a:r>
            <a:r>
              <a:rPr lang="en-US" sz="2400" b="1" i="1" dirty="0"/>
              <a:t>).</a:t>
            </a:r>
          </a:p>
          <a:p>
            <a:pPr algn="just"/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818863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id-ID" dirty="0" smtClean="0"/>
              <a:t>1-9 </a:t>
            </a:r>
            <a:r>
              <a:rPr lang="id-ID" dirty="0"/>
              <a:t>PENDAHULUAN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755576" y="1268760"/>
            <a:ext cx="7632848" cy="4608512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en-US" sz="2400" b="1" dirty="0" smtClean="0">
                <a:solidFill>
                  <a:schemeClr val="tx1"/>
                </a:solidFill>
              </a:rPr>
              <a:t>RUANG </a:t>
            </a:r>
            <a:r>
              <a:rPr lang="en-US" sz="2400" b="1" dirty="0">
                <a:solidFill>
                  <a:schemeClr val="tx1"/>
                </a:solidFill>
              </a:rPr>
              <a:t>LINGKUP PERANCANGAN SISTEM KERJA</a:t>
            </a:r>
            <a:r>
              <a:rPr lang="en-US" sz="2400" dirty="0"/>
              <a:t> </a:t>
            </a:r>
            <a:endParaRPr lang="id-ID" sz="2400" dirty="0" smtClean="0"/>
          </a:p>
          <a:p>
            <a:pPr algn="just"/>
            <a:r>
              <a:rPr lang="en-US" sz="2400" dirty="0" err="1"/>
              <a:t>Sistem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yang </a:t>
            </a:r>
            <a:r>
              <a:rPr lang="en-US" sz="2400" dirty="0" err="1"/>
              <a:t>terbaik</a:t>
            </a:r>
            <a:r>
              <a:rPr lang="en-US" sz="2400" dirty="0"/>
              <a:t> </a:t>
            </a:r>
            <a:r>
              <a:rPr lang="en-US" sz="2400" dirty="0" err="1"/>
              <a:t>yaitu</a:t>
            </a:r>
            <a:r>
              <a:rPr lang="en-US" sz="2400" dirty="0"/>
              <a:t> yang </a:t>
            </a:r>
            <a:r>
              <a:rPr lang="en-US" sz="2400" dirty="0" err="1"/>
              <a:t>memiliki</a:t>
            </a:r>
            <a:r>
              <a:rPr lang="en-US" sz="2400" dirty="0"/>
              <a:t> </a:t>
            </a:r>
            <a:r>
              <a:rPr lang="en-US" sz="2400" dirty="0" err="1"/>
              <a:t>efisiensi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produktivitas</a:t>
            </a:r>
            <a:r>
              <a:rPr lang="en-US" sz="2400" dirty="0"/>
              <a:t> yang </a:t>
            </a:r>
            <a:r>
              <a:rPr lang="en-US" sz="2400" dirty="0" err="1"/>
              <a:t>setinggi-tingginya</a:t>
            </a:r>
            <a:r>
              <a:rPr lang="en-US" sz="2400" dirty="0" smtClean="0"/>
              <a:t>.</a:t>
            </a:r>
            <a:endParaRPr lang="id-ID" sz="2400" dirty="0" smtClean="0"/>
          </a:p>
          <a:p>
            <a:pPr algn="just"/>
            <a:endParaRPr lang="id-ID" sz="2400" dirty="0"/>
          </a:p>
          <a:p>
            <a:pPr algn="just"/>
            <a:endParaRPr lang="id-ID" sz="2400" dirty="0" smtClean="0"/>
          </a:p>
          <a:p>
            <a:pPr algn="just"/>
            <a:r>
              <a:rPr lang="en-US" sz="2400" dirty="0" err="1"/>
              <a:t>Efisiensi</a:t>
            </a:r>
            <a:r>
              <a:rPr lang="en-US" sz="2400" dirty="0"/>
              <a:t> </a:t>
            </a:r>
            <a:r>
              <a:rPr lang="en-US" sz="2400" dirty="0" err="1"/>
              <a:t>merupakan</a:t>
            </a:r>
            <a:r>
              <a:rPr lang="en-US" sz="2400" dirty="0"/>
              <a:t> </a:t>
            </a:r>
            <a:r>
              <a:rPr lang="en-US" sz="2400" dirty="0" err="1"/>
              <a:t>keluaran</a:t>
            </a:r>
            <a:r>
              <a:rPr lang="en-US" sz="2400" dirty="0"/>
              <a:t> (output) </a:t>
            </a:r>
            <a:r>
              <a:rPr lang="en-US" sz="2400" dirty="0" err="1"/>
              <a:t>dibagi</a:t>
            </a:r>
            <a:r>
              <a:rPr lang="en-US" sz="2400" dirty="0"/>
              <a:t> </a:t>
            </a:r>
            <a:r>
              <a:rPr lang="en-US" sz="2400" dirty="0" err="1"/>
              <a:t>masukan</a:t>
            </a:r>
            <a:r>
              <a:rPr lang="en-US" sz="2400" dirty="0"/>
              <a:t> (input). </a:t>
            </a:r>
            <a:r>
              <a:rPr lang="en-US" sz="2400" dirty="0" err="1"/>
              <a:t>Semakin</a:t>
            </a:r>
            <a:r>
              <a:rPr lang="en-US" sz="2400" dirty="0"/>
              <a:t> </a:t>
            </a:r>
            <a:r>
              <a:rPr lang="en-US" sz="2400" dirty="0" err="1"/>
              <a:t>besar</a:t>
            </a:r>
            <a:r>
              <a:rPr lang="en-US" sz="2400" dirty="0"/>
              <a:t> </a:t>
            </a:r>
            <a:r>
              <a:rPr lang="en-US" sz="2400" dirty="0" err="1"/>
              <a:t>harga</a:t>
            </a:r>
            <a:r>
              <a:rPr lang="en-US" sz="2400" dirty="0"/>
              <a:t> </a:t>
            </a:r>
            <a:r>
              <a:rPr lang="en-US" sz="2400" dirty="0" err="1"/>
              <a:t>rasio</a:t>
            </a:r>
            <a:r>
              <a:rPr lang="en-US" sz="2400" dirty="0"/>
              <a:t> </a:t>
            </a:r>
            <a:r>
              <a:rPr lang="en-US" sz="2400" dirty="0" err="1"/>
              <a:t>semakin</a:t>
            </a:r>
            <a:r>
              <a:rPr lang="en-US" sz="2400" dirty="0"/>
              <a:t> </a:t>
            </a:r>
            <a:r>
              <a:rPr lang="en-US" sz="2400" dirty="0" err="1"/>
              <a:t>tinggi</a:t>
            </a:r>
            <a:r>
              <a:rPr lang="en-US" sz="2400" dirty="0"/>
              <a:t> </a:t>
            </a:r>
            <a:r>
              <a:rPr lang="en-US" sz="2400" dirty="0" err="1"/>
              <a:t>efisiensinya</a:t>
            </a:r>
            <a:r>
              <a:rPr lang="en-US" sz="2400" dirty="0"/>
              <a:t>.</a:t>
            </a:r>
          </a:p>
          <a:p>
            <a:pPr algn="just"/>
            <a:r>
              <a:rPr lang="en-US" sz="2400" dirty="0"/>
              <a:t> </a:t>
            </a:r>
            <a:r>
              <a:rPr lang="id-ID" sz="2400" dirty="0" err="1" smtClean="0"/>
              <a:t>E</a:t>
            </a:r>
            <a:r>
              <a:rPr lang="en-US" sz="2400" dirty="0" err="1" smtClean="0"/>
              <a:t>fisiensi</a:t>
            </a:r>
            <a:r>
              <a:rPr lang="en-US" sz="2400" dirty="0" smtClean="0"/>
              <a:t> </a:t>
            </a:r>
            <a:r>
              <a:rPr lang="en-US" sz="2400" dirty="0" err="1"/>
              <a:t>diterapkan</a:t>
            </a:r>
            <a:r>
              <a:rPr lang="en-US" sz="2400" dirty="0"/>
              <a:t> </a:t>
            </a:r>
            <a:r>
              <a:rPr lang="en-US" sz="2400" dirty="0" err="1"/>
              <a:t>sebagai</a:t>
            </a:r>
            <a:r>
              <a:rPr lang="en-US" sz="2400" dirty="0"/>
              <a:t> </a:t>
            </a:r>
            <a:r>
              <a:rPr lang="en-US" sz="2400" dirty="0" err="1"/>
              <a:t>pembanding</a:t>
            </a:r>
            <a:r>
              <a:rPr lang="en-US" sz="2400" dirty="0"/>
              <a:t> </a:t>
            </a:r>
            <a:r>
              <a:rPr lang="en-US" sz="2400" dirty="0" err="1"/>
              <a:t>antara</a:t>
            </a:r>
            <a:r>
              <a:rPr lang="en-US" sz="2400" dirty="0"/>
              <a:t> </a:t>
            </a:r>
            <a:r>
              <a:rPr lang="en-US" sz="2400" dirty="0" err="1"/>
              <a:t>hasil</a:t>
            </a:r>
            <a:r>
              <a:rPr lang="en-US" sz="2400" dirty="0"/>
              <a:t> (performance) yang </a:t>
            </a:r>
            <a:r>
              <a:rPr lang="en-US" sz="2400" dirty="0" err="1"/>
              <a:t>dicapai</a:t>
            </a:r>
            <a:r>
              <a:rPr lang="en-US" sz="2400" dirty="0"/>
              <a:t> </a:t>
            </a:r>
            <a:r>
              <a:rPr lang="en-US" sz="2400" dirty="0" err="1"/>
              <a:t>dengan</a:t>
            </a:r>
            <a:r>
              <a:rPr lang="en-US" sz="2400" dirty="0"/>
              <a:t> </a:t>
            </a:r>
            <a:r>
              <a:rPr lang="en-US" sz="2400" dirty="0" err="1"/>
              <a:t>ongkos</a:t>
            </a:r>
            <a:r>
              <a:rPr lang="en-US" sz="2400" dirty="0"/>
              <a:t> yang </a:t>
            </a:r>
            <a:r>
              <a:rPr lang="en-US" sz="2400" dirty="0" err="1"/>
              <a:t>dikeluarkan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mendapatkan</a:t>
            </a:r>
            <a:r>
              <a:rPr lang="en-US" sz="2400" dirty="0"/>
              <a:t> </a:t>
            </a:r>
            <a:r>
              <a:rPr lang="en-US" sz="2400" dirty="0" err="1"/>
              <a:t>hasil</a:t>
            </a:r>
            <a:r>
              <a:rPr lang="en-US" sz="2400" dirty="0"/>
              <a:t> </a:t>
            </a:r>
            <a:r>
              <a:rPr lang="en-US" sz="2400" dirty="0" err="1"/>
              <a:t>tersebut</a:t>
            </a:r>
            <a:endParaRPr lang="en-US" sz="2400" dirty="0"/>
          </a:p>
          <a:p>
            <a:endParaRPr lang="id-ID" dirty="0"/>
          </a:p>
        </p:txBody>
      </p:sp>
      <p:sp>
        <p:nvSpPr>
          <p:cNvPr id="4" name="Down Arrow 3"/>
          <p:cNvSpPr/>
          <p:nvPr/>
        </p:nvSpPr>
        <p:spPr>
          <a:xfrm>
            <a:off x="3923928" y="2673887"/>
            <a:ext cx="484632" cy="7551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152261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id-ID" dirty="0" smtClean="0"/>
              <a:t>1-10 PENDAHULUAN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27584" y="1340768"/>
            <a:ext cx="7560840" cy="4680520"/>
          </a:xfrm>
        </p:spPr>
        <p:txBody>
          <a:bodyPr>
            <a:noAutofit/>
          </a:bodyPr>
          <a:lstStyle/>
          <a:p>
            <a:pPr algn="just">
              <a:lnSpc>
                <a:spcPct val="80000"/>
              </a:lnSpc>
            </a:pPr>
            <a:r>
              <a:rPr lang="en-US" sz="3400" dirty="0" err="1"/>
              <a:t>Semakin</a:t>
            </a:r>
            <a:r>
              <a:rPr lang="en-US" sz="3400" dirty="0"/>
              <a:t> </a:t>
            </a:r>
            <a:r>
              <a:rPr lang="en-US" sz="3400" dirty="0" err="1"/>
              <a:t>kecil</a:t>
            </a:r>
            <a:r>
              <a:rPr lang="en-US" sz="3400" dirty="0"/>
              <a:t> </a:t>
            </a:r>
            <a:r>
              <a:rPr lang="en-US" sz="3400" dirty="0" err="1"/>
              <a:t>biaya</a:t>
            </a:r>
            <a:r>
              <a:rPr lang="en-US" sz="3400" dirty="0"/>
              <a:t> yang </a:t>
            </a:r>
            <a:r>
              <a:rPr lang="en-US" sz="3400" dirty="0" err="1"/>
              <a:t>diberikan</a:t>
            </a:r>
            <a:r>
              <a:rPr lang="en-US" sz="3400" dirty="0"/>
              <a:t> </a:t>
            </a:r>
            <a:r>
              <a:rPr lang="en-US" sz="3400" dirty="0" err="1"/>
              <a:t>untuk</a:t>
            </a:r>
            <a:r>
              <a:rPr lang="en-US" sz="3400" dirty="0"/>
              <a:t> </a:t>
            </a:r>
            <a:r>
              <a:rPr lang="en-US" sz="3400" dirty="0" err="1"/>
              <a:t>menyelesaikan</a:t>
            </a:r>
            <a:r>
              <a:rPr lang="en-US" sz="3400" dirty="0"/>
              <a:t> </a:t>
            </a:r>
            <a:r>
              <a:rPr lang="en-US" sz="3400" dirty="0" err="1" smtClean="0"/>
              <a:t>pekerjaan</a:t>
            </a:r>
            <a:r>
              <a:rPr lang="id-ID" sz="3400" dirty="0" smtClean="0"/>
              <a:t>        	   	    </a:t>
            </a:r>
            <a:r>
              <a:rPr lang="en-US" sz="3400" dirty="0" err="1" smtClean="0"/>
              <a:t>semakin</a:t>
            </a:r>
            <a:r>
              <a:rPr lang="en-US" sz="3400" dirty="0" smtClean="0"/>
              <a:t> </a:t>
            </a:r>
            <a:r>
              <a:rPr lang="en-US" sz="3400" dirty="0" err="1"/>
              <a:t>efisien</a:t>
            </a:r>
            <a:r>
              <a:rPr lang="en-US" sz="3400" dirty="0"/>
              <a:t> </a:t>
            </a:r>
            <a:r>
              <a:rPr lang="en-US" sz="3400" dirty="0" err="1"/>
              <a:t>sistem</a:t>
            </a:r>
            <a:r>
              <a:rPr lang="en-US" sz="3400" dirty="0"/>
              <a:t> </a:t>
            </a:r>
            <a:r>
              <a:rPr lang="en-US" sz="3400" dirty="0" err="1"/>
              <a:t>kerjanya</a:t>
            </a:r>
            <a:r>
              <a:rPr lang="en-US" sz="3400" dirty="0"/>
              <a:t>. </a:t>
            </a:r>
            <a:endParaRPr lang="id-ID" sz="3400" dirty="0" smtClean="0"/>
          </a:p>
          <a:p>
            <a:pPr algn="just">
              <a:lnSpc>
                <a:spcPct val="80000"/>
              </a:lnSpc>
            </a:pPr>
            <a:r>
              <a:rPr lang="en-US" sz="3400" dirty="0" err="1" smtClean="0"/>
              <a:t>Efisiensi</a:t>
            </a:r>
            <a:r>
              <a:rPr lang="en-US" sz="3400" dirty="0" smtClean="0"/>
              <a:t> </a:t>
            </a:r>
            <a:r>
              <a:rPr lang="en-US" sz="3400" dirty="0"/>
              <a:t>yang </a:t>
            </a:r>
            <a:r>
              <a:rPr lang="en-US" sz="3400" dirty="0" err="1"/>
              <a:t>tinggi</a:t>
            </a:r>
            <a:r>
              <a:rPr lang="en-US" sz="3400" dirty="0"/>
              <a:t> </a:t>
            </a:r>
            <a:r>
              <a:rPr lang="en-US" sz="3400" dirty="0" err="1"/>
              <a:t>merupakan</a:t>
            </a:r>
            <a:r>
              <a:rPr lang="en-US" sz="3400" dirty="0"/>
              <a:t> </a:t>
            </a:r>
            <a:r>
              <a:rPr lang="en-US" sz="3400" dirty="0" err="1"/>
              <a:t>prasyarat</a:t>
            </a:r>
            <a:r>
              <a:rPr lang="en-US" sz="3400" dirty="0"/>
              <a:t> </a:t>
            </a:r>
            <a:r>
              <a:rPr lang="en-US" sz="3400" dirty="0" err="1"/>
              <a:t>produktivitas</a:t>
            </a:r>
            <a:r>
              <a:rPr lang="en-US" sz="3400" dirty="0"/>
              <a:t> yang </a:t>
            </a:r>
            <a:r>
              <a:rPr lang="en-US" sz="3400" dirty="0" err="1"/>
              <a:t>tinggi</a:t>
            </a:r>
            <a:r>
              <a:rPr lang="en-US" sz="3400" dirty="0"/>
              <a:t>.</a:t>
            </a:r>
          </a:p>
          <a:p>
            <a:pPr algn="just">
              <a:lnSpc>
                <a:spcPct val="80000"/>
              </a:lnSpc>
            </a:pPr>
            <a:r>
              <a:rPr lang="en-US" sz="3400" dirty="0" err="1"/>
              <a:t>Analisis</a:t>
            </a:r>
            <a:r>
              <a:rPr lang="en-US" sz="3400" dirty="0"/>
              <a:t> </a:t>
            </a:r>
            <a:r>
              <a:rPr lang="en-US" sz="3400" dirty="0" err="1"/>
              <a:t>Pengukuran</a:t>
            </a:r>
            <a:r>
              <a:rPr lang="en-US" sz="3400" dirty="0"/>
              <a:t> </a:t>
            </a:r>
            <a:r>
              <a:rPr lang="en-US" sz="3400" dirty="0" err="1"/>
              <a:t>Kerja</a:t>
            </a:r>
            <a:r>
              <a:rPr lang="en-US" sz="3400" dirty="0"/>
              <a:t> </a:t>
            </a:r>
            <a:r>
              <a:rPr lang="en-US" sz="3400" dirty="0" err="1"/>
              <a:t>dibagi</a:t>
            </a:r>
            <a:r>
              <a:rPr lang="en-US" sz="3400" dirty="0"/>
              <a:t> </a:t>
            </a:r>
            <a:r>
              <a:rPr lang="en-US" sz="3400" dirty="0" err="1"/>
              <a:t>kedalam</a:t>
            </a:r>
            <a:r>
              <a:rPr lang="en-US" sz="3400" dirty="0"/>
              <a:t> 2 </a:t>
            </a:r>
            <a:r>
              <a:rPr lang="en-US" sz="3400" dirty="0" err="1"/>
              <a:t>bagian</a:t>
            </a:r>
            <a:r>
              <a:rPr lang="en-US" sz="3400" dirty="0"/>
              <a:t>, </a:t>
            </a:r>
            <a:r>
              <a:rPr lang="en-US" sz="3400" dirty="0" err="1"/>
              <a:t>yaitu</a:t>
            </a:r>
            <a:r>
              <a:rPr lang="en-US" sz="3400" dirty="0"/>
              <a:t> : </a:t>
            </a:r>
            <a:r>
              <a:rPr lang="en-US" sz="3400" dirty="0" err="1"/>
              <a:t>pengaturan</a:t>
            </a:r>
            <a:r>
              <a:rPr lang="en-US" sz="3400" dirty="0"/>
              <a:t> </a:t>
            </a:r>
            <a:r>
              <a:rPr lang="en-US" sz="3400" dirty="0" err="1"/>
              <a:t>kerja</a:t>
            </a:r>
            <a:r>
              <a:rPr lang="en-US" sz="3400" dirty="0"/>
              <a:t> </a:t>
            </a:r>
            <a:r>
              <a:rPr lang="en-US" sz="3400" dirty="0" err="1"/>
              <a:t>dan</a:t>
            </a:r>
            <a:r>
              <a:rPr lang="en-US" sz="3400" dirty="0"/>
              <a:t> </a:t>
            </a:r>
            <a:r>
              <a:rPr lang="en-US" sz="3400" dirty="0" err="1"/>
              <a:t>pengukuran</a:t>
            </a:r>
            <a:r>
              <a:rPr lang="en-US" sz="3400" dirty="0"/>
              <a:t> </a:t>
            </a:r>
            <a:r>
              <a:rPr lang="en-US" sz="3400" dirty="0" err="1" smtClean="0"/>
              <a:t>kerja</a:t>
            </a:r>
            <a:endParaRPr lang="en-US" sz="3400" dirty="0"/>
          </a:p>
        </p:txBody>
      </p:sp>
      <p:sp>
        <p:nvSpPr>
          <p:cNvPr id="5" name="Right Arrow 4"/>
          <p:cNvSpPr/>
          <p:nvPr/>
        </p:nvSpPr>
        <p:spPr>
          <a:xfrm>
            <a:off x="1187624" y="2132856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463607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id-ID" dirty="0" smtClean="0"/>
              <a:t>1-11 </a:t>
            </a:r>
            <a:r>
              <a:rPr lang="id-ID" dirty="0"/>
              <a:t>PENDAHULUAN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683568" y="1484784"/>
            <a:ext cx="7560840" cy="4608512"/>
          </a:xfrm>
        </p:spPr>
        <p:txBody>
          <a:bodyPr/>
          <a:lstStyle/>
          <a:p>
            <a:pPr algn="just"/>
            <a:r>
              <a:rPr lang="en-US" sz="2400" dirty="0" err="1"/>
              <a:t>Pengaturan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</a:t>
            </a:r>
            <a:r>
              <a:rPr lang="en-US" sz="2400" dirty="0" err="1"/>
              <a:t>berisi</a:t>
            </a:r>
            <a:r>
              <a:rPr lang="en-US" sz="2400" dirty="0"/>
              <a:t> </a:t>
            </a:r>
            <a:r>
              <a:rPr lang="en-US" sz="2400" dirty="0" err="1"/>
              <a:t>prinsip-prinsip</a:t>
            </a:r>
            <a:r>
              <a:rPr lang="en-US" sz="2400" dirty="0"/>
              <a:t> </a:t>
            </a:r>
            <a:r>
              <a:rPr lang="en-US" sz="2400" dirty="0" err="1"/>
              <a:t>mengatur</a:t>
            </a:r>
            <a:r>
              <a:rPr lang="en-US" sz="2400" dirty="0"/>
              <a:t> </a:t>
            </a:r>
            <a:r>
              <a:rPr lang="en-US" sz="2400" dirty="0" err="1"/>
              <a:t>komponen-komponen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mendapatkan</a:t>
            </a:r>
            <a:r>
              <a:rPr lang="en-US" sz="2400" dirty="0"/>
              <a:t> </a:t>
            </a:r>
            <a:r>
              <a:rPr lang="en-US" sz="2400" dirty="0" err="1"/>
              <a:t>alternatif-alternatif</a:t>
            </a:r>
            <a:r>
              <a:rPr lang="en-US" sz="2400" dirty="0"/>
              <a:t> </a:t>
            </a:r>
            <a:r>
              <a:rPr lang="en-US" sz="2400" dirty="0" err="1"/>
              <a:t>sistem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</a:t>
            </a:r>
            <a:r>
              <a:rPr lang="en-US" sz="2400" dirty="0" err="1" smtClean="0"/>
              <a:t>terbaik</a:t>
            </a:r>
            <a:endParaRPr lang="id-ID" sz="2400" dirty="0" smtClean="0"/>
          </a:p>
          <a:p>
            <a:pPr algn="just">
              <a:lnSpc>
                <a:spcPct val="90000"/>
              </a:lnSpc>
            </a:pPr>
            <a:r>
              <a:rPr lang="en-US" sz="2400" dirty="0" err="1"/>
              <a:t>Pengetahuan</a:t>
            </a:r>
            <a:r>
              <a:rPr lang="en-US" sz="2400" dirty="0"/>
              <a:t> yang </a:t>
            </a:r>
            <a:r>
              <a:rPr lang="en-US" sz="2400" dirty="0" err="1"/>
              <a:t>diperlukan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  <a:r>
              <a:rPr lang="en-US" sz="2400" dirty="0" err="1"/>
              <a:t>melakukan</a:t>
            </a:r>
            <a:r>
              <a:rPr lang="en-US" sz="2400" dirty="0"/>
              <a:t> </a:t>
            </a:r>
            <a:r>
              <a:rPr lang="en-US" sz="2400" dirty="0" err="1"/>
              <a:t>pengaturan</a:t>
            </a:r>
            <a:r>
              <a:rPr lang="en-US" sz="2400" dirty="0"/>
              <a:t> </a:t>
            </a:r>
            <a:r>
              <a:rPr lang="en-US" sz="2400" dirty="0" err="1"/>
              <a:t>terhadap</a:t>
            </a:r>
            <a:r>
              <a:rPr lang="en-US" sz="2400" dirty="0"/>
              <a:t> </a:t>
            </a:r>
            <a:r>
              <a:rPr lang="en-US" sz="2400" dirty="0" err="1"/>
              <a:t>pekerja</a:t>
            </a:r>
            <a:r>
              <a:rPr lang="en-US" sz="2400" dirty="0"/>
              <a:t>, </a:t>
            </a:r>
            <a:r>
              <a:rPr lang="en-US" sz="2400" dirty="0" err="1"/>
              <a:t>bahan</a:t>
            </a:r>
            <a:r>
              <a:rPr lang="en-US" sz="2400" dirty="0"/>
              <a:t>, </a:t>
            </a:r>
            <a:r>
              <a:rPr lang="en-US" sz="2400" dirty="0" err="1"/>
              <a:t>peralatan</a:t>
            </a:r>
            <a:r>
              <a:rPr lang="en-US" sz="2400" dirty="0"/>
              <a:t>, </a:t>
            </a:r>
            <a:r>
              <a:rPr lang="en-US" sz="2400" dirty="0" err="1"/>
              <a:t>perlengkapan</a:t>
            </a:r>
            <a:r>
              <a:rPr lang="en-US" sz="2400" dirty="0"/>
              <a:t> </a:t>
            </a:r>
            <a:r>
              <a:rPr lang="en-US" sz="2400" dirty="0" err="1"/>
              <a:t>serta</a:t>
            </a:r>
            <a:r>
              <a:rPr lang="en-US" sz="2400" dirty="0"/>
              <a:t> </a:t>
            </a:r>
            <a:r>
              <a:rPr lang="en-US" sz="2400" dirty="0" err="1"/>
              <a:t>lingkungan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</a:t>
            </a:r>
            <a:r>
              <a:rPr lang="en-US" sz="2400" dirty="0" err="1"/>
              <a:t>dipelajari</a:t>
            </a:r>
            <a:r>
              <a:rPr lang="en-US" sz="2400" dirty="0"/>
              <a:t> </a:t>
            </a:r>
            <a:r>
              <a:rPr lang="en-US" sz="2400" dirty="0" err="1"/>
              <a:t>melalui</a:t>
            </a:r>
            <a:r>
              <a:rPr lang="en-US" sz="2400" dirty="0"/>
              <a:t> </a:t>
            </a:r>
            <a:r>
              <a:rPr lang="en-US" sz="2400" dirty="0" err="1"/>
              <a:t>ilmu</a:t>
            </a:r>
            <a:r>
              <a:rPr lang="en-US" sz="2400" dirty="0"/>
              <a:t> </a:t>
            </a:r>
            <a:r>
              <a:rPr lang="en-US" sz="2400" b="1" i="1" dirty="0" err="1"/>
              <a:t>ergonomi</a:t>
            </a:r>
            <a:r>
              <a:rPr lang="en-US" sz="2400" dirty="0"/>
              <a:t>, </a:t>
            </a:r>
            <a:r>
              <a:rPr lang="en-US" sz="2400" b="1" i="1" dirty="0" err="1"/>
              <a:t>studi</a:t>
            </a:r>
            <a:r>
              <a:rPr lang="en-US" sz="2400" b="1" i="1" dirty="0"/>
              <a:t> </a:t>
            </a:r>
            <a:r>
              <a:rPr lang="en-US" sz="2400" b="1" i="1" dirty="0" err="1"/>
              <a:t>gerakan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b="1" i="1" dirty="0" err="1"/>
              <a:t>ekonomi</a:t>
            </a:r>
            <a:r>
              <a:rPr lang="en-US" sz="2400" b="1" i="1" dirty="0"/>
              <a:t> </a:t>
            </a:r>
            <a:r>
              <a:rPr lang="en-US" sz="2400" b="1" i="1" dirty="0" err="1"/>
              <a:t>gerakan</a:t>
            </a:r>
            <a:endParaRPr lang="en-US" sz="2400" dirty="0"/>
          </a:p>
          <a:p>
            <a:pPr algn="just">
              <a:lnSpc>
                <a:spcPct val="90000"/>
              </a:lnSpc>
            </a:pPr>
            <a:r>
              <a:rPr lang="en-US" sz="2400" dirty="0" err="1"/>
              <a:t>Pengukuran</a:t>
            </a:r>
            <a:r>
              <a:rPr lang="en-US" sz="2400" dirty="0"/>
              <a:t> </a:t>
            </a:r>
            <a:r>
              <a:rPr lang="en-US" sz="2400" dirty="0" err="1"/>
              <a:t>kerja</a:t>
            </a:r>
            <a:r>
              <a:rPr lang="en-US" sz="2400" dirty="0"/>
              <a:t> yang </a:t>
            </a:r>
            <a:r>
              <a:rPr lang="en-US" sz="2400" dirty="0" err="1"/>
              <a:t>baik</a:t>
            </a:r>
            <a:r>
              <a:rPr lang="en-US" sz="2400" dirty="0"/>
              <a:t> </a:t>
            </a:r>
            <a:r>
              <a:rPr lang="en-US" sz="2400" dirty="0" err="1"/>
              <a:t>dapat</a:t>
            </a:r>
            <a:r>
              <a:rPr lang="en-US" sz="2400" dirty="0"/>
              <a:t> </a:t>
            </a:r>
            <a:r>
              <a:rPr lang="en-US" sz="2400" dirty="0" err="1"/>
              <a:t>dipandang</a:t>
            </a:r>
            <a:r>
              <a:rPr lang="en-US" sz="2400" dirty="0"/>
              <a:t> </a:t>
            </a:r>
            <a:r>
              <a:rPr lang="en-US" sz="2400" dirty="0" err="1"/>
              <a:t>dari</a:t>
            </a:r>
            <a:r>
              <a:rPr lang="en-US" sz="2400" dirty="0"/>
              <a:t> 4 </a:t>
            </a:r>
            <a:r>
              <a:rPr lang="en-US" sz="2400" dirty="0" err="1"/>
              <a:t>kriteria</a:t>
            </a:r>
            <a:r>
              <a:rPr lang="en-US" sz="2400" dirty="0"/>
              <a:t> </a:t>
            </a:r>
            <a:r>
              <a:rPr lang="en-US" sz="2400" dirty="0" err="1"/>
              <a:t>yaitu</a:t>
            </a:r>
            <a:r>
              <a:rPr lang="en-US" sz="2400" dirty="0"/>
              <a:t> : </a:t>
            </a:r>
            <a:r>
              <a:rPr lang="en-US" sz="2400" dirty="0" err="1"/>
              <a:t>waktu</a:t>
            </a:r>
            <a:r>
              <a:rPr lang="en-US" sz="2400" dirty="0"/>
              <a:t>, </a:t>
            </a:r>
            <a:r>
              <a:rPr lang="en-US" sz="2400" dirty="0" err="1"/>
              <a:t>tenaga</a:t>
            </a:r>
            <a:r>
              <a:rPr lang="en-US" sz="2400" dirty="0"/>
              <a:t>, </a:t>
            </a:r>
            <a:r>
              <a:rPr lang="en-US" sz="2400" dirty="0" err="1"/>
              <a:t>psikologis</a:t>
            </a:r>
            <a:r>
              <a:rPr lang="en-US" sz="2400" dirty="0"/>
              <a:t> </a:t>
            </a:r>
            <a:r>
              <a:rPr lang="en-US" sz="2400" dirty="0" err="1"/>
              <a:t>dan</a:t>
            </a:r>
            <a:r>
              <a:rPr lang="en-US" sz="2400" dirty="0"/>
              <a:t> </a:t>
            </a:r>
            <a:r>
              <a:rPr lang="en-US" sz="2400" dirty="0" err="1"/>
              <a:t>sosiologis</a:t>
            </a:r>
            <a:r>
              <a:rPr lang="en-US" sz="2400" dirty="0"/>
              <a:t>. </a:t>
            </a:r>
          </a:p>
          <a:p>
            <a:pPr algn="just"/>
            <a:endParaRPr lang="id-ID" sz="2400" dirty="0"/>
          </a:p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778285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3528" y="260648"/>
            <a:ext cx="6512511" cy="1143000"/>
          </a:xfrm>
        </p:spPr>
        <p:txBody>
          <a:bodyPr/>
          <a:lstStyle/>
          <a:p>
            <a:pPr marL="0" indent="0" algn="l">
              <a:buNone/>
            </a:pPr>
            <a:r>
              <a:rPr lang="id-ID" dirty="0" smtClean="0"/>
              <a:t>1-12 </a:t>
            </a:r>
            <a:r>
              <a:rPr lang="id-ID" dirty="0"/>
              <a:t>PENDAHULUAN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827584" y="1556792"/>
            <a:ext cx="7200800" cy="4464496"/>
          </a:xfrm>
        </p:spPr>
        <p:txBody>
          <a:bodyPr/>
          <a:lstStyle/>
          <a:p>
            <a:r>
              <a:rPr lang="en-US" sz="2400" b="1" dirty="0">
                <a:solidFill>
                  <a:schemeClr val="tx1"/>
                </a:solidFill>
              </a:rPr>
              <a:t>RUANG LINGKUP TEKNIK TATA CARA KERJA</a:t>
            </a:r>
            <a:endParaRPr lang="id-ID" dirty="0"/>
          </a:p>
        </p:txBody>
      </p:sp>
      <p:grpSp>
        <p:nvGrpSpPr>
          <p:cNvPr id="4" name="Group 4"/>
          <p:cNvGrpSpPr>
            <a:grpSpLocks noChangeAspect="1"/>
          </p:cNvGrpSpPr>
          <p:nvPr/>
        </p:nvGrpSpPr>
        <p:grpSpPr bwMode="auto">
          <a:xfrm>
            <a:off x="1331640" y="2189300"/>
            <a:ext cx="6552728" cy="4048012"/>
            <a:chOff x="2451" y="6601"/>
            <a:chExt cx="8229" cy="4767"/>
          </a:xfrm>
        </p:grpSpPr>
        <p:sp>
          <p:nvSpPr>
            <p:cNvPr id="5" name="AutoShape 5"/>
            <p:cNvSpPr>
              <a:spLocks noChangeAspect="1" noChangeArrowheads="1"/>
            </p:cNvSpPr>
            <p:nvPr/>
          </p:nvSpPr>
          <p:spPr bwMode="auto">
            <a:xfrm>
              <a:off x="2451" y="6601"/>
              <a:ext cx="8229" cy="476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6" name="AutoShape 6"/>
            <p:cNvSpPr>
              <a:spLocks noChangeArrowheads="1"/>
            </p:cNvSpPr>
            <p:nvPr/>
          </p:nvSpPr>
          <p:spPr bwMode="auto">
            <a:xfrm>
              <a:off x="2451" y="6601"/>
              <a:ext cx="3673" cy="1490"/>
            </a:xfrm>
            <a:prstGeom prst="flowChartTermina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2745" y="6601"/>
              <a:ext cx="3379" cy="16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833" tIns="34916" rIns="69833" bIns="34916"/>
            <a:lstStyle>
              <a:lvl1pPr defTabSz="69850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69850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69850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69850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69850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6985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6985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6985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6985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900" i="1" dirty="0" err="1">
                  <a:latin typeface="Trebuchet MS" pitchFamily="34" charset="0"/>
                </a:rPr>
                <a:t>Prinsip-prinsip</a:t>
              </a:r>
              <a:r>
                <a:rPr lang="en-US" sz="900" i="1" dirty="0">
                  <a:latin typeface="Trebuchet MS" pitchFamily="34" charset="0"/>
                </a:rPr>
                <a:t> </a:t>
              </a:r>
              <a:r>
                <a:rPr lang="en-US" sz="900" i="1" dirty="0" err="1">
                  <a:latin typeface="Trebuchet MS" pitchFamily="34" charset="0"/>
                </a:rPr>
                <a:t>Pengaturan</a:t>
              </a:r>
              <a:r>
                <a:rPr lang="en-US" sz="900" i="1" dirty="0">
                  <a:latin typeface="Trebuchet MS" pitchFamily="34" charset="0"/>
                </a:rPr>
                <a:t> </a:t>
              </a:r>
              <a:r>
                <a:rPr lang="en-US" sz="900" i="1" dirty="0" err="1">
                  <a:latin typeface="Trebuchet MS" pitchFamily="34" charset="0"/>
                </a:rPr>
                <a:t>Kerja</a:t>
              </a:r>
              <a:endParaRPr lang="en-US" sz="900" i="1" dirty="0">
                <a:latin typeface="Trebuchet MS" pitchFamily="34" charset="0"/>
              </a:endParaRPr>
            </a:p>
            <a:p>
              <a:endParaRPr lang="en-US" sz="900" i="1" dirty="0">
                <a:latin typeface="Trebuchet MS" pitchFamily="34" charset="0"/>
              </a:endParaRPr>
            </a:p>
            <a:p>
              <a:pPr algn="ctr"/>
              <a:r>
                <a:rPr lang="en-US" sz="900" b="1" dirty="0" err="1">
                  <a:latin typeface="Trebuchet MS" pitchFamily="34" charset="0"/>
                </a:rPr>
                <a:t>Ergonomi</a:t>
              </a:r>
              <a:endParaRPr lang="en-US" sz="900" b="1" dirty="0">
                <a:latin typeface="Trebuchet MS" pitchFamily="34" charset="0"/>
              </a:endParaRPr>
            </a:p>
            <a:p>
              <a:pPr algn="ctr"/>
              <a:r>
                <a:rPr lang="en-US" sz="900" b="1" dirty="0" err="1">
                  <a:latin typeface="Trebuchet MS" pitchFamily="34" charset="0"/>
                </a:rPr>
                <a:t>Studi</a:t>
              </a:r>
              <a:r>
                <a:rPr lang="en-US" sz="900" b="1" dirty="0">
                  <a:latin typeface="Trebuchet MS" pitchFamily="34" charset="0"/>
                </a:rPr>
                <a:t> </a:t>
              </a:r>
              <a:r>
                <a:rPr lang="en-US" sz="900" b="1" dirty="0" err="1">
                  <a:latin typeface="Trebuchet MS" pitchFamily="34" charset="0"/>
                </a:rPr>
                <a:t>Gerakan</a:t>
              </a:r>
              <a:endParaRPr lang="en-US" sz="900" b="1" dirty="0">
                <a:latin typeface="Trebuchet MS" pitchFamily="34" charset="0"/>
              </a:endParaRPr>
            </a:p>
            <a:p>
              <a:pPr algn="ctr"/>
              <a:r>
                <a:rPr lang="en-US" sz="900" b="1" dirty="0" err="1">
                  <a:latin typeface="Trebuchet MS" pitchFamily="34" charset="0"/>
                </a:rPr>
                <a:t>Ekonomi</a:t>
              </a:r>
              <a:r>
                <a:rPr lang="en-US" sz="900" b="1" dirty="0">
                  <a:latin typeface="Trebuchet MS" pitchFamily="34" charset="0"/>
                </a:rPr>
                <a:t> </a:t>
              </a:r>
              <a:r>
                <a:rPr lang="en-US" sz="900" b="1" dirty="0" err="1">
                  <a:latin typeface="Trebuchet MS" pitchFamily="34" charset="0"/>
                </a:rPr>
                <a:t>Gerakan</a:t>
              </a:r>
              <a:endParaRPr lang="en-US" dirty="0"/>
            </a:p>
          </p:txBody>
        </p:sp>
        <p:sp>
          <p:nvSpPr>
            <p:cNvPr id="8" name="AutoShape 8"/>
            <p:cNvSpPr>
              <a:spLocks noChangeArrowheads="1"/>
            </p:cNvSpPr>
            <p:nvPr/>
          </p:nvSpPr>
          <p:spPr bwMode="auto">
            <a:xfrm>
              <a:off x="2451" y="8389"/>
              <a:ext cx="3673" cy="1787"/>
            </a:xfrm>
            <a:prstGeom prst="flowChartTerminator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9" name="Text Box 9"/>
            <p:cNvSpPr txBox="1">
              <a:spLocks noChangeArrowheads="1"/>
            </p:cNvSpPr>
            <p:nvPr/>
          </p:nvSpPr>
          <p:spPr bwMode="auto">
            <a:xfrm>
              <a:off x="2745" y="8389"/>
              <a:ext cx="3379" cy="19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833" tIns="34916" rIns="69833" bIns="34916"/>
            <a:lstStyle>
              <a:lvl1pPr defTabSz="69850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69850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69850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69850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69850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6985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6985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6985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6985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r>
                <a:rPr lang="en-US" sz="900" i="1">
                  <a:latin typeface="Trebuchet MS" pitchFamily="34" charset="0"/>
                </a:rPr>
                <a:t>Teknik-teknik Pengukuran Kerja</a:t>
              </a:r>
            </a:p>
            <a:p>
              <a:endParaRPr lang="en-US" sz="900" i="1">
                <a:latin typeface="Trebuchet MS" pitchFamily="34" charset="0"/>
              </a:endParaRPr>
            </a:p>
            <a:p>
              <a:pPr algn="ctr"/>
              <a:r>
                <a:rPr lang="en-US" sz="900" b="1">
                  <a:latin typeface="Trebuchet MS" pitchFamily="34" charset="0"/>
                </a:rPr>
                <a:t>Pengukuran Waktu</a:t>
              </a:r>
            </a:p>
            <a:p>
              <a:pPr algn="ctr"/>
              <a:r>
                <a:rPr lang="en-US" sz="900" b="1">
                  <a:latin typeface="Trebuchet MS" pitchFamily="34" charset="0"/>
                </a:rPr>
                <a:t>Pengukuran Tenaga</a:t>
              </a:r>
            </a:p>
            <a:p>
              <a:pPr algn="ctr"/>
              <a:r>
                <a:rPr lang="en-US" sz="900" b="1">
                  <a:latin typeface="Trebuchet MS" pitchFamily="34" charset="0"/>
                </a:rPr>
                <a:t>Pengukuran Psikologis</a:t>
              </a:r>
            </a:p>
            <a:p>
              <a:pPr algn="ctr"/>
              <a:r>
                <a:rPr lang="en-US" sz="900" b="1">
                  <a:latin typeface="Trebuchet MS" pitchFamily="34" charset="0"/>
                </a:rPr>
                <a:t>Pengukuran Sosiologis</a:t>
              </a:r>
              <a:endParaRPr lang="en-US"/>
            </a:p>
          </p:txBody>
        </p:sp>
        <p:sp>
          <p:nvSpPr>
            <p:cNvPr id="10" name="Line 10"/>
            <p:cNvSpPr>
              <a:spLocks noChangeShapeType="1"/>
            </p:cNvSpPr>
            <p:nvPr/>
          </p:nvSpPr>
          <p:spPr bwMode="auto">
            <a:xfrm>
              <a:off x="6125" y="7197"/>
              <a:ext cx="58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11" name="Line 11"/>
            <p:cNvSpPr>
              <a:spLocks noChangeShapeType="1"/>
            </p:cNvSpPr>
            <p:nvPr/>
          </p:nvSpPr>
          <p:spPr bwMode="auto">
            <a:xfrm>
              <a:off x="6125" y="9282"/>
              <a:ext cx="587" cy="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12" name="Line 12"/>
            <p:cNvSpPr>
              <a:spLocks noChangeShapeType="1"/>
            </p:cNvSpPr>
            <p:nvPr/>
          </p:nvSpPr>
          <p:spPr bwMode="auto">
            <a:xfrm>
              <a:off x="6712" y="7197"/>
              <a:ext cx="0" cy="208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13" name="Line 13"/>
            <p:cNvSpPr>
              <a:spLocks noChangeShapeType="1"/>
            </p:cNvSpPr>
            <p:nvPr/>
          </p:nvSpPr>
          <p:spPr bwMode="auto">
            <a:xfrm>
              <a:off x="6712" y="8240"/>
              <a:ext cx="58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id-ID"/>
            </a:p>
          </p:txBody>
        </p:sp>
        <p:sp>
          <p:nvSpPr>
            <p:cNvPr id="14" name="Text Box 14"/>
            <p:cNvSpPr txBox="1">
              <a:spLocks noChangeArrowheads="1"/>
            </p:cNvSpPr>
            <p:nvPr/>
          </p:nvSpPr>
          <p:spPr bwMode="auto">
            <a:xfrm>
              <a:off x="7300" y="7942"/>
              <a:ext cx="2792" cy="596"/>
            </a:xfrm>
            <a:prstGeom prst="rect">
              <a:avLst/>
            </a:prstGeom>
            <a:solidFill>
              <a:srgbClr val="FFFFFF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69833" tIns="34916" rIns="69833" bIns="34916"/>
            <a:lstStyle>
              <a:lvl1pPr defTabSz="69850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69850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69850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69850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69850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6985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6985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6985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6985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sz="1100">
                  <a:latin typeface="Trebuchet MS" pitchFamily="34" charset="0"/>
                </a:rPr>
                <a:t>Alternatif Sistem Kerja</a:t>
              </a:r>
              <a:endParaRPr lang="en-US"/>
            </a:p>
          </p:txBody>
        </p:sp>
        <p:sp>
          <p:nvSpPr>
            <p:cNvPr id="15" name="AutoShape 15"/>
            <p:cNvSpPr>
              <a:spLocks noChangeArrowheads="1"/>
            </p:cNvSpPr>
            <p:nvPr/>
          </p:nvSpPr>
          <p:spPr bwMode="auto">
            <a:xfrm>
              <a:off x="8623" y="8538"/>
              <a:ext cx="294" cy="595"/>
            </a:xfrm>
            <a:prstGeom prst="downArrow">
              <a:avLst>
                <a:gd name="adj1" fmla="val 50000"/>
                <a:gd name="adj2" fmla="val 50595"/>
              </a:avLst>
            </a:prstGeom>
            <a:solidFill>
              <a:srgbClr val="FFFFFF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d-ID"/>
            </a:p>
          </p:txBody>
        </p:sp>
        <p:sp>
          <p:nvSpPr>
            <p:cNvPr id="16" name="Text Box 16"/>
            <p:cNvSpPr txBox="1">
              <a:spLocks noChangeArrowheads="1"/>
            </p:cNvSpPr>
            <p:nvPr/>
          </p:nvSpPr>
          <p:spPr bwMode="auto">
            <a:xfrm>
              <a:off x="7447" y="9133"/>
              <a:ext cx="2791" cy="596"/>
            </a:xfrm>
            <a:prstGeom prst="rect">
              <a:avLst/>
            </a:prstGeom>
            <a:solidFill>
              <a:srgbClr val="FFFFFF"/>
            </a:solidFill>
            <a:ln w="9525" algn="ctr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69833" tIns="34916" rIns="69833" bIns="34916"/>
            <a:lstStyle>
              <a:lvl1pPr defTabSz="69850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69850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69850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69850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69850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6985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6985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6985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6985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sz="1100" b="1">
                  <a:latin typeface="Trebuchet MS" pitchFamily="34" charset="0"/>
                </a:rPr>
                <a:t>SISTEM KERJA TERBAIK</a:t>
              </a:r>
              <a:endParaRPr lang="en-US"/>
            </a:p>
          </p:txBody>
        </p:sp>
        <p:sp>
          <p:nvSpPr>
            <p:cNvPr id="17" name="Text Box 17"/>
            <p:cNvSpPr txBox="1">
              <a:spLocks noChangeArrowheads="1"/>
            </p:cNvSpPr>
            <p:nvPr/>
          </p:nvSpPr>
          <p:spPr bwMode="auto">
            <a:xfrm>
              <a:off x="3920" y="10623"/>
              <a:ext cx="5584" cy="447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69833" tIns="34916" rIns="69833" bIns="34916"/>
            <a:lstStyle>
              <a:lvl1pPr defTabSz="698500">
                <a:defRPr sz="14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defTabSz="698500">
                <a:defRPr sz="14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defTabSz="698500">
                <a:defRPr sz="14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defTabSz="698500">
                <a:defRPr sz="14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defTabSz="698500">
                <a:defRPr sz="14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defTabSz="6985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defTabSz="6985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defTabSz="6985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defTabSz="698500" eaLnBrk="0" fontAlgn="base" hangingPunct="0">
                <a:spcBef>
                  <a:spcPct val="0"/>
                </a:spcBef>
                <a:spcAft>
                  <a:spcPct val="0"/>
                </a:spcAft>
                <a:defRPr sz="14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ctr"/>
              <a:r>
                <a:rPr lang="en-US" sz="900">
                  <a:latin typeface="Trebuchet MS" pitchFamily="34" charset="0"/>
                </a:rPr>
                <a:t>Gambar  Ruang Lingkup Analisis Pengukuran Kerja</a:t>
              </a: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720639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521</TotalTime>
  <Words>551</Words>
  <Application>Microsoft Office PowerPoint</Application>
  <PresentationFormat>On-screen Show (4:3)</PresentationFormat>
  <Paragraphs>82</Paragraphs>
  <Slides>13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Slipstream</vt:lpstr>
      <vt:lpstr>PENDAHULUAN</vt:lpstr>
      <vt:lpstr>1-1 PENDAHULUAN </vt:lpstr>
      <vt:lpstr>1-2 PENDAHULUAN </vt:lpstr>
      <vt:lpstr>1-3 PENDAHULUAN </vt:lpstr>
      <vt:lpstr>1-4 PENDAHULUAN</vt:lpstr>
      <vt:lpstr>1-5 PENDAHULUAN</vt:lpstr>
      <vt:lpstr>1-6 PENDAHULUAN</vt:lpstr>
      <vt:lpstr>1-7 PENDAHULUAN</vt:lpstr>
      <vt:lpstr>1-8 PENDAHULUAN</vt:lpstr>
      <vt:lpstr>1-9 PENDAHULUAN</vt:lpstr>
      <vt:lpstr>1-10 PENDAHULUAN</vt:lpstr>
      <vt:lpstr>1-11 PENDAHULUAN</vt:lpstr>
      <vt:lpstr>1-12 PENDAHULUAN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ANALISIS DAN PENGUKURAN KERJA</dc:title>
  <dc:creator>asus</dc:creator>
  <cp:lastModifiedBy>asus</cp:lastModifiedBy>
  <cp:revision>16</cp:revision>
  <dcterms:created xsi:type="dcterms:W3CDTF">2013-09-15T12:03:01Z</dcterms:created>
  <dcterms:modified xsi:type="dcterms:W3CDTF">2013-09-24T05:32:26Z</dcterms:modified>
</cp:coreProperties>
</file>