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9E256DA-056D-468A-83F8-730CFC6CA00B}" type="datetimeFigureOut">
              <a:rPr lang="id-ID" smtClean="0"/>
              <a:t>30/10/2019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39D0D2F-1AA2-4F63-9A9F-9A2C4D07798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696" y="3717032"/>
            <a:ext cx="5637010" cy="882119"/>
          </a:xfrm>
        </p:spPr>
        <p:txBody>
          <a:bodyPr/>
          <a:lstStyle/>
          <a:p>
            <a:pPr algn="ctr"/>
            <a:r>
              <a:rPr lang="id-ID" dirty="0"/>
              <a:t>DIAH PRAMESTARI, ST., MT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2276872"/>
            <a:ext cx="7175351" cy="1160806"/>
          </a:xfrm>
        </p:spPr>
        <p:txBody>
          <a:bodyPr/>
          <a:lstStyle/>
          <a:p>
            <a:pPr marL="182880" indent="0" algn="ctr">
              <a:buNone/>
            </a:pPr>
            <a:r>
              <a:rPr lang="id-ID" sz="6000" dirty="0" smtClean="0"/>
              <a:t>ERGONOMI</a:t>
            </a:r>
            <a:endParaRPr lang="id-ID" sz="6000" dirty="0"/>
          </a:p>
        </p:txBody>
      </p:sp>
    </p:spTree>
    <p:extLst>
      <p:ext uri="{BB962C8B-B14F-4D97-AF65-F5344CB8AC3E}">
        <p14:creationId xmlns:p14="http://schemas.microsoft.com/office/powerpoint/2010/main" val="3829900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6512511" cy="936104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412776"/>
            <a:ext cx="7344816" cy="4320480"/>
          </a:xfrm>
        </p:spPr>
        <p:txBody>
          <a:bodyPr>
            <a:noAutofit/>
          </a:bodyPr>
          <a:lstStyle/>
          <a:p>
            <a:pPr algn="just"/>
            <a:r>
              <a:rPr lang="en-US" sz="2600" dirty="0"/>
              <a:t>Display </a:t>
            </a:r>
            <a:r>
              <a:rPr lang="en-US" sz="2600" dirty="0" err="1"/>
              <a:t>dinamis</a:t>
            </a:r>
            <a:r>
              <a:rPr lang="en-US" sz="2600" dirty="0"/>
              <a:t> </a:t>
            </a:r>
            <a:r>
              <a:rPr lang="en-US" sz="2600" dirty="0" err="1"/>
              <a:t>ialah</a:t>
            </a:r>
            <a:r>
              <a:rPr lang="en-US" sz="2600" dirty="0"/>
              <a:t> display yang </a:t>
            </a:r>
            <a:r>
              <a:rPr lang="en-US" sz="2600" dirty="0" err="1"/>
              <a:t>menggambarkan</a:t>
            </a:r>
            <a:r>
              <a:rPr lang="en-US" sz="2600" dirty="0"/>
              <a:t> </a:t>
            </a:r>
            <a:r>
              <a:rPr lang="en-US" sz="2600" dirty="0" err="1"/>
              <a:t>perubahan</a:t>
            </a:r>
            <a:r>
              <a:rPr lang="en-US" sz="2600" dirty="0"/>
              <a:t> </a:t>
            </a:r>
            <a:r>
              <a:rPr lang="en-US" sz="2600" dirty="0" err="1"/>
              <a:t>menurut</a:t>
            </a:r>
            <a:r>
              <a:rPr lang="en-US" sz="2600" dirty="0"/>
              <a:t> </a:t>
            </a:r>
            <a:r>
              <a:rPr lang="en-US" sz="2600" dirty="0" err="1"/>
              <a:t>waktu</a:t>
            </a:r>
            <a:r>
              <a:rPr lang="en-US" sz="2600" dirty="0"/>
              <a:t>, </a:t>
            </a:r>
            <a:r>
              <a:rPr lang="en-US" sz="2600" dirty="0" err="1"/>
              <a:t>misalnya</a:t>
            </a:r>
            <a:r>
              <a:rPr lang="en-US" sz="2600" dirty="0"/>
              <a:t> </a:t>
            </a:r>
            <a:r>
              <a:rPr lang="en-US" sz="2600" dirty="0" err="1"/>
              <a:t>mikroskop</a:t>
            </a:r>
            <a:r>
              <a:rPr lang="en-US" sz="2600" dirty="0"/>
              <a:t> </a:t>
            </a:r>
            <a:r>
              <a:rPr lang="en-US" sz="2600" dirty="0" err="1"/>
              <a:t>ataupun</a:t>
            </a:r>
            <a:r>
              <a:rPr lang="en-US" sz="2600" dirty="0"/>
              <a:t> speedometer</a:t>
            </a:r>
          </a:p>
          <a:p>
            <a:pPr algn="just"/>
            <a:r>
              <a:rPr lang="en-US" sz="2600" dirty="0"/>
              <a:t>Display </a:t>
            </a:r>
            <a:r>
              <a:rPr lang="en-US" sz="2600" dirty="0" err="1"/>
              <a:t>statis</a:t>
            </a:r>
            <a:r>
              <a:rPr lang="en-US" sz="2600" dirty="0"/>
              <a:t> </a:t>
            </a:r>
            <a:r>
              <a:rPr lang="en-US" sz="2600" dirty="0" err="1"/>
              <a:t>ialah</a:t>
            </a:r>
            <a:r>
              <a:rPr lang="en-US" sz="2600" dirty="0"/>
              <a:t> </a:t>
            </a:r>
            <a:r>
              <a:rPr lang="en-US" sz="2600" dirty="0" err="1"/>
              <a:t>informasi</a:t>
            </a:r>
            <a:r>
              <a:rPr lang="en-US" sz="2600" dirty="0"/>
              <a:t> </a:t>
            </a:r>
            <a:r>
              <a:rPr lang="en-US" sz="2600" dirty="0" err="1"/>
              <a:t>tentang</a:t>
            </a:r>
            <a:r>
              <a:rPr lang="en-US" sz="2600" dirty="0"/>
              <a:t> </a:t>
            </a:r>
            <a:r>
              <a:rPr lang="en-US" sz="2600" dirty="0" err="1"/>
              <a:t>suatu</a:t>
            </a:r>
            <a:r>
              <a:rPr lang="en-US" sz="2600" dirty="0"/>
              <a:t> yang 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bergantung</a:t>
            </a:r>
            <a:r>
              <a:rPr lang="en-US" sz="2600" dirty="0"/>
              <a:t> </a:t>
            </a:r>
            <a:r>
              <a:rPr lang="en-US" sz="2600" dirty="0" err="1"/>
              <a:t>terhadap</a:t>
            </a:r>
            <a:r>
              <a:rPr lang="en-US" sz="2600" dirty="0"/>
              <a:t> </a:t>
            </a:r>
            <a:r>
              <a:rPr lang="en-US" sz="2600" dirty="0" err="1"/>
              <a:t>waktu</a:t>
            </a:r>
            <a:endParaRPr lang="en-US" sz="2600" dirty="0"/>
          </a:p>
          <a:p>
            <a:pPr algn="just"/>
            <a:r>
              <a:rPr lang="en-US" sz="2600" dirty="0" err="1"/>
              <a:t>Perancangan</a:t>
            </a:r>
            <a:r>
              <a:rPr lang="en-US" sz="2600" dirty="0"/>
              <a:t> display yang </a:t>
            </a:r>
            <a:r>
              <a:rPr lang="en-US" sz="2600" dirty="0" err="1"/>
              <a:t>baik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bila</a:t>
            </a:r>
            <a:r>
              <a:rPr lang="en-US" sz="2600" dirty="0"/>
              <a:t> display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menyampaikan</a:t>
            </a:r>
            <a:r>
              <a:rPr lang="en-US" sz="2600" dirty="0"/>
              <a:t> </a:t>
            </a:r>
            <a:r>
              <a:rPr lang="en-US" sz="2600" dirty="0" err="1"/>
              <a:t>informasi</a:t>
            </a:r>
            <a:r>
              <a:rPr lang="en-US" sz="2600" dirty="0"/>
              <a:t> </a:t>
            </a:r>
            <a:r>
              <a:rPr lang="en-US" sz="2600" dirty="0" err="1"/>
              <a:t>selengkap</a:t>
            </a:r>
            <a:r>
              <a:rPr lang="en-US" sz="2600" dirty="0"/>
              <a:t> </a:t>
            </a:r>
            <a:r>
              <a:rPr lang="en-US" sz="2600" dirty="0" err="1"/>
              <a:t>mungkin</a:t>
            </a:r>
            <a:r>
              <a:rPr lang="en-US" sz="2600" dirty="0"/>
              <a:t> </a:t>
            </a:r>
            <a:r>
              <a:rPr lang="en-US" sz="2600" dirty="0" err="1"/>
              <a:t>tanpa</a:t>
            </a:r>
            <a:r>
              <a:rPr lang="en-US" sz="2600" dirty="0"/>
              <a:t> </a:t>
            </a:r>
            <a:r>
              <a:rPr lang="en-US" sz="2600" dirty="0" err="1"/>
              <a:t>menimbulkan</a:t>
            </a:r>
            <a:r>
              <a:rPr lang="en-US" sz="2600" dirty="0"/>
              <a:t> </a:t>
            </a:r>
            <a:r>
              <a:rPr lang="en-US" sz="2600" dirty="0" err="1"/>
              <a:t>banyak</a:t>
            </a:r>
            <a:r>
              <a:rPr lang="en-US" sz="2600" dirty="0"/>
              <a:t> </a:t>
            </a:r>
            <a:r>
              <a:rPr lang="en-US" sz="2600" dirty="0" err="1"/>
              <a:t>kesalahan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manusia</a:t>
            </a:r>
            <a:r>
              <a:rPr lang="en-US" sz="2600" dirty="0"/>
              <a:t> yang </a:t>
            </a:r>
            <a:r>
              <a:rPr lang="en-US" sz="2600" dirty="0" err="1"/>
              <a:t>menerimanya</a:t>
            </a:r>
            <a:r>
              <a:rPr lang="en-US" sz="2600" dirty="0"/>
              <a:t>.</a:t>
            </a:r>
          </a:p>
          <a:p>
            <a:pPr algn="just"/>
            <a:endParaRPr lang="id-ID" sz="2600" dirty="0"/>
          </a:p>
        </p:txBody>
      </p:sp>
    </p:spTree>
    <p:extLst>
      <p:ext uri="{BB962C8B-B14F-4D97-AF65-F5344CB8AC3E}">
        <p14:creationId xmlns:p14="http://schemas.microsoft.com/office/powerpoint/2010/main" val="32306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4-10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412776"/>
            <a:ext cx="8208912" cy="4536504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HASIL </a:t>
            </a:r>
            <a:r>
              <a:rPr lang="en-US" sz="2400" b="1" dirty="0" smtClean="0">
                <a:solidFill>
                  <a:schemeClr val="tx1"/>
                </a:solidFill>
              </a:rPr>
              <a:t>KERJA </a:t>
            </a:r>
            <a:r>
              <a:rPr lang="en-US" sz="2400" b="1" dirty="0">
                <a:solidFill>
                  <a:schemeClr val="tx1"/>
                </a:solidFill>
              </a:rPr>
              <a:t>MANUSIA DAN </a:t>
            </a:r>
            <a:r>
              <a:rPr lang="en-US" sz="2400" b="1" dirty="0" smtClean="0">
                <a:solidFill>
                  <a:schemeClr val="tx1"/>
                </a:solidFill>
              </a:rPr>
              <a:t>PROSES</a:t>
            </a:r>
            <a:r>
              <a:rPr lang="id-ID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</a:rPr>
              <a:t>PENGENDALIANNYA</a:t>
            </a:r>
            <a:endParaRPr lang="id-ID" sz="24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,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diperhatikan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mengatur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posisi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bergerak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kerjanya</a:t>
            </a:r>
            <a:endParaRPr lang="id-ID" sz="2400" dirty="0" smtClean="0"/>
          </a:p>
          <a:p>
            <a:pPr algn="just"/>
            <a:endParaRPr lang="en-US" sz="2400" dirty="0"/>
          </a:p>
          <a:p>
            <a:pPr algn="just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mencari</a:t>
            </a:r>
            <a:r>
              <a:rPr lang="en-US" sz="2400" dirty="0"/>
              <a:t> </a:t>
            </a:r>
            <a:r>
              <a:rPr lang="en-US" sz="2400" dirty="0" err="1"/>
              <a:t>metoda</a:t>
            </a:r>
            <a:r>
              <a:rPr lang="en-US" sz="2400" dirty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yang </a:t>
            </a:r>
            <a:r>
              <a:rPr lang="en-US" sz="2400" dirty="0" err="1"/>
              <a:t>dialami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selama</a:t>
            </a:r>
            <a:r>
              <a:rPr lang="en-US" sz="2400" dirty="0"/>
              <a:t> </a:t>
            </a:r>
            <a:r>
              <a:rPr lang="en-US" sz="2400" dirty="0" err="1"/>
              <a:t>kegiatannya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menyebarkan</a:t>
            </a:r>
            <a:r>
              <a:rPr lang="en-US" sz="2400" dirty="0"/>
              <a:t> </a:t>
            </a:r>
            <a:r>
              <a:rPr lang="en-US" sz="2400" dirty="0" err="1"/>
              <a:t>informasi-informasi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angka-angka</a:t>
            </a:r>
            <a:r>
              <a:rPr lang="en-US" sz="2400" dirty="0"/>
              <a:t>,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pendekatan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ilmiah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teknik</a:t>
            </a:r>
            <a:endParaRPr lang="en-US" sz="2400" dirty="0"/>
          </a:p>
          <a:p>
            <a:pPr marL="45720" indent="0" algn="just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00171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7305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992888" cy="4392488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Tingkat </a:t>
            </a:r>
            <a:r>
              <a:rPr lang="en-US" sz="2400" dirty="0" err="1"/>
              <a:t>intensitas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optimum,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tekanan</a:t>
            </a:r>
            <a:r>
              <a:rPr lang="en-US" sz="2400" dirty="0"/>
              <a:t> (stress)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ketegangan</a:t>
            </a:r>
            <a:r>
              <a:rPr lang="en-US" sz="2400" dirty="0"/>
              <a:t> (strain).</a:t>
            </a:r>
          </a:p>
          <a:p>
            <a:pPr algn="just"/>
            <a:r>
              <a:rPr lang="en-US" sz="2400" dirty="0" err="1"/>
              <a:t>Tekanan</a:t>
            </a:r>
            <a:r>
              <a:rPr lang="en-US" sz="2400" dirty="0"/>
              <a:t> </a:t>
            </a:r>
            <a:r>
              <a:rPr lang="en-US" sz="2400" dirty="0" err="1"/>
              <a:t>berkenaan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reaksi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keinginannya</a:t>
            </a:r>
            <a:r>
              <a:rPr lang="en-US" sz="2400" dirty="0"/>
              <a:t>. </a:t>
            </a:r>
          </a:p>
          <a:p>
            <a:pPr algn="just"/>
            <a:r>
              <a:rPr lang="en-US" sz="2400" dirty="0" err="1"/>
              <a:t>Sedangkan</a:t>
            </a:r>
            <a:r>
              <a:rPr lang="en-US" sz="2400" dirty="0"/>
              <a:t>, </a:t>
            </a:r>
            <a:r>
              <a:rPr lang="en-US" sz="2400" dirty="0" err="1"/>
              <a:t>ketegangan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konsekuensi</a:t>
            </a:r>
            <a:r>
              <a:rPr lang="en-US" sz="2400" dirty="0"/>
              <a:t> </a:t>
            </a:r>
            <a:r>
              <a:rPr lang="en-US" sz="2400" dirty="0" err="1"/>
              <a:t>logis</a:t>
            </a:r>
            <a:r>
              <a:rPr lang="en-US" sz="2400" dirty="0"/>
              <a:t> yang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tekanan</a:t>
            </a:r>
            <a:endParaRPr lang="en-US" sz="2400" dirty="0"/>
          </a:p>
          <a:p>
            <a:pPr algn="just"/>
            <a:endParaRPr lang="en-US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385687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936104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488832" cy="4680520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PENGUKURAN AKTIVITAS KERJA </a:t>
            </a:r>
            <a:r>
              <a:rPr lang="en-US" sz="2400" b="1" dirty="0" smtClean="0">
                <a:solidFill>
                  <a:schemeClr val="tx1"/>
                </a:solidFill>
              </a:rPr>
              <a:t>MANUSIA</a:t>
            </a:r>
            <a:endParaRPr lang="id-ID" sz="24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d-ID" sz="2400" b="1" dirty="0" smtClean="0">
              <a:solidFill>
                <a:schemeClr val="tx1"/>
              </a:solidFill>
            </a:endParaRPr>
          </a:p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tenaga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 smtClean="0"/>
              <a:t>pekerjaannya</a:t>
            </a:r>
            <a:endParaRPr lang="id-ID" sz="2400" dirty="0" smtClean="0"/>
          </a:p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400" dirty="0" err="1" smtClean="0"/>
              <a:t>Kriteria</a:t>
            </a:r>
            <a:r>
              <a:rPr lang="en-US" sz="2400" dirty="0" smtClean="0"/>
              <a:t>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kelas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fisiologis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endParaRPr lang="en-US" sz="2400" dirty="0"/>
          </a:p>
          <a:p>
            <a:pPr algn="just">
              <a:buFont typeface="Wingdings" pitchFamily="2" charset="2"/>
              <a:buChar char="v"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686747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560840" cy="4320480"/>
          </a:xfrm>
        </p:spPr>
        <p:txBody>
          <a:bodyPr>
            <a:noAutofit/>
          </a:bodyPr>
          <a:lstStyle/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200" dirty="0" err="1"/>
              <a:t>Kriteria</a:t>
            </a:r>
            <a:r>
              <a:rPr lang="en-US" sz="2200" dirty="0"/>
              <a:t> </a:t>
            </a:r>
            <a:r>
              <a:rPr lang="en-US" sz="2200" dirty="0" err="1"/>
              <a:t>fisiologis</a:t>
            </a:r>
            <a:r>
              <a:rPr lang="en-US" sz="2200" dirty="0"/>
              <a:t> </a:t>
            </a:r>
            <a:r>
              <a:rPr lang="en-US" sz="2200" dirty="0" err="1"/>
              <a:t>dari</a:t>
            </a:r>
            <a:r>
              <a:rPr lang="en-US" sz="2200" dirty="0"/>
              <a:t> </a:t>
            </a:r>
            <a:r>
              <a:rPr lang="en-US" sz="2200" dirty="0" err="1" smtClean="0"/>
              <a:t>kegiatan</a:t>
            </a:r>
            <a:r>
              <a:rPr lang="en-US" sz="2200" dirty="0" smtClean="0"/>
              <a:t> </a:t>
            </a:r>
            <a:r>
              <a:rPr lang="en-US" sz="2200" dirty="0" err="1" smtClean="0"/>
              <a:t>manusia</a:t>
            </a:r>
            <a:r>
              <a:rPr lang="en-US" sz="2200" dirty="0" smtClean="0"/>
              <a:t> </a:t>
            </a:r>
            <a:r>
              <a:rPr lang="en-US" sz="2200" dirty="0" err="1" smtClean="0"/>
              <a:t>ditentukan</a:t>
            </a:r>
            <a:r>
              <a:rPr lang="en-US" sz="2200" dirty="0" smtClean="0"/>
              <a:t> </a:t>
            </a:r>
            <a:r>
              <a:rPr lang="en-US" sz="2200" dirty="0" err="1" smtClean="0"/>
              <a:t>berdasarkan</a:t>
            </a:r>
            <a:r>
              <a:rPr lang="en-US" sz="2200" dirty="0" smtClean="0"/>
              <a:t> </a:t>
            </a:r>
            <a:r>
              <a:rPr lang="en-US" sz="2200" dirty="0" err="1" smtClean="0"/>
              <a:t>kecepatan</a:t>
            </a:r>
            <a:r>
              <a:rPr lang="en-US" sz="2200" dirty="0" smtClean="0"/>
              <a:t> </a:t>
            </a:r>
            <a:r>
              <a:rPr lang="en-US" sz="2200" dirty="0" err="1" smtClean="0"/>
              <a:t>denyut</a:t>
            </a:r>
            <a:r>
              <a:rPr lang="en-US" sz="2200" dirty="0" smtClean="0"/>
              <a:t> </a:t>
            </a:r>
            <a:r>
              <a:rPr lang="en-US" sz="2200" dirty="0" err="1" smtClean="0"/>
              <a:t>jantung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pernafasan</a:t>
            </a:r>
            <a:endParaRPr lang="id-ID" sz="2200" dirty="0" smtClean="0"/>
          </a:p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200" dirty="0" err="1" smtClean="0"/>
              <a:t>Kecepatan</a:t>
            </a:r>
            <a:r>
              <a:rPr lang="en-US" sz="2200" dirty="0" smtClean="0"/>
              <a:t> </a:t>
            </a:r>
            <a:r>
              <a:rPr lang="en-US" sz="2200" dirty="0" err="1"/>
              <a:t>denyut</a:t>
            </a:r>
            <a:r>
              <a:rPr lang="en-US" sz="2200" dirty="0"/>
              <a:t> </a:t>
            </a:r>
            <a:r>
              <a:rPr lang="en-US" sz="2200" dirty="0" err="1"/>
              <a:t>jantung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pernafasan</a:t>
            </a:r>
            <a:r>
              <a:rPr lang="en-US" sz="2200" dirty="0"/>
              <a:t> </a:t>
            </a:r>
            <a:r>
              <a:rPr lang="en-US" sz="2200" dirty="0" err="1"/>
              <a:t>dipengaruhi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tekanan</a:t>
            </a:r>
            <a:r>
              <a:rPr lang="en-US" sz="2200" dirty="0"/>
              <a:t> </a:t>
            </a:r>
            <a:r>
              <a:rPr lang="en-US" sz="2200" dirty="0" err="1"/>
              <a:t>psikologis</a:t>
            </a:r>
            <a:r>
              <a:rPr lang="en-US" sz="2200" dirty="0"/>
              <a:t>, </a:t>
            </a:r>
            <a:r>
              <a:rPr lang="en-US" sz="2200" dirty="0" err="1"/>
              <a:t>tekanan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oleh</a:t>
            </a:r>
            <a:r>
              <a:rPr lang="en-US" sz="2200" dirty="0"/>
              <a:t> </a:t>
            </a:r>
            <a:r>
              <a:rPr lang="en-US" sz="2200" dirty="0" err="1"/>
              <a:t>tekanan</a:t>
            </a:r>
            <a:r>
              <a:rPr lang="en-US" sz="2200" dirty="0"/>
              <a:t> </a:t>
            </a:r>
            <a:r>
              <a:rPr lang="en-US" sz="2200" dirty="0" err="1"/>
              <a:t>akibat</a:t>
            </a:r>
            <a:r>
              <a:rPr lang="en-US" sz="2200" dirty="0"/>
              <a:t> </a:t>
            </a:r>
            <a:r>
              <a:rPr lang="en-US" sz="2200" dirty="0" err="1"/>
              <a:t>kerja</a:t>
            </a:r>
            <a:r>
              <a:rPr lang="en-US" sz="2200" dirty="0"/>
              <a:t> </a:t>
            </a:r>
            <a:r>
              <a:rPr lang="en-US" sz="2200" dirty="0" err="1"/>
              <a:t>keras</a:t>
            </a:r>
            <a:r>
              <a:rPr lang="en-US" sz="2200" dirty="0"/>
              <a:t>, </a:t>
            </a:r>
            <a:r>
              <a:rPr lang="en-US" sz="2200" dirty="0" err="1"/>
              <a:t>dimana</a:t>
            </a:r>
            <a:r>
              <a:rPr lang="en-US" sz="2200" dirty="0"/>
              <a:t> </a:t>
            </a:r>
            <a:r>
              <a:rPr lang="en-US" sz="2200" dirty="0" err="1"/>
              <a:t>ketiga</a:t>
            </a:r>
            <a:r>
              <a:rPr lang="en-US" sz="2200" dirty="0"/>
              <a:t> </a:t>
            </a:r>
            <a:r>
              <a:rPr lang="en-US" sz="2200" dirty="0" err="1"/>
              <a:t>tekanan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sama</a:t>
            </a:r>
            <a:r>
              <a:rPr lang="en-US" sz="2200" dirty="0"/>
              <a:t> </a:t>
            </a:r>
            <a:r>
              <a:rPr lang="en-US" sz="2200" dirty="0" err="1"/>
              <a:t>pengaruhnya</a:t>
            </a:r>
            <a:r>
              <a:rPr lang="en-US" sz="2200" dirty="0" smtClean="0"/>
              <a:t>.</a:t>
            </a:r>
            <a:endParaRPr lang="id-ID" sz="2200" dirty="0" smtClean="0"/>
          </a:p>
          <a:p>
            <a:pPr marL="331470" lvl="2" indent="-285750" algn="just">
              <a:buFont typeface="Wingdings" pitchFamily="2" charset="2"/>
              <a:buChar char="v"/>
            </a:pPr>
            <a:r>
              <a:rPr lang="en-US" sz="2200" dirty="0" err="1" smtClean="0"/>
              <a:t>Terdapat</a:t>
            </a:r>
            <a:r>
              <a:rPr lang="en-US" sz="2200" dirty="0" smtClean="0"/>
              <a:t> </a:t>
            </a:r>
            <a:r>
              <a:rPr lang="en-US" sz="2200" dirty="0" err="1"/>
              <a:t>banyak</a:t>
            </a:r>
            <a:r>
              <a:rPr lang="en-US" sz="2200" dirty="0"/>
              <a:t> </a:t>
            </a:r>
            <a:r>
              <a:rPr lang="en-US" sz="2200" dirty="0" err="1"/>
              <a:t>faktor</a:t>
            </a:r>
            <a:r>
              <a:rPr lang="en-US" sz="2200" dirty="0"/>
              <a:t> yang </a:t>
            </a:r>
            <a:r>
              <a:rPr lang="en-US" sz="2200" dirty="0" err="1"/>
              <a:t>mempengaruhi</a:t>
            </a:r>
            <a:r>
              <a:rPr lang="en-US" sz="2200" dirty="0"/>
              <a:t> </a:t>
            </a:r>
            <a:r>
              <a:rPr lang="en-US" sz="2200" dirty="0" err="1"/>
              <a:t>besarnya</a:t>
            </a:r>
            <a:r>
              <a:rPr lang="en-US" sz="2200" dirty="0"/>
              <a:t> </a:t>
            </a:r>
            <a:r>
              <a:rPr lang="en-US" sz="2200" dirty="0" err="1"/>
              <a:t>pengeluaran</a:t>
            </a:r>
            <a:r>
              <a:rPr lang="en-US" sz="2200" dirty="0"/>
              <a:t> </a:t>
            </a:r>
            <a:r>
              <a:rPr lang="en-US" sz="2200" dirty="0" err="1"/>
              <a:t>tenaga</a:t>
            </a:r>
            <a:r>
              <a:rPr lang="en-US" sz="2200" dirty="0"/>
              <a:t> </a:t>
            </a:r>
            <a:r>
              <a:rPr lang="en-US" sz="2200" dirty="0" err="1"/>
              <a:t>selama</a:t>
            </a:r>
            <a:r>
              <a:rPr lang="en-US" sz="2200" dirty="0"/>
              <a:t> </a:t>
            </a:r>
            <a:r>
              <a:rPr lang="en-US" sz="2200" dirty="0" err="1"/>
              <a:t>bekerja</a:t>
            </a:r>
            <a:r>
              <a:rPr lang="en-US" sz="2200" dirty="0"/>
              <a:t>, </a:t>
            </a:r>
            <a:r>
              <a:rPr lang="en-US" sz="2200" dirty="0" err="1"/>
              <a:t>diantaranya</a:t>
            </a:r>
            <a:r>
              <a:rPr lang="en-US" sz="2200" dirty="0"/>
              <a:t> </a:t>
            </a:r>
            <a:r>
              <a:rPr lang="en-US" sz="2200" dirty="0" err="1"/>
              <a:t>cara</a:t>
            </a:r>
            <a:r>
              <a:rPr lang="en-US" sz="2200" dirty="0"/>
              <a:t> </a:t>
            </a:r>
            <a:r>
              <a:rPr lang="en-US" sz="2200" dirty="0" err="1"/>
              <a:t>melaksanakan</a:t>
            </a:r>
            <a:r>
              <a:rPr lang="en-US" sz="2200" dirty="0"/>
              <a:t> </a:t>
            </a:r>
            <a:r>
              <a:rPr lang="en-US" sz="2200" dirty="0" err="1"/>
              <a:t>kerjanya</a:t>
            </a:r>
            <a:r>
              <a:rPr lang="en-US" sz="2200" dirty="0"/>
              <a:t>, </a:t>
            </a:r>
            <a:r>
              <a:rPr lang="en-US" sz="2200" dirty="0" err="1"/>
              <a:t>kecepatan</a:t>
            </a:r>
            <a:r>
              <a:rPr lang="en-US" sz="2200" dirty="0"/>
              <a:t> </a:t>
            </a:r>
            <a:r>
              <a:rPr lang="en-US" sz="2200" dirty="0" err="1"/>
              <a:t>kerjanya</a:t>
            </a:r>
            <a:r>
              <a:rPr lang="en-US" sz="2200" dirty="0"/>
              <a:t>, </a:t>
            </a:r>
            <a:r>
              <a:rPr lang="en-US" sz="2200" dirty="0" err="1"/>
              <a:t>sikap</a:t>
            </a:r>
            <a:r>
              <a:rPr lang="en-US" sz="2200" dirty="0"/>
              <a:t> </a:t>
            </a:r>
            <a:r>
              <a:rPr lang="en-US" sz="2200" dirty="0" err="1"/>
              <a:t>pekerja</a:t>
            </a:r>
            <a:r>
              <a:rPr lang="en-US" sz="2200" dirty="0"/>
              <a:t>, </a:t>
            </a:r>
            <a:r>
              <a:rPr lang="en-US" sz="2200" dirty="0" err="1"/>
              <a:t>kondisi</a:t>
            </a:r>
            <a:r>
              <a:rPr lang="en-US" sz="2200" dirty="0"/>
              <a:t> </a:t>
            </a:r>
            <a:r>
              <a:rPr lang="en-US" sz="2200" dirty="0" err="1"/>
              <a:t>lingkungan</a:t>
            </a:r>
            <a:r>
              <a:rPr lang="en-US" sz="2200" dirty="0"/>
              <a:t>, </a:t>
            </a:r>
            <a:r>
              <a:rPr lang="en-US" sz="2200" dirty="0" err="1"/>
              <a:t>dll</a:t>
            </a:r>
            <a:endParaRPr lang="en-US" sz="22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2466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340768"/>
            <a:ext cx="7416824" cy="4536504"/>
          </a:xfrm>
        </p:spPr>
        <p:txBody>
          <a:bodyPr>
            <a:normAutofit/>
          </a:bodyPr>
          <a:lstStyle/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400" dirty="0" err="1"/>
              <a:t>Kriteria</a:t>
            </a:r>
            <a:r>
              <a:rPr lang="en-US" sz="2400" dirty="0"/>
              <a:t> </a:t>
            </a:r>
            <a:r>
              <a:rPr lang="en-US" sz="2400" dirty="0" err="1"/>
              <a:t>operasional</a:t>
            </a:r>
            <a:r>
              <a:rPr lang="en-US" sz="2400" dirty="0"/>
              <a:t> </a:t>
            </a:r>
            <a:r>
              <a:rPr lang="en-US" sz="2400" dirty="0" err="1"/>
              <a:t>melibatkan</a:t>
            </a:r>
            <a:r>
              <a:rPr lang="en-US" sz="2400" dirty="0"/>
              <a:t> </a:t>
            </a:r>
            <a:r>
              <a:rPr lang="en-US" sz="2400" dirty="0" err="1"/>
              <a:t>teknik-teknik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mengukur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menggambarkan</a:t>
            </a:r>
            <a:r>
              <a:rPr lang="en-US" sz="2400" dirty="0"/>
              <a:t> </a:t>
            </a:r>
            <a:r>
              <a:rPr lang="en-US" sz="2400" dirty="0" err="1"/>
              <a:t>hasil-hasil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anggota-anggota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gerakan-gerakannya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285750" lvl="2" indent="-285750" algn="just">
              <a:buSzTx/>
              <a:buFont typeface="Wingdings" pitchFamily="2" charset="2"/>
              <a:buChar char="v"/>
            </a:pP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gerakan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bentuk-bentuk</a:t>
            </a:r>
            <a:r>
              <a:rPr lang="en-US" sz="2400" dirty="0"/>
              <a:t> : range (</a:t>
            </a:r>
            <a:r>
              <a:rPr lang="en-US" sz="2400" dirty="0" err="1"/>
              <a:t>rentangan</a:t>
            </a:r>
            <a:r>
              <a:rPr lang="en-US" sz="2400" dirty="0"/>
              <a:t>) </a:t>
            </a:r>
            <a:r>
              <a:rPr lang="en-US" sz="2400" dirty="0" err="1"/>
              <a:t>gerakan</a:t>
            </a:r>
            <a:r>
              <a:rPr lang="en-US" sz="2400" dirty="0"/>
              <a:t>, </a:t>
            </a:r>
            <a:r>
              <a:rPr lang="en-US" sz="2400" dirty="0" err="1"/>
              <a:t>pengukuran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, </a:t>
            </a:r>
            <a:r>
              <a:rPr lang="en-US" sz="2400" dirty="0" err="1"/>
              <a:t>ketahanan</a:t>
            </a:r>
            <a:r>
              <a:rPr lang="en-US" sz="2400" dirty="0"/>
              <a:t>, </a:t>
            </a:r>
            <a:r>
              <a:rPr lang="en-US" sz="2400" dirty="0" err="1"/>
              <a:t>kecepatan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ketelitian</a:t>
            </a:r>
            <a:r>
              <a:rPr lang="en-US" sz="2400" dirty="0"/>
              <a:t>. </a:t>
            </a:r>
          </a:p>
          <a:p>
            <a:pPr algn="just"/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3582776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632848" cy="4320480"/>
          </a:xfrm>
        </p:spPr>
        <p:txBody>
          <a:bodyPr/>
          <a:lstStyle/>
          <a:p>
            <a:pPr marL="4572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PROSES TERJADI </a:t>
            </a:r>
            <a:r>
              <a:rPr lang="en-US" sz="2800" b="1" dirty="0" smtClean="0">
                <a:solidFill>
                  <a:schemeClr val="tx1"/>
                </a:solidFill>
              </a:rPr>
              <a:t>KELELAHAN</a:t>
            </a:r>
            <a:endParaRPr lang="id-ID" sz="28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800" dirty="0" err="1"/>
              <a:t>Kelelahan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pola</a:t>
            </a:r>
            <a:r>
              <a:rPr lang="en-US" sz="2800" dirty="0"/>
              <a:t> yang </a:t>
            </a:r>
            <a:r>
              <a:rPr lang="en-US" sz="2800" dirty="0" err="1"/>
              <a:t>timbul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keadaan</a:t>
            </a:r>
            <a:r>
              <a:rPr lang="en-US" sz="2800" dirty="0"/>
              <a:t>, yang </a:t>
            </a:r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terjadi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individu</a:t>
            </a:r>
            <a:r>
              <a:rPr lang="en-US" sz="2800" dirty="0"/>
              <a:t>, yang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sanggup</a:t>
            </a:r>
            <a:r>
              <a:rPr lang="en-US" sz="2800" dirty="0"/>
              <a:t> </a:t>
            </a:r>
            <a:r>
              <a:rPr lang="en-US" sz="2800" dirty="0" err="1"/>
              <a:t>lagi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aktivitasnya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/>
              <a:t>Kelelahan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ditimbulkan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</a:t>
            </a:r>
            <a:r>
              <a:rPr lang="en-US" sz="2800" dirty="0" err="1"/>
              <a:t>akibat</a:t>
            </a:r>
            <a:r>
              <a:rPr lang="en-US" sz="2800" dirty="0"/>
              <a:t> </a:t>
            </a:r>
            <a:r>
              <a:rPr lang="en-US" sz="2800" dirty="0" err="1"/>
              <a:t>kelelahan</a:t>
            </a:r>
            <a:r>
              <a:rPr lang="en-US" sz="2800" dirty="0"/>
              <a:t> </a:t>
            </a:r>
            <a:r>
              <a:rPr lang="en-US" sz="2800" dirty="0" err="1"/>
              <a:t>fisiologis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akibat</a:t>
            </a:r>
            <a:r>
              <a:rPr lang="en-US" sz="2800" dirty="0"/>
              <a:t> </a:t>
            </a:r>
            <a:r>
              <a:rPr lang="en-US" sz="2800" dirty="0" err="1"/>
              <a:t>kelelahan</a:t>
            </a:r>
            <a:r>
              <a:rPr lang="en-US" sz="2800" dirty="0"/>
              <a:t> </a:t>
            </a:r>
            <a:r>
              <a:rPr lang="en-US" sz="2800" dirty="0" err="1"/>
              <a:t>psikologis</a:t>
            </a:r>
            <a:endParaRPr lang="en-US" sz="2800" dirty="0"/>
          </a:p>
          <a:p>
            <a:pPr marL="4572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429559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4-16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484784"/>
            <a:ext cx="7560840" cy="4176464"/>
          </a:xfrm>
        </p:spPr>
        <p:txBody>
          <a:bodyPr/>
          <a:lstStyle/>
          <a:p>
            <a:pPr algn="just"/>
            <a:r>
              <a:rPr lang="en-US" sz="2400" dirty="0" err="1"/>
              <a:t>Kelelahan</a:t>
            </a:r>
            <a:r>
              <a:rPr lang="en-US" sz="2400" dirty="0"/>
              <a:t> </a:t>
            </a:r>
            <a:r>
              <a:rPr lang="en-US" sz="2400" dirty="0" err="1"/>
              <a:t>fisiologis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kelelahan</a:t>
            </a:r>
            <a:r>
              <a:rPr lang="en-US" sz="2400" dirty="0"/>
              <a:t> yang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adanya</a:t>
            </a:r>
            <a:r>
              <a:rPr lang="en-US" sz="2400" dirty="0"/>
              <a:t> </a:t>
            </a:r>
            <a:r>
              <a:rPr lang="en-US" sz="2400" dirty="0" err="1"/>
              <a:t>perubahan-perubahan</a:t>
            </a:r>
            <a:r>
              <a:rPr lang="en-US" sz="2400" dirty="0"/>
              <a:t> </a:t>
            </a:r>
            <a:r>
              <a:rPr lang="en-US" sz="2400" dirty="0" err="1"/>
              <a:t>fisiologis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. </a:t>
            </a:r>
            <a:r>
              <a:rPr lang="en-US" sz="2400" dirty="0" err="1"/>
              <a:t>Kelelahan</a:t>
            </a:r>
            <a:r>
              <a:rPr lang="en-US" sz="2400" dirty="0"/>
              <a:t> </a:t>
            </a:r>
            <a:r>
              <a:rPr lang="en-US" sz="2400" dirty="0" err="1"/>
              <a:t>terjadi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terkumpulnya</a:t>
            </a:r>
            <a:r>
              <a:rPr lang="en-US" sz="2400" dirty="0"/>
              <a:t> </a:t>
            </a:r>
            <a:r>
              <a:rPr lang="en-US" sz="2400" dirty="0" err="1"/>
              <a:t>produk-produk</a:t>
            </a:r>
            <a:r>
              <a:rPr lang="en-US" sz="2400" dirty="0"/>
              <a:t> </a:t>
            </a:r>
            <a:r>
              <a:rPr lang="en-US" sz="2400" dirty="0" err="1"/>
              <a:t>sisa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otot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peredaran</a:t>
            </a:r>
            <a:r>
              <a:rPr lang="en-US" sz="2400" dirty="0"/>
              <a:t> </a:t>
            </a:r>
            <a:r>
              <a:rPr lang="en-US" sz="2400" dirty="0" err="1"/>
              <a:t>darah</a:t>
            </a:r>
            <a:r>
              <a:rPr lang="en-US" sz="2400" dirty="0"/>
              <a:t>,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produk-produk</a:t>
            </a:r>
            <a:r>
              <a:rPr lang="en-US" sz="2400" dirty="0"/>
              <a:t> </a:t>
            </a:r>
            <a:r>
              <a:rPr lang="en-US" sz="2400" dirty="0" err="1"/>
              <a:t>sisa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membatasi</a:t>
            </a:r>
            <a:r>
              <a:rPr lang="en-US" sz="2400" dirty="0"/>
              <a:t> </a:t>
            </a:r>
            <a:r>
              <a:rPr lang="en-US" sz="2400" dirty="0" err="1"/>
              <a:t>kelangsungan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otot</a:t>
            </a:r>
            <a:r>
              <a:rPr lang="en-US" sz="2400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72608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844824"/>
            <a:ext cx="7488832" cy="4104456"/>
          </a:xfrm>
        </p:spPr>
        <p:txBody>
          <a:bodyPr>
            <a:normAutofit fontScale="92500"/>
          </a:bodyPr>
          <a:lstStyle/>
          <a:p>
            <a:pPr algn="just"/>
            <a:r>
              <a:rPr lang="en-US" sz="2400" dirty="0" err="1"/>
              <a:t>Kelelahan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timbul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perasaan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terlihat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tingkah</a:t>
            </a:r>
            <a:r>
              <a:rPr lang="en-US" sz="2400" dirty="0"/>
              <a:t> </a:t>
            </a:r>
            <a:r>
              <a:rPr lang="en-US" sz="2400" dirty="0" err="1"/>
              <a:t>lakunya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pendapatnya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konsekuen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jiwanya</a:t>
            </a:r>
            <a:r>
              <a:rPr lang="en-US" sz="2400" dirty="0"/>
              <a:t> yang </a:t>
            </a:r>
            <a:r>
              <a:rPr lang="en-US" sz="2400" dirty="0" err="1" smtClean="0"/>
              <a:t>labil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Sebab-sebab</a:t>
            </a:r>
            <a:r>
              <a:rPr lang="en-US" sz="2400" dirty="0"/>
              <a:t> </a:t>
            </a:r>
            <a:r>
              <a:rPr lang="en-US" sz="2400" dirty="0" err="1"/>
              <a:t>kelelahan</a:t>
            </a:r>
            <a:r>
              <a:rPr lang="en-US" sz="2400" dirty="0"/>
              <a:t> </a:t>
            </a:r>
            <a:r>
              <a:rPr lang="en-US" sz="2400" dirty="0" err="1"/>
              <a:t>psikologis</a:t>
            </a:r>
            <a:r>
              <a:rPr lang="en-US" sz="2400" dirty="0"/>
              <a:t> </a:t>
            </a:r>
            <a:r>
              <a:rPr lang="en-US" sz="2400" dirty="0" err="1"/>
              <a:t>diakibatkan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, </a:t>
            </a:r>
            <a:r>
              <a:rPr lang="en-US" sz="2400" dirty="0" err="1"/>
              <a:t>diantaranya</a:t>
            </a:r>
            <a:r>
              <a:rPr lang="en-US" sz="2400" dirty="0"/>
              <a:t> : </a:t>
            </a:r>
            <a:r>
              <a:rPr lang="en-US" sz="2400" dirty="0" err="1"/>
              <a:t>kurang</a:t>
            </a:r>
            <a:r>
              <a:rPr lang="en-US" sz="2400" dirty="0"/>
              <a:t> </a:t>
            </a:r>
            <a:r>
              <a:rPr lang="en-US" sz="2400" dirty="0" err="1"/>
              <a:t>minat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pekerjaannya</a:t>
            </a:r>
            <a:r>
              <a:rPr lang="en-US" sz="2400" dirty="0"/>
              <a:t>, </a:t>
            </a:r>
            <a:r>
              <a:rPr lang="en-US" sz="2400" dirty="0" err="1"/>
              <a:t>akibat</a:t>
            </a:r>
            <a:r>
              <a:rPr lang="en-US" sz="2400" dirty="0"/>
              <a:t> </a:t>
            </a:r>
            <a:r>
              <a:rPr lang="en-US" sz="2400" dirty="0" err="1"/>
              <a:t>penyakit</a:t>
            </a:r>
            <a:r>
              <a:rPr lang="en-US" sz="2400" dirty="0"/>
              <a:t>,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sebab-sebab</a:t>
            </a:r>
            <a:r>
              <a:rPr lang="en-US" sz="2400" dirty="0"/>
              <a:t> mental, </a:t>
            </a:r>
            <a:r>
              <a:rPr lang="en-US" sz="2400" dirty="0" err="1"/>
              <a:t>seperti</a:t>
            </a:r>
            <a:r>
              <a:rPr lang="en-US" sz="2400" dirty="0"/>
              <a:t>: </a:t>
            </a:r>
            <a:r>
              <a:rPr lang="en-US" sz="2400" dirty="0" err="1"/>
              <a:t>tangung</a:t>
            </a:r>
            <a:r>
              <a:rPr lang="en-US" sz="2400" dirty="0"/>
              <a:t> </a:t>
            </a:r>
            <a:r>
              <a:rPr lang="en-US" sz="2400" dirty="0" err="1"/>
              <a:t>jawab</a:t>
            </a:r>
            <a:r>
              <a:rPr lang="en-US" sz="2400" dirty="0"/>
              <a:t>, </a:t>
            </a:r>
            <a:r>
              <a:rPr lang="en-US" sz="2400" dirty="0" err="1"/>
              <a:t>kekhawatiran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konflik-konflik</a:t>
            </a:r>
            <a:r>
              <a:rPr lang="en-US" sz="2400" dirty="0"/>
              <a:t>. </a:t>
            </a:r>
            <a:r>
              <a:rPr lang="en-US" sz="2400" dirty="0" err="1"/>
              <a:t>Pengaruh-pengaruh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seakan-akan</a:t>
            </a:r>
            <a:r>
              <a:rPr lang="en-US" sz="2400" dirty="0"/>
              <a:t> </a:t>
            </a:r>
            <a:r>
              <a:rPr lang="en-US" sz="2400" dirty="0" err="1"/>
              <a:t>terkumpul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tubuh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menimbulkan</a:t>
            </a:r>
            <a:r>
              <a:rPr lang="en-US" sz="2400" dirty="0"/>
              <a:t> rasa </a:t>
            </a:r>
            <a:r>
              <a:rPr lang="en-US" sz="2400" dirty="0" err="1"/>
              <a:t>lelah</a:t>
            </a:r>
            <a:r>
              <a:rPr lang="en-US" sz="2400" dirty="0"/>
              <a:t>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10915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01048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4-18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632848" cy="4680520"/>
          </a:xfrm>
        </p:spPr>
        <p:txBody>
          <a:bodyPr>
            <a:normAutofit lnSpcReduction="10000"/>
          </a:bodyPr>
          <a:lstStyle/>
          <a:p>
            <a:pPr algn="just">
              <a:defRPr/>
            </a:pPr>
            <a:r>
              <a:rPr lang="en-US" sz="1800" dirty="0" err="1"/>
              <a:t>Gejala-gejala</a:t>
            </a:r>
            <a:r>
              <a:rPr lang="en-US" sz="1800" dirty="0"/>
              <a:t> </a:t>
            </a:r>
            <a:r>
              <a:rPr lang="en-US" sz="1800" dirty="0" err="1"/>
              <a:t>atau</a:t>
            </a:r>
            <a:r>
              <a:rPr lang="en-US" sz="1800" dirty="0"/>
              <a:t> </a:t>
            </a:r>
            <a:r>
              <a:rPr lang="en-US" sz="1800" dirty="0" err="1"/>
              <a:t>perasaan</a:t>
            </a:r>
            <a:r>
              <a:rPr lang="en-US" sz="1800" dirty="0"/>
              <a:t> </a:t>
            </a:r>
            <a:r>
              <a:rPr lang="en-US" sz="1800" dirty="0" err="1"/>
              <a:t>kelelahan</a:t>
            </a:r>
            <a:r>
              <a:rPr lang="en-US" sz="1800" dirty="0"/>
              <a:t> </a:t>
            </a:r>
            <a:r>
              <a:rPr lang="en-US" sz="1800" dirty="0" err="1"/>
              <a:t>seperti</a:t>
            </a:r>
            <a:r>
              <a:rPr lang="en-US" sz="1800" dirty="0"/>
              <a:t> :</a:t>
            </a:r>
          </a:p>
          <a:p>
            <a:pPr lvl="1" algn="just">
              <a:defRPr/>
            </a:pPr>
            <a:r>
              <a:rPr lang="en-US" sz="1800" dirty="0" err="1"/>
              <a:t>Perasaan</a:t>
            </a:r>
            <a:r>
              <a:rPr lang="en-US" sz="1800" dirty="0"/>
              <a:t> </a:t>
            </a:r>
            <a:r>
              <a:rPr lang="en-US" sz="1800" dirty="0" err="1"/>
              <a:t>berat</a:t>
            </a:r>
            <a:r>
              <a:rPr lang="en-US" sz="1800" dirty="0"/>
              <a:t> di </a:t>
            </a:r>
            <a:r>
              <a:rPr lang="en-US" sz="1800" dirty="0" err="1"/>
              <a:t>kepala</a:t>
            </a:r>
            <a:r>
              <a:rPr lang="en-US" sz="1800" dirty="0"/>
              <a:t>,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lelah</a:t>
            </a:r>
            <a:r>
              <a:rPr lang="en-US" sz="1800" dirty="0"/>
              <a:t> </a:t>
            </a:r>
            <a:r>
              <a:rPr lang="en-US" sz="1800" dirty="0" err="1"/>
              <a:t>seluruh</a:t>
            </a:r>
            <a:r>
              <a:rPr lang="en-US" sz="1800" dirty="0"/>
              <a:t> </a:t>
            </a:r>
            <a:r>
              <a:rPr lang="en-US" sz="1800" dirty="0" err="1"/>
              <a:t>badan</a:t>
            </a:r>
            <a:r>
              <a:rPr lang="en-US" sz="1800" dirty="0"/>
              <a:t>, kaki </a:t>
            </a:r>
            <a:r>
              <a:rPr lang="en-US" sz="1800" dirty="0" err="1"/>
              <a:t>terasa</a:t>
            </a:r>
            <a:r>
              <a:rPr lang="en-US" sz="1800" dirty="0"/>
              <a:t> </a:t>
            </a:r>
            <a:r>
              <a:rPr lang="en-US" sz="1800" dirty="0" err="1"/>
              <a:t>berat</a:t>
            </a:r>
            <a:r>
              <a:rPr lang="en-US" sz="1800" dirty="0"/>
              <a:t>, </a:t>
            </a:r>
            <a:r>
              <a:rPr lang="en-US" sz="1800" dirty="0" err="1"/>
              <a:t>menguap</a:t>
            </a:r>
            <a:r>
              <a:rPr lang="en-US" sz="1800" dirty="0"/>
              <a:t>, </a:t>
            </a:r>
            <a:r>
              <a:rPr lang="en-US" sz="1800" dirty="0" err="1"/>
              <a:t>pikiran</a:t>
            </a:r>
            <a:r>
              <a:rPr lang="en-US" sz="1800" dirty="0"/>
              <a:t>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kacau</a:t>
            </a:r>
            <a:r>
              <a:rPr lang="en-US" sz="1800" dirty="0"/>
              <a:t>, </a:t>
            </a:r>
            <a:r>
              <a:rPr lang="en-US" sz="1800" dirty="0" err="1"/>
              <a:t>mengantuk</a:t>
            </a:r>
            <a:r>
              <a:rPr lang="en-US" sz="1800" dirty="0"/>
              <a:t>, </a:t>
            </a:r>
            <a:r>
              <a:rPr lang="en-US" sz="1800" dirty="0" err="1"/>
              <a:t>mata</a:t>
            </a:r>
            <a:r>
              <a:rPr lang="en-US" sz="1800" dirty="0"/>
              <a:t> </a:t>
            </a:r>
            <a:r>
              <a:rPr lang="en-US" sz="1800" dirty="0" err="1"/>
              <a:t>merasa</a:t>
            </a:r>
            <a:r>
              <a:rPr lang="en-US" sz="1800" dirty="0"/>
              <a:t> “</a:t>
            </a:r>
            <a:r>
              <a:rPr lang="en-US" sz="1800" dirty="0" err="1"/>
              <a:t>berat</a:t>
            </a:r>
            <a:r>
              <a:rPr lang="en-US" sz="1800" dirty="0"/>
              <a:t>”, </a:t>
            </a:r>
            <a:r>
              <a:rPr lang="en-US" sz="1800" dirty="0" err="1"/>
              <a:t>kaku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canggung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gerakan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seimbang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berdiri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ingin</a:t>
            </a:r>
            <a:r>
              <a:rPr lang="en-US" sz="1800" dirty="0"/>
              <a:t> </a:t>
            </a:r>
            <a:r>
              <a:rPr lang="en-US" sz="1800" dirty="0" err="1"/>
              <a:t>berbaring</a:t>
            </a:r>
            <a:endParaRPr lang="en-US" sz="1800" dirty="0"/>
          </a:p>
          <a:p>
            <a:pPr lvl="1" algn="just">
              <a:defRPr/>
            </a:pP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susah</a:t>
            </a:r>
            <a:r>
              <a:rPr lang="en-US" sz="1800" dirty="0"/>
              <a:t> </a:t>
            </a:r>
            <a:r>
              <a:rPr lang="en-US" sz="1800" dirty="0" err="1"/>
              <a:t>berpikir</a:t>
            </a:r>
            <a:r>
              <a:rPr lang="en-US" sz="1800" dirty="0"/>
              <a:t>, </a:t>
            </a:r>
            <a:r>
              <a:rPr lang="en-US" sz="1800" dirty="0" err="1"/>
              <a:t>lelah</a:t>
            </a:r>
            <a:r>
              <a:rPr lang="en-US" sz="1800" dirty="0"/>
              <a:t> </a:t>
            </a:r>
            <a:r>
              <a:rPr lang="en-US" sz="1800" dirty="0" err="1"/>
              <a:t>berbicara</a:t>
            </a:r>
            <a:r>
              <a:rPr lang="en-US" sz="1800" dirty="0"/>
              <a:t>, </a:t>
            </a:r>
            <a:r>
              <a:rPr lang="en-US" sz="1800" dirty="0" err="1"/>
              <a:t>menjadi</a:t>
            </a:r>
            <a:r>
              <a:rPr lang="en-US" sz="1800" dirty="0"/>
              <a:t> </a:t>
            </a:r>
            <a:r>
              <a:rPr lang="en-US" sz="1800" dirty="0" err="1"/>
              <a:t>gugup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berkonsentrasi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mempunyai</a:t>
            </a:r>
            <a:r>
              <a:rPr lang="en-US" sz="1800" dirty="0"/>
              <a:t> </a:t>
            </a:r>
            <a:r>
              <a:rPr lang="en-US" sz="1800" dirty="0" err="1"/>
              <a:t>perhatian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, </a:t>
            </a:r>
            <a:r>
              <a:rPr lang="en-US" sz="1800" dirty="0" err="1"/>
              <a:t>cenderung</a:t>
            </a:r>
            <a:r>
              <a:rPr lang="en-US" sz="1800" dirty="0"/>
              <a:t> </a:t>
            </a:r>
            <a:r>
              <a:rPr lang="en-US" sz="1800" dirty="0" err="1"/>
              <a:t>untuk</a:t>
            </a:r>
            <a:r>
              <a:rPr lang="en-US" sz="1800" dirty="0"/>
              <a:t> </a:t>
            </a:r>
            <a:r>
              <a:rPr lang="en-US" sz="1800" dirty="0" err="1"/>
              <a:t>lupa</a:t>
            </a:r>
            <a:r>
              <a:rPr lang="en-US" sz="1800" dirty="0"/>
              <a:t>,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kepercayaan</a:t>
            </a:r>
            <a:r>
              <a:rPr lang="en-US" sz="1800" dirty="0"/>
              <a:t>, </a:t>
            </a:r>
            <a:r>
              <a:rPr lang="en-US" sz="1800" dirty="0" err="1"/>
              <a:t>cemas</a:t>
            </a:r>
            <a:r>
              <a:rPr lang="en-US" sz="1800" dirty="0"/>
              <a:t> </a:t>
            </a:r>
            <a:r>
              <a:rPr lang="en-US" sz="1800" dirty="0" err="1"/>
              <a:t>terhadap</a:t>
            </a:r>
            <a:r>
              <a:rPr lang="en-US" sz="1800" dirty="0"/>
              <a:t> </a:t>
            </a:r>
            <a:r>
              <a:rPr lang="en-US" sz="1800" dirty="0" err="1"/>
              <a:t>sesuatu</a:t>
            </a:r>
            <a:r>
              <a:rPr lang="en-US" sz="1800" dirty="0"/>
              <a:t>,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mengontrol</a:t>
            </a:r>
            <a:r>
              <a:rPr lang="en-US" sz="1800" dirty="0"/>
              <a:t> </a:t>
            </a:r>
            <a:r>
              <a:rPr lang="en-US" sz="1800" dirty="0" err="1"/>
              <a:t>sikap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tidak</a:t>
            </a:r>
            <a:r>
              <a:rPr lang="en-US" sz="1800" dirty="0"/>
              <a:t>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tekun</a:t>
            </a:r>
            <a:r>
              <a:rPr lang="en-US" sz="1800" dirty="0"/>
              <a:t> </a:t>
            </a:r>
            <a:r>
              <a:rPr lang="en-US" sz="1800" dirty="0" err="1"/>
              <a:t>dalam</a:t>
            </a:r>
            <a:r>
              <a:rPr lang="en-US" sz="1800" dirty="0"/>
              <a:t> </a:t>
            </a:r>
            <a:r>
              <a:rPr lang="en-US" sz="1800" dirty="0" err="1"/>
              <a:t>pekerjaan</a:t>
            </a:r>
            <a:endParaRPr lang="en-US" sz="1800" dirty="0"/>
          </a:p>
          <a:p>
            <a:pPr lvl="1" algn="just">
              <a:defRPr/>
            </a:pPr>
            <a:r>
              <a:rPr lang="en-US" sz="1800" dirty="0" err="1"/>
              <a:t>Sakit</a:t>
            </a:r>
            <a:r>
              <a:rPr lang="en-US" sz="1800" dirty="0"/>
              <a:t> </a:t>
            </a:r>
            <a:r>
              <a:rPr lang="en-US" sz="1800" dirty="0" err="1"/>
              <a:t>kepala</a:t>
            </a:r>
            <a:r>
              <a:rPr lang="en-US" sz="1800" dirty="0"/>
              <a:t>, </a:t>
            </a:r>
            <a:r>
              <a:rPr lang="en-US" sz="1800" dirty="0" err="1"/>
              <a:t>kekakuan</a:t>
            </a:r>
            <a:r>
              <a:rPr lang="en-US" sz="1800" dirty="0"/>
              <a:t> </a:t>
            </a:r>
            <a:r>
              <a:rPr lang="en-US" sz="1800" dirty="0" err="1"/>
              <a:t>bahu</a:t>
            </a:r>
            <a:r>
              <a:rPr lang="en-US" sz="1800" dirty="0"/>
              <a:t>,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nyeri</a:t>
            </a:r>
            <a:r>
              <a:rPr lang="en-US" sz="1800" dirty="0"/>
              <a:t> di </a:t>
            </a:r>
            <a:r>
              <a:rPr lang="en-US" sz="1800" dirty="0" err="1"/>
              <a:t>punggung</a:t>
            </a:r>
            <a:r>
              <a:rPr lang="en-US" sz="1800" dirty="0"/>
              <a:t>, </a:t>
            </a:r>
            <a:r>
              <a:rPr lang="en-US" sz="1800" dirty="0" err="1"/>
              <a:t>pernapasan</a:t>
            </a:r>
            <a:r>
              <a:rPr lang="en-US" sz="1800" dirty="0"/>
              <a:t>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tertekan</a:t>
            </a:r>
            <a:r>
              <a:rPr lang="en-US" sz="1800" dirty="0"/>
              <a:t>, </a:t>
            </a:r>
            <a:r>
              <a:rPr lang="en-US" sz="1800" dirty="0" err="1"/>
              <a:t>haus</a:t>
            </a:r>
            <a:r>
              <a:rPr lang="en-US" sz="1800" dirty="0"/>
              <a:t>, </a:t>
            </a:r>
            <a:r>
              <a:rPr lang="en-US" sz="1800" dirty="0" err="1"/>
              <a:t>suara</a:t>
            </a:r>
            <a:r>
              <a:rPr lang="en-US" sz="1800" dirty="0"/>
              <a:t> </a:t>
            </a:r>
            <a:r>
              <a:rPr lang="en-US" sz="1800" dirty="0" err="1"/>
              <a:t>serak</a:t>
            </a:r>
            <a:r>
              <a:rPr lang="en-US" sz="1800" dirty="0"/>
              <a:t>,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pening</a:t>
            </a:r>
            <a:r>
              <a:rPr lang="en-US" sz="1800" dirty="0"/>
              <a:t>, tremor </a:t>
            </a:r>
            <a:r>
              <a:rPr lang="en-US" sz="1800" dirty="0" err="1"/>
              <a:t>pada</a:t>
            </a:r>
            <a:r>
              <a:rPr lang="en-US" sz="1800" dirty="0"/>
              <a:t> </a:t>
            </a:r>
            <a:r>
              <a:rPr lang="en-US" sz="1800" dirty="0" err="1"/>
              <a:t>anggota</a:t>
            </a:r>
            <a:r>
              <a:rPr lang="en-US" sz="1800" dirty="0"/>
              <a:t> </a:t>
            </a:r>
            <a:r>
              <a:rPr lang="en-US" sz="1800" dirty="0" err="1"/>
              <a:t>badan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merasa</a:t>
            </a:r>
            <a:r>
              <a:rPr lang="en-US" sz="1800" dirty="0"/>
              <a:t> </a:t>
            </a:r>
            <a:r>
              <a:rPr lang="en-US" sz="1800" dirty="0" err="1"/>
              <a:t>kurang</a:t>
            </a:r>
            <a:r>
              <a:rPr lang="en-US" sz="1800" dirty="0"/>
              <a:t> </a:t>
            </a:r>
            <a:r>
              <a:rPr lang="en-US" sz="1800" dirty="0" err="1"/>
              <a:t>sehat</a:t>
            </a:r>
            <a:r>
              <a:rPr lang="en-US" sz="1800" dirty="0"/>
              <a:t> </a:t>
            </a:r>
            <a:r>
              <a:rPr lang="en-US" sz="1800" dirty="0" err="1"/>
              <a:t>badan</a:t>
            </a:r>
            <a:r>
              <a:rPr lang="en-US" sz="1800" dirty="0"/>
              <a:t>.</a:t>
            </a:r>
          </a:p>
          <a:p>
            <a:pPr algn="just">
              <a:defRPr/>
            </a:pPr>
            <a:r>
              <a:rPr lang="en-US" sz="1800" dirty="0" err="1"/>
              <a:t>Gejala-gejala</a:t>
            </a:r>
            <a:r>
              <a:rPr lang="en-US" sz="1800" dirty="0"/>
              <a:t> yang </a:t>
            </a:r>
            <a:r>
              <a:rPr lang="en-US" sz="1800" dirty="0" err="1"/>
              <a:t>termasuk</a:t>
            </a:r>
            <a:r>
              <a:rPr lang="en-US" sz="1800" dirty="0"/>
              <a:t> </a:t>
            </a:r>
            <a:r>
              <a:rPr lang="en-US" sz="1800" dirty="0" err="1"/>
              <a:t>kelompok</a:t>
            </a:r>
            <a:r>
              <a:rPr lang="en-US" sz="1800" dirty="0"/>
              <a:t> 1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perlemahan</a:t>
            </a:r>
            <a:r>
              <a:rPr lang="en-US" sz="1800" dirty="0"/>
              <a:t> </a:t>
            </a:r>
            <a:r>
              <a:rPr lang="en-US" sz="1800" dirty="0" err="1"/>
              <a:t>kegiatan</a:t>
            </a:r>
            <a:r>
              <a:rPr lang="en-US" sz="1800" dirty="0"/>
              <a:t>, </a:t>
            </a:r>
            <a:r>
              <a:rPr lang="en-US" sz="1800" dirty="0" err="1"/>
              <a:t>kelompok</a:t>
            </a:r>
            <a:r>
              <a:rPr lang="en-US" sz="1800" dirty="0"/>
              <a:t> 2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perlemahan</a:t>
            </a:r>
            <a:r>
              <a:rPr lang="en-US" sz="1800" dirty="0"/>
              <a:t> </a:t>
            </a:r>
            <a:r>
              <a:rPr lang="en-US" sz="1800" dirty="0" err="1"/>
              <a:t>motivasi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kelompok</a:t>
            </a:r>
            <a:r>
              <a:rPr lang="en-US" sz="1800" dirty="0"/>
              <a:t> 3 </a:t>
            </a:r>
            <a:r>
              <a:rPr lang="en-US" sz="1800" dirty="0" err="1"/>
              <a:t>menunjukkan</a:t>
            </a:r>
            <a:r>
              <a:rPr lang="en-US" sz="1800" dirty="0"/>
              <a:t> </a:t>
            </a:r>
            <a:r>
              <a:rPr lang="en-US" sz="1800" dirty="0" err="1"/>
              <a:t>kelelahan</a:t>
            </a:r>
            <a:r>
              <a:rPr lang="en-US" sz="1800" dirty="0"/>
              <a:t> </a:t>
            </a:r>
            <a:r>
              <a:rPr lang="en-US" sz="1800" dirty="0" err="1"/>
              <a:t>fisik</a:t>
            </a:r>
            <a:r>
              <a:rPr lang="en-US" sz="1800" dirty="0"/>
              <a:t> </a:t>
            </a:r>
            <a:r>
              <a:rPr lang="en-US" sz="1800" dirty="0" err="1"/>
              <a:t>akibat</a:t>
            </a:r>
            <a:r>
              <a:rPr lang="en-US" sz="1800" dirty="0"/>
              <a:t> </a:t>
            </a:r>
            <a:r>
              <a:rPr lang="en-US" sz="1800" dirty="0" err="1"/>
              <a:t>psikologis</a:t>
            </a:r>
            <a:r>
              <a:rPr lang="en-US" sz="1800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94233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776864" cy="4194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zaman</a:t>
            </a:r>
            <a:r>
              <a:rPr lang="en-US" sz="2400" dirty="0"/>
              <a:t> </a:t>
            </a:r>
            <a:r>
              <a:rPr lang="en-US" sz="2400" dirty="0" err="1"/>
              <a:t>dahulu</a:t>
            </a:r>
            <a:r>
              <a:rPr lang="en-US" sz="2400" dirty="0"/>
              <a:t>,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alam</a:t>
            </a:r>
            <a:r>
              <a:rPr lang="en-US" sz="2400" dirty="0"/>
              <a:t> </a:t>
            </a:r>
            <a:r>
              <a:rPr lang="en-US" sz="2400" dirty="0" err="1"/>
              <a:t>asli</a:t>
            </a:r>
            <a:r>
              <a:rPr lang="en-US" sz="2400" dirty="0"/>
              <a:t>, </a:t>
            </a:r>
            <a:r>
              <a:rPr lang="en-US" sz="2400" dirty="0" err="1"/>
              <a:t>kehidupan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tangannya</a:t>
            </a:r>
            <a:r>
              <a:rPr lang="en-US" sz="2400" dirty="0"/>
              <a:t>. </a:t>
            </a:r>
            <a:endParaRPr lang="id-ID" sz="2400" dirty="0" smtClean="0"/>
          </a:p>
          <a:p>
            <a:pPr marL="45720" indent="0" algn="just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       </a:t>
            </a:r>
            <a:r>
              <a:rPr lang="en-US" sz="2400" dirty="0" err="1"/>
              <a:t>Alat-alat</a:t>
            </a:r>
            <a:r>
              <a:rPr lang="en-US" sz="2400" dirty="0"/>
              <a:t>, </a:t>
            </a:r>
            <a:r>
              <a:rPr lang="en-US" sz="2400" dirty="0" err="1"/>
              <a:t>perlengkapan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rumah-rumah</a:t>
            </a:r>
            <a:r>
              <a:rPr lang="en-US" sz="2400" dirty="0"/>
              <a:t> </a:t>
            </a:r>
            <a:r>
              <a:rPr lang="id-ID" sz="2400" dirty="0"/>
              <a:t>  </a:t>
            </a:r>
            <a:r>
              <a:rPr lang="id-ID" sz="2400" dirty="0" smtClean="0"/>
              <a:t>   	    </a:t>
            </a:r>
            <a:r>
              <a:rPr lang="en-US" sz="2400" dirty="0" err="1" smtClean="0"/>
              <a:t>dibuat</a:t>
            </a:r>
            <a:r>
              <a:rPr lang="en-US" sz="2400" smtClean="0"/>
              <a:t> </a:t>
            </a:r>
            <a:r>
              <a:rPr lang="id-ID" sz="2400" smtClean="0"/>
              <a:t> </a:t>
            </a:r>
            <a:r>
              <a:rPr lang="en-US" sz="2400" dirty="0" err="1" smtClean="0"/>
              <a:t>hanya</a:t>
            </a:r>
            <a:r>
              <a:rPr lang="en-US" sz="2400" dirty="0" smtClean="0"/>
              <a:t> </a:t>
            </a:r>
            <a:r>
              <a:rPr lang="en-US" sz="2400" dirty="0" err="1" smtClean="0"/>
              <a:t>sederhana</a:t>
            </a:r>
            <a:endParaRPr lang="id-ID" sz="2400" dirty="0" smtClean="0"/>
          </a:p>
          <a:p>
            <a:pPr algn="just"/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/>
              <a:t>waktu</a:t>
            </a:r>
            <a:r>
              <a:rPr lang="en-US" sz="2400" dirty="0"/>
              <a:t>,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merubah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primitif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yang </a:t>
            </a:r>
            <a:r>
              <a:rPr lang="en-US" sz="2400" dirty="0" err="1"/>
              <a:t>berbudaya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algn="just"/>
            <a:r>
              <a:rPr lang="en-US" sz="2400" dirty="0" smtClean="0"/>
              <a:t> </a:t>
            </a:r>
            <a:r>
              <a:rPr lang="id-ID" sz="2400" dirty="0" smtClean="0"/>
              <a:t>Terjadi </a:t>
            </a:r>
            <a:r>
              <a:rPr lang="en-US" sz="2400" dirty="0" err="1" smtClean="0"/>
              <a:t>perubahan</a:t>
            </a:r>
            <a:r>
              <a:rPr lang="en-US" sz="2400" dirty="0" smtClean="0"/>
              <a:t> </a:t>
            </a:r>
            <a:r>
              <a:rPr lang="en-US" sz="2400" dirty="0" err="1"/>
              <a:t>rancangan</a:t>
            </a:r>
            <a:r>
              <a:rPr lang="en-US" sz="2400" dirty="0"/>
              <a:t> </a:t>
            </a:r>
            <a:r>
              <a:rPr lang="en-US" sz="2400" dirty="0" err="1"/>
              <a:t>peralatan-peralatan</a:t>
            </a:r>
            <a:r>
              <a:rPr lang="en-US" sz="2400" dirty="0"/>
              <a:t> yang </a:t>
            </a:r>
            <a:r>
              <a:rPr lang="en-US" sz="2400" dirty="0" err="1"/>
              <a:t>dipakai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batu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batu</a:t>
            </a:r>
            <a:r>
              <a:rPr lang="en-US" sz="2400" dirty="0"/>
              <a:t> yang </a:t>
            </a:r>
            <a:r>
              <a:rPr lang="en-US" sz="2400" dirty="0" err="1"/>
              <a:t>diruncingkan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batu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</a:t>
            </a:r>
          </a:p>
          <a:p>
            <a:pPr marL="265113" indent="-220663" algn="just">
              <a:buNone/>
            </a:pPr>
            <a:endParaRPr lang="en-US" sz="2400" dirty="0"/>
          </a:p>
          <a:p>
            <a:pPr algn="just"/>
            <a:endParaRPr lang="id-ID" dirty="0"/>
          </a:p>
        </p:txBody>
      </p:sp>
      <p:sp>
        <p:nvSpPr>
          <p:cNvPr id="4" name="Right Arrow 3"/>
          <p:cNvSpPr/>
          <p:nvPr/>
        </p:nvSpPr>
        <p:spPr>
          <a:xfrm>
            <a:off x="1077390" y="2492896"/>
            <a:ext cx="864096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37298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6512511" cy="936104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4-19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340768"/>
            <a:ext cx="7560840" cy="432048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KECEPATAN DAN </a:t>
            </a:r>
            <a:r>
              <a:rPr lang="en-US" sz="2400" b="1" dirty="0" smtClean="0">
                <a:solidFill>
                  <a:schemeClr val="tx1"/>
                </a:solidFill>
              </a:rPr>
              <a:t>KETELITIAN</a:t>
            </a:r>
            <a:endParaRPr lang="id-ID" sz="24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d-ID" sz="2400" b="1" dirty="0" smtClean="0">
              <a:solidFill>
                <a:schemeClr val="tx1"/>
              </a:solidFill>
            </a:endParaRPr>
          </a:p>
          <a:p>
            <a:pPr algn="just">
              <a:defRPr/>
            </a:pPr>
            <a:r>
              <a:rPr lang="en-US" sz="2400" dirty="0" err="1"/>
              <a:t>Kecepatan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menyelesaikan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, </a:t>
            </a:r>
            <a:r>
              <a:rPr lang="en-US" sz="2400" dirty="0" err="1"/>
              <a:t>sedangkan</a:t>
            </a:r>
            <a:r>
              <a:rPr lang="en-US" sz="2400" dirty="0"/>
              <a:t> </a:t>
            </a:r>
            <a:r>
              <a:rPr lang="en-US" sz="2400" dirty="0" err="1"/>
              <a:t>ketelitian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kesalahan</a:t>
            </a:r>
            <a:r>
              <a:rPr lang="en-US" sz="2400" dirty="0"/>
              <a:t> yang </a:t>
            </a:r>
            <a:r>
              <a:rPr lang="en-US" sz="2400" dirty="0" err="1"/>
              <a:t>dilakukan</a:t>
            </a:r>
            <a:r>
              <a:rPr lang="en-US" sz="2400" dirty="0"/>
              <a:t> per </a:t>
            </a:r>
            <a:r>
              <a:rPr lang="en-US" sz="2400" dirty="0" err="1"/>
              <a:t>satuan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endParaRPr lang="en-US" sz="2400" dirty="0"/>
          </a:p>
          <a:p>
            <a:pPr marL="290513" lvl="2" indent="-290513" algn="just">
              <a:defRPr/>
            </a:pP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yang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kecepatan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ketelitian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lvl="2" algn="just">
              <a:defRPr/>
            </a:pP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menanggapi</a:t>
            </a:r>
            <a:endParaRPr lang="en-US" sz="2400" dirty="0"/>
          </a:p>
          <a:p>
            <a:pPr lvl="2" algn="just">
              <a:defRPr/>
            </a:pPr>
            <a:r>
              <a:rPr lang="en-US" sz="2400" dirty="0" err="1"/>
              <a:t>Pengharapan</a:t>
            </a:r>
            <a:endParaRPr lang="en-US" sz="2400" dirty="0"/>
          </a:p>
          <a:p>
            <a:pPr lvl="2" algn="just">
              <a:defRPr/>
            </a:pP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Gerakan</a:t>
            </a:r>
            <a:r>
              <a:rPr lang="en-US" sz="2400" dirty="0"/>
              <a:t> </a:t>
            </a:r>
          </a:p>
          <a:p>
            <a:pPr marL="45720" indent="0" algn="just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5084436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6512511" cy="936104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4-20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412776"/>
            <a:ext cx="7704856" cy="446449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TEMPAT KERJA YG SESUAI DENGAN </a:t>
            </a:r>
            <a:r>
              <a:rPr lang="en-US" sz="2400" dirty="0" smtClean="0">
                <a:solidFill>
                  <a:schemeClr val="tx1"/>
                </a:solidFill>
              </a:rPr>
              <a:t>MANUSIA</a:t>
            </a:r>
            <a:endParaRPr lang="id-ID" sz="24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d-ID" sz="2400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yang </a:t>
            </a:r>
            <a:r>
              <a:rPr lang="en-US" sz="2400" dirty="0" err="1"/>
              <a:t>terdapat</a:t>
            </a:r>
            <a:r>
              <a:rPr lang="en-US" sz="2400" dirty="0"/>
              <a:t> di </a:t>
            </a:r>
            <a:r>
              <a:rPr lang="en-US" sz="2400" dirty="0" err="1"/>
              <a:t>sekitar</a:t>
            </a:r>
            <a:r>
              <a:rPr lang="en-US" sz="2400" dirty="0"/>
              <a:t> </a:t>
            </a:r>
            <a:r>
              <a:rPr lang="en-US" sz="2400" dirty="0" err="1"/>
              <a:t>tempat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maupun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 smtClean="0"/>
              <a:t>langsung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stasiun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</a:t>
            </a:r>
            <a:r>
              <a:rPr lang="en-US" sz="2400" dirty="0" err="1"/>
              <a:t>kursi</a:t>
            </a:r>
            <a:r>
              <a:rPr lang="en-US" sz="2400" dirty="0"/>
              <a:t>, </a:t>
            </a:r>
            <a:r>
              <a:rPr lang="en-US" sz="2400" dirty="0" err="1"/>
              <a:t>meja</a:t>
            </a:r>
            <a:r>
              <a:rPr lang="en-US" sz="2400" dirty="0"/>
              <a:t>, </a:t>
            </a:r>
            <a:r>
              <a:rPr lang="en-US" sz="2400" dirty="0" err="1"/>
              <a:t>dsb</a:t>
            </a:r>
            <a:endParaRPr lang="en-US" sz="2400" dirty="0"/>
          </a:p>
          <a:p>
            <a:pPr marL="45720" indent="0" algn="just">
              <a:buNone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9179786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412776"/>
            <a:ext cx="7200800" cy="4176464"/>
          </a:xfrm>
        </p:spPr>
        <p:txBody>
          <a:bodyPr/>
          <a:lstStyle/>
          <a:p>
            <a:pPr algn="just"/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perantara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rumah</a:t>
            </a:r>
            <a:r>
              <a:rPr lang="en-US" sz="2400" dirty="0"/>
              <a:t>, </a:t>
            </a:r>
            <a:r>
              <a:rPr lang="en-US" sz="2400" dirty="0" err="1"/>
              <a:t>kantor</a:t>
            </a:r>
            <a:r>
              <a:rPr lang="en-US" sz="2400" dirty="0"/>
              <a:t>, </a:t>
            </a:r>
            <a:r>
              <a:rPr lang="en-US" sz="2400" dirty="0" err="1"/>
              <a:t>pabrik</a:t>
            </a:r>
            <a:r>
              <a:rPr lang="en-US" sz="2400" dirty="0"/>
              <a:t>, </a:t>
            </a:r>
            <a:r>
              <a:rPr lang="en-US" sz="2400" dirty="0" err="1"/>
              <a:t>sekolah</a:t>
            </a:r>
            <a:r>
              <a:rPr lang="en-US" sz="2400" dirty="0"/>
              <a:t>, </a:t>
            </a:r>
            <a:r>
              <a:rPr lang="en-US" sz="2400" dirty="0" err="1"/>
              <a:t>komunitas</a:t>
            </a:r>
            <a:r>
              <a:rPr lang="en-US" sz="2400" dirty="0"/>
              <a:t>, </a:t>
            </a:r>
            <a:r>
              <a:rPr lang="en-US" sz="2400" dirty="0" err="1"/>
              <a:t>kota</a:t>
            </a:r>
            <a:r>
              <a:rPr lang="en-US" sz="2400" dirty="0"/>
              <a:t>,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jalan</a:t>
            </a:r>
            <a:r>
              <a:rPr lang="en-US" sz="2400" dirty="0"/>
              <a:t> </a:t>
            </a:r>
            <a:r>
              <a:rPr lang="en-US" sz="2400" dirty="0" err="1"/>
              <a:t>raya</a:t>
            </a:r>
            <a:r>
              <a:rPr lang="en-US" sz="2400" dirty="0"/>
              <a:t>, </a:t>
            </a:r>
            <a:r>
              <a:rPr lang="en-US" sz="2400" dirty="0" err="1" smtClean="0"/>
              <a:t>dsb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perantara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yang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temperatur</a:t>
            </a:r>
            <a:r>
              <a:rPr lang="en-US" sz="2400" dirty="0"/>
              <a:t>, </a:t>
            </a:r>
            <a:r>
              <a:rPr lang="en-US" sz="2400" dirty="0" err="1"/>
              <a:t>kelembaban</a:t>
            </a:r>
            <a:r>
              <a:rPr lang="en-US" sz="2400" dirty="0"/>
              <a:t>, </a:t>
            </a:r>
            <a:r>
              <a:rPr lang="en-US" sz="2400" dirty="0" err="1"/>
              <a:t>sirkulasi</a:t>
            </a:r>
            <a:r>
              <a:rPr lang="en-US" sz="2400" dirty="0"/>
              <a:t> </a:t>
            </a:r>
            <a:r>
              <a:rPr lang="en-US" sz="2400" dirty="0" err="1"/>
              <a:t>udara</a:t>
            </a:r>
            <a:r>
              <a:rPr lang="en-US" sz="2400" dirty="0"/>
              <a:t>, </a:t>
            </a:r>
            <a:r>
              <a:rPr lang="en-US" sz="2400" dirty="0" err="1"/>
              <a:t>pencahayaan</a:t>
            </a:r>
            <a:r>
              <a:rPr lang="en-US" sz="2400" dirty="0"/>
              <a:t>, </a:t>
            </a:r>
            <a:r>
              <a:rPr lang="en-US" sz="2400" dirty="0" err="1"/>
              <a:t>kebisingan</a:t>
            </a:r>
            <a:r>
              <a:rPr lang="en-US" sz="2400" dirty="0"/>
              <a:t>, </a:t>
            </a:r>
            <a:r>
              <a:rPr lang="en-US" sz="2400" dirty="0" err="1"/>
              <a:t>getaran</a:t>
            </a:r>
            <a:r>
              <a:rPr lang="en-US" sz="2400" dirty="0"/>
              <a:t> </a:t>
            </a:r>
            <a:r>
              <a:rPr lang="en-US" sz="2400" dirty="0" err="1"/>
              <a:t>mekanis</a:t>
            </a:r>
            <a:r>
              <a:rPr lang="en-US" sz="2400" dirty="0"/>
              <a:t>, </a:t>
            </a:r>
            <a:r>
              <a:rPr lang="en-US" sz="2400" dirty="0" err="1"/>
              <a:t>bau-bauan</a:t>
            </a:r>
            <a:r>
              <a:rPr lang="en-US" sz="2400" dirty="0"/>
              <a:t>, </a:t>
            </a:r>
            <a:r>
              <a:rPr lang="en-US" sz="2400" dirty="0" err="1"/>
              <a:t>warna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endParaRPr lang="en-US" sz="2400" dirty="0"/>
          </a:p>
          <a:p>
            <a:pPr algn="just"/>
            <a:endParaRPr lang="en-US" sz="24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51642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556792"/>
            <a:ext cx="7416824" cy="4176464"/>
          </a:xfrm>
        </p:spPr>
        <p:txBody>
          <a:bodyPr/>
          <a:lstStyle/>
          <a:p>
            <a:pPr algn="just"/>
            <a:r>
              <a:rPr lang="en-US" sz="2400" dirty="0" err="1"/>
              <a:t>Biomekanika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Anthropometri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cabang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yang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sasaran</a:t>
            </a:r>
            <a:r>
              <a:rPr lang="en-US" sz="2400" dirty="0"/>
              <a:t> </a:t>
            </a:r>
            <a:r>
              <a:rPr lang="en-US" sz="2400" dirty="0" err="1"/>
              <a:t>penyelidikan</a:t>
            </a:r>
            <a:r>
              <a:rPr lang="en-US" sz="2400" dirty="0"/>
              <a:t> yang </a:t>
            </a:r>
            <a:r>
              <a:rPr lang="en-US" sz="2400" dirty="0" err="1"/>
              <a:t>sama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endParaRPr lang="en-US" sz="2400" dirty="0"/>
          </a:p>
          <a:p>
            <a:pPr algn="just"/>
            <a:r>
              <a:rPr lang="en-US" sz="2400" dirty="0" err="1"/>
              <a:t>Biomekanika</a:t>
            </a:r>
            <a:r>
              <a:rPr lang="en-US" sz="2400" dirty="0"/>
              <a:t>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segi</a:t>
            </a:r>
            <a:r>
              <a:rPr lang="en-US" sz="2400" dirty="0"/>
              <a:t> </a:t>
            </a:r>
            <a:r>
              <a:rPr lang="en-US" sz="2400" dirty="0" err="1"/>
              <a:t>kemampuan-kemampuannya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, </a:t>
            </a:r>
            <a:r>
              <a:rPr lang="en-US" sz="2400" dirty="0" err="1"/>
              <a:t>daya</a:t>
            </a:r>
            <a:r>
              <a:rPr lang="en-US" sz="2400" dirty="0"/>
              <a:t> </a:t>
            </a:r>
            <a:r>
              <a:rPr lang="en-US" sz="2400" dirty="0" err="1"/>
              <a:t>tahan</a:t>
            </a:r>
            <a:r>
              <a:rPr lang="en-US" sz="2400" dirty="0"/>
              <a:t>, </a:t>
            </a:r>
            <a:r>
              <a:rPr lang="en-US" sz="2400" dirty="0" err="1"/>
              <a:t>kecepatan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ketelitian</a:t>
            </a:r>
            <a:endParaRPr lang="en-US" sz="2400" dirty="0"/>
          </a:p>
          <a:p>
            <a:pPr algn="just"/>
            <a:r>
              <a:rPr lang="en-US" sz="2400" dirty="0" err="1"/>
              <a:t>Anthropometri</a:t>
            </a:r>
            <a:r>
              <a:rPr lang="en-US" sz="2400" dirty="0"/>
              <a:t> </a:t>
            </a:r>
            <a:r>
              <a:rPr lang="en-US" sz="2400" dirty="0" err="1"/>
              <a:t>menyelidiki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segi</a:t>
            </a:r>
            <a:r>
              <a:rPr lang="en-US" sz="2400" dirty="0"/>
              <a:t> </a:t>
            </a: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ciri-ciri</a:t>
            </a:r>
            <a:r>
              <a:rPr lang="en-US" sz="2400" dirty="0"/>
              <a:t> </a:t>
            </a:r>
            <a:r>
              <a:rPr lang="en-US" sz="2400" dirty="0" err="1"/>
              <a:t>fisiknya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: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smtClean="0"/>
              <a:t>linier</a:t>
            </a:r>
            <a:r>
              <a:rPr lang="id-ID" sz="2400" dirty="0"/>
              <a:t>.</a:t>
            </a:r>
            <a:endParaRPr lang="en-US" sz="2400" dirty="0"/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773290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8012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1340768"/>
            <a:ext cx="7560840" cy="446449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ANTHROPOMETRI</a:t>
            </a:r>
            <a:endParaRPr lang="id-ID" sz="3200" dirty="0" smtClean="0">
              <a:solidFill>
                <a:schemeClr val="tx1"/>
              </a:solidFill>
            </a:endParaRPr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200" dirty="0" err="1"/>
              <a:t>Pengukuran</a:t>
            </a:r>
            <a:r>
              <a:rPr lang="en-US" sz="2200" dirty="0"/>
              <a:t> </a:t>
            </a:r>
            <a:r>
              <a:rPr lang="en-US" sz="2200" dirty="0" err="1"/>
              <a:t>Anthropometri</a:t>
            </a:r>
            <a:r>
              <a:rPr lang="en-US" sz="2200" dirty="0"/>
              <a:t> </a:t>
            </a:r>
            <a:r>
              <a:rPr lang="en-US" sz="2200" dirty="0" err="1"/>
              <a:t>terbagi</a:t>
            </a:r>
            <a:r>
              <a:rPr lang="en-US" sz="2200" dirty="0"/>
              <a:t> </a:t>
            </a:r>
            <a:r>
              <a:rPr lang="en-US" sz="2200" dirty="0" err="1"/>
              <a:t>menjadi</a:t>
            </a:r>
            <a:r>
              <a:rPr lang="en-US" sz="2200" dirty="0"/>
              <a:t> 2, </a:t>
            </a:r>
            <a:r>
              <a:rPr lang="en-US" sz="2200" dirty="0" err="1"/>
              <a:t>yaitu</a:t>
            </a:r>
            <a:r>
              <a:rPr lang="en-US" sz="2200" dirty="0"/>
              <a:t> : </a:t>
            </a:r>
            <a:r>
              <a:rPr lang="en-US" sz="2200" dirty="0" err="1"/>
              <a:t>Anthropometri</a:t>
            </a:r>
            <a:r>
              <a:rPr lang="en-US" sz="2200" dirty="0"/>
              <a:t> </a:t>
            </a:r>
            <a:r>
              <a:rPr lang="en-US" sz="2200" dirty="0" err="1"/>
              <a:t>Statis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Anthropometri</a:t>
            </a:r>
            <a:r>
              <a:rPr lang="en-US" sz="2200" dirty="0"/>
              <a:t> </a:t>
            </a:r>
            <a:r>
              <a:rPr lang="en-US" sz="2200" dirty="0" err="1" smtClean="0"/>
              <a:t>Dinamis</a:t>
            </a:r>
            <a:endParaRPr lang="id-ID" sz="2200" dirty="0" smtClean="0"/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200" dirty="0" err="1" smtClean="0"/>
              <a:t>Anthropometri</a:t>
            </a:r>
            <a:r>
              <a:rPr lang="en-US" sz="2200" dirty="0" smtClean="0"/>
              <a:t> </a:t>
            </a:r>
            <a:r>
              <a:rPr lang="en-US" sz="2200" dirty="0" err="1"/>
              <a:t>Statis</a:t>
            </a:r>
            <a:r>
              <a:rPr lang="en-US" sz="2200" dirty="0"/>
              <a:t> </a:t>
            </a:r>
            <a:r>
              <a:rPr lang="en-US" sz="2200" dirty="0" err="1"/>
              <a:t>berhubungan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pengukuran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ciri-ciri</a:t>
            </a:r>
            <a:r>
              <a:rPr lang="en-US" sz="2200" dirty="0"/>
              <a:t> </a:t>
            </a:r>
            <a:r>
              <a:rPr lang="en-US" sz="2200" dirty="0" err="1"/>
              <a:t>fisik</a:t>
            </a:r>
            <a:r>
              <a:rPr lang="en-US" sz="2200" dirty="0"/>
              <a:t> </a:t>
            </a:r>
            <a:r>
              <a:rPr lang="en-US" sz="2200" dirty="0" err="1"/>
              <a:t>manusia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</a:t>
            </a:r>
            <a:r>
              <a:rPr lang="en-US" sz="2200" dirty="0" err="1"/>
              <a:t>diam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posisi</a:t>
            </a:r>
            <a:r>
              <a:rPr lang="en-US" sz="2200" dirty="0"/>
              <a:t> yang </a:t>
            </a:r>
            <a:r>
              <a:rPr lang="en-US" sz="2200" dirty="0" err="1"/>
              <a:t>dibakukan</a:t>
            </a:r>
            <a:endParaRPr lang="en-US" sz="2200" dirty="0"/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200" dirty="0" err="1"/>
              <a:t>Anthropometri</a:t>
            </a:r>
            <a:r>
              <a:rPr lang="en-US" sz="2200" dirty="0"/>
              <a:t> </a:t>
            </a:r>
            <a:r>
              <a:rPr lang="en-US" sz="2200" dirty="0" err="1"/>
              <a:t>Dinamis</a:t>
            </a:r>
            <a:r>
              <a:rPr lang="en-US" sz="2200" dirty="0"/>
              <a:t> </a:t>
            </a:r>
            <a:r>
              <a:rPr lang="en-US" sz="2200" dirty="0" err="1"/>
              <a:t>berhubungan</a:t>
            </a:r>
            <a:r>
              <a:rPr lang="en-US" sz="2200" dirty="0"/>
              <a:t> </a:t>
            </a:r>
            <a:r>
              <a:rPr lang="en-US" sz="2200" dirty="0" err="1"/>
              <a:t>dengan</a:t>
            </a:r>
            <a:r>
              <a:rPr lang="en-US" sz="2200" dirty="0"/>
              <a:t> </a:t>
            </a:r>
            <a:r>
              <a:rPr lang="en-US" sz="2200" dirty="0" err="1"/>
              <a:t>pengukuran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</a:t>
            </a:r>
            <a:r>
              <a:rPr lang="en-US" sz="2200" dirty="0" err="1"/>
              <a:t>dan</a:t>
            </a:r>
            <a:r>
              <a:rPr lang="en-US" sz="2200" dirty="0"/>
              <a:t> </a:t>
            </a:r>
            <a:r>
              <a:rPr lang="en-US" sz="2200" dirty="0" err="1"/>
              <a:t>ciri-ciri</a:t>
            </a:r>
            <a:r>
              <a:rPr lang="en-US" sz="2200" dirty="0"/>
              <a:t> </a:t>
            </a:r>
            <a:r>
              <a:rPr lang="en-US" sz="2200" dirty="0" err="1"/>
              <a:t>fisik</a:t>
            </a:r>
            <a:r>
              <a:rPr lang="en-US" sz="2200" dirty="0"/>
              <a:t> </a:t>
            </a:r>
            <a:r>
              <a:rPr lang="en-US" sz="2200" dirty="0" err="1"/>
              <a:t>manusia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keadaan</a:t>
            </a:r>
            <a:r>
              <a:rPr lang="en-US" sz="2200" dirty="0"/>
              <a:t> </a:t>
            </a:r>
            <a:r>
              <a:rPr lang="en-US" sz="2200" dirty="0" err="1"/>
              <a:t>bergerak</a:t>
            </a:r>
            <a:r>
              <a:rPr lang="en-US" sz="2200" dirty="0"/>
              <a:t> </a:t>
            </a:r>
            <a:r>
              <a:rPr lang="en-US" sz="2200" dirty="0" err="1"/>
              <a:t>atau</a:t>
            </a:r>
            <a:r>
              <a:rPr lang="en-US" sz="2200" dirty="0"/>
              <a:t> </a:t>
            </a:r>
            <a:r>
              <a:rPr lang="en-US" sz="2200" dirty="0" err="1"/>
              <a:t>memperhatikan</a:t>
            </a:r>
            <a:r>
              <a:rPr lang="en-US" sz="2200" dirty="0"/>
              <a:t> </a:t>
            </a:r>
            <a:r>
              <a:rPr lang="en-US" sz="2200" dirty="0" err="1"/>
              <a:t>gerakan-gerakan</a:t>
            </a:r>
            <a:r>
              <a:rPr lang="en-US" sz="2200" dirty="0"/>
              <a:t> yang </a:t>
            </a:r>
            <a:r>
              <a:rPr lang="en-US" sz="2200" dirty="0" err="1"/>
              <a:t>mungkin</a:t>
            </a:r>
            <a:r>
              <a:rPr lang="en-US" sz="2200" dirty="0"/>
              <a:t> </a:t>
            </a:r>
            <a:r>
              <a:rPr lang="en-US" sz="2200" dirty="0" err="1"/>
              <a:t>terjadi</a:t>
            </a:r>
            <a:r>
              <a:rPr lang="en-US" sz="2200" dirty="0"/>
              <a:t> </a:t>
            </a:r>
            <a:r>
              <a:rPr lang="en-US" sz="2200" dirty="0" err="1"/>
              <a:t>saat</a:t>
            </a:r>
            <a:r>
              <a:rPr lang="en-US" sz="2200" dirty="0"/>
              <a:t> </a:t>
            </a:r>
            <a:r>
              <a:rPr lang="en-US" sz="2200" dirty="0" err="1"/>
              <a:t>pekerja</a:t>
            </a:r>
            <a:r>
              <a:rPr lang="en-US" sz="2200" dirty="0"/>
              <a:t> </a:t>
            </a:r>
            <a:r>
              <a:rPr lang="en-US" sz="2200" dirty="0" err="1"/>
              <a:t>tersebut</a:t>
            </a:r>
            <a:r>
              <a:rPr lang="en-US" sz="2200" dirty="0"/>
              <a:t> </a:t>
            </a:r>
            <a:r>
              <a:rPr lang="en-US" sz="2200" dirty="0" err="1"/>
              <a:t>melaksanakan</a:t>
            </a:r>
            <a:r>
              <a:rPr lang="en-US" sz="2200" dirty="0"/>
              <a:t> </a:t>
            </a:r>
            <a:r>
              <a:rPr lang="en-US" sz="2200" dirty="0" err="1"/>
              <a:t>kegiatannya</a:t>
            </a:r>
            <a:r>
              <a:rPr lang="en-US" sz="2200" dirty="0"/>
              <a:t>.</a:t>
            </a:r>
          </a:p>
          <a:p>
            <a:pPr marL="45720" indent="0" algn="just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579451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268760"/>
            <a:ext cx="7848872" cy="4680520"/>
          </a:xfrm>
        </p:spPr>
        <p:txBody>
          <a:bodyPr>
            <a:normAutofit/>
          </a:bodyPr>
          <a:lstStyle/>
          <a:p>
            <a:pPr marL="342900" lvl="2" indent="-342900" algn="just">
              <a:buSzTx/>
              <a:buFont typeface="Wingdings" pitchFamily="2" charset="2"/>
              <a:buChar char="v"/>
              <a:defRPr/>
            </a:pPr>
            <a:r>
              <a:rPr lang="en-US" sz="2400" dirty="0"/>
              <a:t>Data-data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Antropometri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data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perancangan</a:t>
            </a:r>
            <a:r>
              <a:rPr lang="en-US" sz="2400" dirty="0"/>
              <a:t> </a:t>
            </a:r>
            <a:r>
              <a:rPr lang="en-US" sz="2400" dirty="0" err="1" smtClean="0"/>
              <a:t>peralatan</a:t>
            </a:r>
            <a:endParaRPr lang="id-ID" sz="2400" dirty="0" smtClean="0"/>
          </a:p>
          <a:p>
            <a:pPr marL="0" lvl="2" indent="0" algn="just">
              <a:buSzTx/>
              <a:buNone/>
              <a:defRPr/>
            </a:pPr>
            <a:endParaRPr lang="en-US" sz="2400" dirty="0"/>
          </a:p>
          <a:p>
            <a:pPr marL="231775" lvl="2" indent="-231775" algn="just">
              <a:defRPr/>
            </a:pPr>
            <a:r>
              <a:rPr lang="en-US" sz="2400" dirty="0" err="1"/>
              <a:t>Keadaan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dipengaruhi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prinsip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pemakaian</a:t>
            </a:r>
            <a:r>
              <a:rPr lang="en-US" sz="2400" dirty="0"/>
              <a:t> data </a:t>
            </a:r>
            <a:r>
              <a:rPr lang="en-US" sz="2400" dirty="0" err="1"/>
              <a:t>Anthropometri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 </a:t>
            </a:r>
            <a:r>
              <a:rPr lang="en-US" sz="2400" dirty="0" err="1"/>
              <a:t>perancangan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yang </a:t>
            </a:r>
            <a:r>
              <a:rPr lang="en-US" sz="2400" dirty="0" err="1"/>
              <a:t>ekstrim</a:t>
            </a:r>
            <a:r>
              <a:rPr lang="en-US" sz="2400" dirty="0"/>
              <a:t>, </a:t>
            </a:r>
            <a:r>
              <a:rPr lang="en-US" sz="2400" dirty="0" err="1"/>
              <a:t>perancangan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disesuaikan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perancangan</a:t>
            </a:r>
            <a:r>
              <a:rPr lang="en-US" sz="2400" dirty="0"/>
              <a:t>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rata-rata </a:t>
            </a:r>
            <a:r>
              <a:rPr lang="en-US" sz="2400" dirty="0" err="1" smtClean="0"/>
              <a:t>pemakainya</a:t>
            </a:r>
            <a:endParaRPr lang="en-US" sz="2400" dirty="0"/>
          </a:p>
          <a:p>
            <a:pPr algn="just"/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484423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340768"/>
            <a:ext cx="7416824" cy="4392488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n-US" sz="2800" b="1" dirty="0">
                <a:solidFill>
                  <a:schemeClr val="tx1"/>
                </a:solidFill>
              </a:rPr>
              <a:t>KONDISI LINGKUNGAN </a:t>
            </a:r>
            <a:r>
              <a:rPr lang="en-US" sz="2800" b="1" dirty="0" smtClean="0">
                <a:solidFill>
                  <a:schemeClr val="tx1"/>
                </a:solidFill>
              </a:rPr>
              <a:t>KERJA</a:t>
            </a:r>
            <a:endParaRPr lang="id-ID" sz="2800" b="1" dirty="0" smtClean="0">
              <a:solidFill>
                <a:schemeClr val="tx1"/>
              </a:solidFill>
            </a:endParaRPr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400" dirty="0"/>
              <a:t>Salah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faktor</a:t>
            </a:r>
            <a:r>
              <a:rPr lang="en-US" sz="2400" dirty="0"/>
              <a:t> yang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pekerjaannya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 smtClean="0"/>
              <a:t>Kerja</a:t>
            </a:r>
            <a:endParaRPr lang="id-ID" sz="2400" dirty="0" smtClean="0"/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400" dirty="0" err="1" smtClean="0"/>
              <a:t>Manusia</a:t>
            </a:r>
            <a:r>
              <a:rPr lang="en-US" sz="2400" dirty="0" smtClean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mampu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pekerjaannya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yang optimal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ditunjang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baik</a:t>
            </a:r>
            <a:r>
              <a:rPr lang="en-US" sz="2400" dirty="0"/>
              <a:t>.</a:t>
            </a:r>
          </a:p>
          <a:p>
            <a:pPr marL="342900" lvl="2" indent="-342900" algn="just">
              <a:buSzTx/>
              <a:buFont typeface="Wingdings" pitchFamily="2" charset="2"/>
              <a:buChar char="v"/>
            </a:pP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apabila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kegiatannya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optimal, </a:t>
            </a:r>
            <a:r>
              <a:rPr lang="en-US" sz="2400" dirty="0" err="1"/>
              <a:t>sehat</a:t>
            </a:r>
            <a:r>
              <a:rPr lang="en-US" sz="2400" dirty="0"/>
              <a:t>,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selamat</a:t>
            </a:r>
            <a:endParaRPr lang="en-US" sz="2400" dirty="0"/>
          </a:p>
          <a:p>
            <a:pPr marL="45720" indent="0" algn="just">
              <a:buNone/>
            </a:pPr>
            <a:endParaRPr lang="id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9476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4-26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71600" y="1340768"/>
            <a:ext cx="7344816" cy="4392488"/>
          </a:xfrm>
        </p:spPr>
        <p:txBody>
          <a:bodyPr>
            <a:normAutofit lnSpcReduction="10000"/>
          </a:bodyPr>
          <a:lstStyle/>
          <a:p>
            <a:pPr marL="231775" lvl="2" indent="-231775">
              <a:defRPr/>
            </a:pPr>
            <a:r>
              <a:rPr lang="en-US" sz="2400" dirty="0" err="1"/>
              <a:t>Faktor-faktor</a:t>
            </a:r>
            <a:r>
              <a:rPr lang="en-US" sz="2400" dirty="0"/>
              <a:t> yang </a:t>
            </a:r>
            <a:r>
              <a:rPr lang="en-US" sz="2400" dirty="0" err="1"/>
              <a:t>mempengaruhi</a:t>
            </a:r>
            <a:r>
              <a:rPr lang="en-US" sz="2400" dirty="0"/>
              <a:t> </a:t>
            </a:r>
            <a:r>
              <a:rPr lang="en-US" sz="2400" dirty="0" err="1"/>
              <a:t>terbentuknya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</a:t>
            </a:r>
            <a:r>
              <a:rPr lang="en-US" sz="2400" dirty="0" err="1"/>
              <a:t>diantaranya</a:t>
            </a:r>
            <a:r>
              <a:rPr lang="en-US" sz="2400" dirty="0"/>
              <a:t> :</a:t>
            </a:r>
          </a:p>
          <a:p>
            <a:pPr marL="465138" lvl="2" indent="-233363">
              <a:defRPr/>
            </a:pPr>
            <a:r>
              <a:rPr lang="en-US" sz="2400" dirty="0" err="1"/>
              <a:t>Temperatur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Kelembaban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Sirkulasi</a:t>
            </a:r>
            <a:r>
              <a:rPr lang="en-US" sz="2400" dirty="0"/>
              <a:t> </a:t>
            </a:r>
            <a:r>
              <a:rPr lang="en-US" sz="2400" dirty="0" err="1"/>
              <a:t>Udara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Pencahayaan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Kebisingan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Getaran</a:t>
            </a:r>
            <a:r>
              <a:rPr lang="en-US" sz="2400" dirty="0"/>
              <a:t> </a:t>
            </a:r>
            <a:r>
              <a:rPr lang="en-US" sz="2400" dirty="0" err="1"/>
              <a:t>mekanis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Bau-bauan</a:t>
            </a:r>
            <a:endParaRPr lang="en-US" sz="2400" dirty="0"/>
          </a:p>
          <a:p>
            <a:pPr marL="465138" lvl="2" indent="-233363">
              <a:defRPr/>
            </a:pPr>
            <a:r>
              <a:rPr lang="en-US" sz="2400" dirty="0" err="1"/>
              <a:t>Warna</a:t>
            </a:r>
            <a:endParaRPr lang="en-US" sz="2400" dirty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41353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340768"/>
            <a:ext cx="7776864" cy="4752528"/>
          </a:xfrm>
        </p:spPr>
        <p:txBody>
          <a:bodyPr>
            <a:normAutofit/>
          </a:bodyPr>
          <a:lstStyle/>
          <a:p>
            <a:pPr algn="just"/>
            <a:r>
              <a:rPr lang="en-US" sz="3200" dirty="0"/>
              <a:t>Abad-20, orang </a:t>
            </a:r>
            <a:r>
              <a:rPr lang="en-US" sz="3200" dirty="0" err="1"/>
              <a:t>mulai</a:t>
            </a:r>
            <a:r>
              <a:rPr lang="en-US" sz="3200" dirty="0"/>
              <a:t> </a:t>
            </a:r>
            <a:r>
              <a:rPr lang="en-US" sz="3200" dirty="0" err="1"/>
              <a:t>mensistemasikan</a:t>
            </a:r>
            <a:r>
              <a:rPr lang="en-US" sz="3200" dirty="0"/>
              <a:t> </a:t>
            </a:r>
            <a:r>
              <a:rPr lang="en-US" sz="3200" dirty="0" err="1"/>
              <a:t>cara-cara</a:t>
            </a:r>
            <a:r>
              <a:rPr lang="en-US" sz="3200" dirty="0"/>
              <a:t> </a:t>
            </a:r>
            <a:r>
              <a:rPr lang="en-US" sz="3200" dirty="0" err="1"/>
              <a:t>perbaikan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/>
              <a:t>khusus</a:t>
            </a:r>
            <a:r>
              <a:rPr lang="en-US" sz="3200" dirty="0"/>
              <a:t> </a:t>
            </a:r>
            <a:r>
              <a:rPr lang="en-US" sz="3200" dirty="0" err="1"/>
              <a:t>mengembangkannya</a:t>
            </a:r>
            <a:r>
              <a:rPr lang="en-US" sz="3200" dirty="0"/>
              <a:t>. </a:t>
            </a:r>
            <a:endParaRPr lang="id-ID" sz="3200" dirty="0" smtClean="0"/>
          </a:p>
          <a:p>
            <a:pPr marL="45720" indent="0" algn="just">
              <a:buNone/>
            </a:pPr>
            <a:endParaRPr lang="id-ID" sz="3200" dirty="0" smtClean="0"/>
          </a:p>
          <a:p>
            <a:pPr algn="just"/>
            <a:r>
              <a:rPr lang="en-US" sz="3200" dirty="0" smtClean="0"/>
              <a:t>Usaha-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berkembang</a:t>
            </a:r>
            <a:r>
              <a:rPr lang="en-US" sz="3200" dirty="0"/>
              <a:t> </a:t>
            </a:r>
            <a:r>
              <a:rPr lang="en-US" sz="3200" dirty="0" err="1"/>
              <a:t>terus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sekarang</a:t>
            </a:r>
            <a:r>
              <a:rPr lang="en-US" sz="3200" dirty="0"/>
              <a:t> </a:t>
            </a:r>
            <a:r>
              <a:rPr lang="en-US" sz="3200" dirty="0" err="1"/>
              <a:t>dikenal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salah</a:t>
            </a:r>
            <a:r>
              <a:rPr lang="en-US" sz="3200" dirty="0"/>
              <a:t> </a:t>
            </a:r>
            <a:r>
              <a:rPr lang="en-US" sz="3200" dirty="0" err="1"/>
              <a:t>satu</a:t>
            </a:r>
            <a:r>
              <a:rPr lang="en-US" sz="3200" dirty="0"/>
              <a:t> </a:t>
            </a:r>
            <a:r>
              <a:rPr lang="en-US" sz="3200" dirty="0" err="1"/>
              <a:t>cabang</a:t>
            </a:r>
            <a:r>
              <a:rPr lang="en-US" sz="3200" dirty="0"/>
              <a:t> </a:t>
            </a:r>
            <a:r>
              <a:rPr lang="en-US" sz="3200" dirty="0" err="1"/>
              <a:t>ilmu</a:t>
            </a:r>
            <a:r>
              <a:rPr lang="en-US" sz="3200" dirty="0"/>
              <a:t> yang </a:t>
            </a:r>
            <a:r>
              <a:rPr lang="en-US" sz="3200" dirty="0" err="1"/>
              <a:t>disebut</a:t>
            </a:r>
            <a:r>
              <a:rPr lang="en-US" sz="3200" dirty="0"/>
              <a:t> </a:t>
            </a:r>
            <a:r>
              <a:rPr lang="en-US" sz="3200" b="1" i="1" dirty="0" err="1"/>
              <a:t>Ergonomi</a:t>
            </a:r>
            <a:endParaRPr lang="en-US" sz="3200" b="1" i="1" dirty="0"/>
          </a:p>
          <a:p>
            <a:pPr algn="just"/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06479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268760"/>
            <a:ext cx="7632848" cy="4752528"/>
          </a:xfrm>
        </p:spPr>
        <p:txBody>
          <a:bodyPr>
            <a:normAutofit/>
          </a:bodyPr>
          <a:lstStyle/>
          <a:p>
            <a:pPr algn="just"/>
            <a:r>
              <a:rPr lang="en-US" sz="2400" b="1" i="1" dirty="0" err="1"/>
              <a:t>Ergonomi</a:t>
            </a:r>
            <a:r>
              <a:rPr lang="en-US" sz="2400" b="1" i="1" dirty="0"/>
              <a:t> </a:t>
            </a:r>
            <a:r>
              <a:rPr lang="en-US" sz="2400" dirty="0" err="1"/>
              <a:t>ialah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cabang</a:t>
            </a:r>
            <a:r>
              <a:rPr lang="en-US" sz="2400" dirty="0"/>
              <a:t> </a:t>
            </a:r>
            <a:r>
              <a:rPr lang="en-US" sz="2400" dirty="0" err="1"/>
              <a:t>ilmu</a:t>
            </a:r>
            <a:r>
              <a:rPr lang="en-US" sz="2400" dirty="0"/>
              <a:t> yang </a:t>
            </a:r>
            <a:r>
              <a:rPr lang="en-US" sz="2400" dirty="0" err="1"/>
              <a:t>sistematis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memanfaatkan</a:t>
            </a:r>
            <a:r>
              <a:rPr lang="en-US" sz="2400" dirty="0"/>
              <a:t> </a:t>
            </a:r>
            <a:r>
              <a:rPr lang="en-US" sz="2400" dirty="0" err="1"/>
              <a:t>informasi-informasi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,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keterbatasan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merancang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orang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bekerja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baik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dirty="0" err="1"/>
              <a:t>tujuan</a:t>
            </a:r>
            <a:r>
              <a:rPr lang="en-US" sz="2400" dirty="0"/>
              <a:t> yang </a:t>
            </a:r>
            <a:r>
              <a:rPr lang="en-US" sz="2400" dirty="0" err="1"/>
              <a:t>diinginkan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pekerjaan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,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efektif</a:t>
            </a:r>
            <a:r>
              <a:rPr lang="en-US" sz="2400" dirty="0"/>
              <a:t>,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nyaman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mengembangkan</a:t>
            </a:r>
            <a:r>
              <a:rPr lang="en-US" sz="2400" dirty="0"/>
              <a:t> </a:t>
            </a:r>
            <a:r>
              <a:rPr lang="en-US" sz="2400" dirty="0" err="1"/>
              <a:t>Ergonomi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dukungan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berbagai</a:t>
            </a:r>
            <a:r>
              <a:rPr lang="en-US" sz="2400" dirty="0"/>
              <a:t> </a:t>
            </a:r>
            <a:r>
              <a:rPr lang="en-US" sz="2400" dirty="0" err="1"/>
              <a:t>disiplin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 </a:t>
            </a:r>
            <a:r>
              <a:rPr lang="en-US" sz="2400" dirty="0" err="1"/>
              <a:t>Psikologi</a:t>
            </a:r>
            <a:r>
              <a:rPr lang="en-US" sz="2400" dirty="0"/>
              <a:t>, </a:t>
            </a:r>
            <a:r>
              <a:rPr lang="en-US" sz="2400" dirty="0" err="1"/>
              <a:t>Antropologi</a:t>
            </a:r>
            <a:r>
              <a:rPr lang="en-US" sz="2400" dirty="0"/>
              <a:t>, </a:t>
            </a:r>
            <a:r>
              <a:rPr lang="en-US" sz="2400" dirty="0" err="1"/>
              <a:t>Biologi</a:t>
            </a:r>
            <a:r>
              <a:rPr lang="en-US" sz="2400" dirty="0"/>
              <a:t>, </a:t>
            </a:r>
            <a:r>
              <a:rPr lang="en-US" sz="2400" dirty="0" err="1"/>
              <a:t>Sosiologi</a:t>
            </a:r>
            <a:r>
              <a:rPr lang="en-US" sz="2400" dirty="0"/>
              <a:t>, </a:t>
            </a:r>
            <a:r>
              <a:rPr lang="en-US" sz="2400" dirty="0" err="1"/>
              <a:t>Perencanaan</a:t>
            </a:r>
            <a:r>
              <a:rPr lang="en-US" sz="2400" dirty="0"/>
              <a:t> </a:t>
            </a:r>
            <a:r>
              <a:rPr lang="en-US" sz="2400" dirty="0" err="1"/>
              <a:t>Kerja</a:t>
            </a:r>
            <a:r>
              <a:rPr lang="en-US" sz="2400" dirty="0"/>
              <a:t>, </a:t>
            </a:r>
            <a:r>
              <a:rPr lang="en-US" sz="2400" dirty="0" err="1"/>
              <a:t>Fisika</a:t>
            </a:r>
            <a:r>
              <a:rPr lang="en-US" sz="2400" dirty="0"/>
              <a:t>, </a:t>
            </a:r>
            <a:r>
              <a:rPr lang="en-US" sz="2400" dirty="0" err="1"/>
              <a:t>dll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2443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4-4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340768"/>
            <a:ext cx="7848872" cy="4680520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MANUSIA SEBAGAI KOMPONEN SISTEM </a:t>
            </a:r>
            <a:r>
              <a:rPr lang="en-US" sz="2400" b="1" dirty="0" smtClean="0">
                <a:solidFill>
                  <a:schemeClr val="tx1"/>
                </a:solidFill>
              </a:rPr>
              <a:t>MANUSIA-MESIN</a:t>
            </a:r>
            <a:endParaRPr lang="id-ID" sz="24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manusia-mesin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</a:t>
            </a:r>
            <a:r>
              <a:rPr lang="en-US" sz="2400" dirty="0" err="1"/>
              <a:t>antara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, </a:t>
            </a:r>
            <a:r>
              <a:rPr lang="en-US" sz="2400" dirty="0" err="1"/>
              <a:t>dimana</a:t>
            </a:r>
            <a:r>
              <a:rPr lang="en-US" sz="2400" dirty="0"/>
              <a:t> </a:t>
            </a:r>
            <a:r>
              <a:rPr lang="en-US" sz="2400" dirty="0" err="1"/>
              <a:t>salah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mesin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</a:t>
            </a:r>
            <a:r>
              <a:rPr lang="en-US" sz="2400" dirty="0" err="1"/>
              <a:t>saling</a:t>
            </a:r>
            <a:r>
              <a:rPr lang="en-US" sz="2400" dirty="0"/>
              <a:t> </a:t>
            </a:r>
            <a:r>
              <a:rPr lang="en-US" sz="2400" dirty="0" err="1"/>
              <a:t>berinteraksi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output </a:t>
            </a:r>
            <a:r>
              <a:rPr lang="en-US" sz="2400" dirty="0" err="1"/>
              <a:t>berdasarkan</a:t>
            </a:r>
            <a:r>
              <a:rPr lang="en-US" sz="2400" dirty="0"/>
              <a:t> input yang </a:t>
            </a:r>
            <a:r>
              <a:rPr lang="en-US" sz="2400" dirty="0" err="1" smtClean="0"/>
              <a:t>diperoleh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Mesin</a:t>
            </a:r>
            <a:r>
              <a:rPr lang="en-US" sz="2400" dirty="0"/>
              <a:t>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 err="1"/>
              <a:t>arti</a:t>
            </a:r>
            <a:r>
              <a:rPr lang="en-US" sz="2400" dirty="0"/>
              <a:t> yang </a:t>
            </a:r>
            <a:r>
              <a:rPr lang="en-US" sz="2400" dirty="0" err="1"/>
              <a:t>luas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obyek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peralatan</a:t>
            </a:r>
            <a:r>
              <a:rPr lang="en-US" sz="2400" dirty="0"/>
              <a:t>, </a:t>
            </a:r>
            <a:r>
              <a:rPr lang="en-US" sz="2400" dirty="0" err="1"/>
              <a:t>perlengkapan</a:t>
            </a:r>
            <a:r>
              <a:rPr lang="en-US" sz="2400" dirty="0"/>
              <a:t>, </a:t>
            </a:r>
            <a:r>
              <a:rPr lang="en-US" sz="2400" dirty="0" err="1"/>
              <a:t>fasilitas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benda-benda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melaksanakan</a:t>
            </a:r>
            <a:r>
              <a:rPr lang="en-US" sz="2400" dirty="0"/>
              <a:t> </a:t>
            </a:r>
            <a:r>
              <a:rPr lang="en-US" sz="2400" dirty="0" err="1"/>
              <a:t>kegiatannya</a:t>
            </a:r>
            <a:endParaRPr lang="en-US" sz="2400" dirty="0"/>
          </a:p>
          <a:p>
            <a:pPr>
              <a:buFont typeface="Wingdings" pitchFamily="2" charset="2"/>
              <a:buChar char="v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19329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4-5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99592" y="1196752"/>
            <a:ext cx="7776864" cy="504056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merancang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yang </a:t>
            </a:r>
            <a:r>
              <a:rPr lang="en-US" sz="2800" dirty="0" err="1"/>
              <a:t>baik</a:t>
            </a:r>
            <a:r>
              <a:rPr lang="en-US" sz="2800" dirty="0"/>
              <a:t>, </a:t>
            </a:r>
            <a:r>
              <a:rPr lang="en-US" sz="2800" dirty="0" err="1"/>
              <a:t>kita</a:t>
            </a:r>
            <a:r>
              <a:rPr lang="en-US" sz="2800" dirty="0"/>
              <a:t> </a:t>
            </a:r>
            <a:r>
              <a:rPr lang="en-US" sz="2800" dirty="0" err="1"/>
              <a:t>harus</a:t>
            </a:r>
            <a:r>
              <a:rPr lang="en-US" sz="2800" dirty="0"/>
              <a:t> </a:t>
            </a:r>
            <a:r>
              <a:rPr lang="en-US" sz="2800" dirty="0" err="1"/>
              <a:t>menyeimbangkan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/>
              <a:t>aktif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obyek</a:t>
            </a:r>
            <a:r>
              <a:rPr lang="en-US" sz="2800" dirty="0"/>
              <a:t> yang </a:t>
            </a:r>
            <a:r>
              <a:rPr lang="en-US" sz="2800" dirty="0" err="1"/>
              <a:t>dibuatnya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pihak</a:t>
            </a:r>
            <a:r>
              <a:rPr lang="en-US" sz="2800" dirty="0"/>
              <a:t> yang </a:t>
            </a:r>
            <a:r>
              <a:rPr lang="en-US" sz="2800" dirty="0" err="1" smtClean="0"/>
              <a:t>pasif</a:t>
            </a:r>
            <a:endParaRPr lang="en-US" sz="2800" dirty="0"/>
          </a:p>
          <a:p>
            <a:pPr algn="just"/>
            <a:r>
              <a:rPr lang="en-US" sz="2800" dirty="0" err="1"/>
              <a:t>Penyelidikan</a:t>
            </a:r>
            <a:r>
              <a:rPr lang="en-US" sz="2800" dirty="0"/>
              <a:t> </a:t>
            </a:r>
            <a:r>
              <a:rPr lang="en-US" sz="2800" dirty="0" err="1"/>
              <a:t>terhadap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 </a:t>
            </a:r>
            <a:r>
              <a:rPr lang="en-US" sz="2800" dirty="0" err="1"/>
              <a:t>didasarkan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kenyataan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antara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mesin</a:t>
            </a:r>
            <a:r>
              <a:rPr lang="en-US" sz="2800" dirty="0"/>
              <a:t>, </a:t>
            </a:r>
            <a:r>
              <a:rPr lang="en-US" sz="2800" dirty="0" err="1"/>
              <a:t>masing-masing</a:t>
            </a:r>
            <a:r>
              <a:rPr lang="en-US" sz="2800" dirty="0"/>
              <a:t> </a:t>
            </a:r>
            <a:r>
              <a:rPr lang="en-US" sz="2800" dirty="0" err="1"/>
              <a:t>mempunyai</a:t>
            </a:r>
            <a:r>
              <a:rPr lang="en-US" sz="2800" dirty="0"/>
              <a:t> </a:t>
            </a:r>
            <a:r>
              <a:rPr lang="en-US" sz="2800" dirty="0" err="1"/>
              <a:t>kelebihan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kekurangan</a:t>
            </a:r>
            <a:endParaRPr lang="id-ID" sz="2800" dirty="0" smtClean="0"/>
          </a:p>
          <a:p>
            <a:pPr algn="just"/>
            <a:r>
              <a:rPr lang="en-US" sz="2800" dirty="0" err="1"/>
              <a:t>Secara</a:t>
            </a:r>
            <a:r>
              <a:rPr lang="en-US" sz="2800" dirty="0"/>
              <a:t> </a:t>
            </a:r>
            <a:r>
              <a:rPr lang="en-US" sz="2800" dirty="0" err="1"/>
              <a:t>keseluruhan</a:t>
            </a:r>
            <a:r>
              <a:rPr lang="en-US" sz="2800" dirty="0"/>
              <a:t> </a:t>
            </a:r>
            <a:r>
              <a:rPr lang="en-US" sz="2800" dirty="0" err="1"/>
              <a:t>sistem</a:t>
            </a:r>
            <a:r>
              <a:rPr lang="en-US" sz="2800" dirty="0"/>
              <a:t> </a:t>
            </a:r>
            <a:r>
              <a:rPr lang="en-US" sz="2800" dirty="0" err="1"/>
              <a:t>manusia-mesin</a:t>
            </a:r>
            <a:r>
              <a:rPr lang="en-US" sz="2800" dirty="0"/>
              <a:t> </a:t>
            </a:r>
            <a:r>
              <a:rPr lang="en-US" sz="2800" dirty="0" err="1"/>
              <a:t>dipengaruhi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kemampuan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keterbatasan</a:t>
            </a:r>
            <a:r>
              <a:rPr lang="en-US" sz="2800" dirty="0"/>
              <a:t> </a:t>
            </a:r>
            <a:r>
              <a:rPr lang="en-US" sz="2800" dirty="0" err="1"/>
              <a:t>manusia</a:t>
            </a:r>
            <a:r>
              <a:rPr lang="en-US" sz="2800" dirty="0"/>
              <a:t>.</a:t>
            </a:r>
          </a:p>
          <a:p>
            <a:pPr marL="45720" indent="0" algn="just">
              <a:buNone/>
            </a:pPr>
            <a:endParaRPr lang="en-US" sz="2800" dirty="0"/>
          </a:p>
          <a:p>
            <a:pPr algn="just"/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397163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4-6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268760"/>
            <a:ext cx="7272808" cy="4608512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en-US" sz="1800" dirty="0" err="1"/>
              <a:t>Beberapa</a:t>
            </a:r>
            <a:r>
              <a:rPr lang="en-US" sz="1800" dirty="0"/>
              <a:t> </a:t>
            </a:r>
            <a:r>
              <a:rPr lang="en-US" sz="1800" dirty="0" err="1"/>
              <a:t>penyelidikan</a:t>
            </a:r>
            <a:r>
              <a:rPr lang="en-US" sz="1800" dirty="0"/>
              <a:t> yang </a:t>
            </a:r>
            <a:r>
              <a:rPr lang="en-US" sz="1800" dirty="0" err="1"/>
              <a:t>dapat</a:t>
            </a:r>
            <a:r>
              <a:rPr lang="en-US" sz="1800" dirty="0"/>
              <a:t> </a:t>
            </a:r>
            <a:r>
              <a:rPr lang="en-US" sz="1800" dirty="0" err="1"/>
              <a:t>memberikan</a:t>
            </a:r>
            <a:r>
              <a:rPr lang="en-US" sz="1800" dirty="0"/>
              <a:t> </a:t>
            </a:r>
            <a:r>
              <a:rPr lang="en-US" sz="1800" dirty="0" err="1"/>
              <a:t>informasi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kemampuan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adalah</a:t>
            </a:r>
            <a:r>
              <a:rPr lang="en-US" sz="1800" dirty="0"/>
              <a:t> :</a:t>
            </a:r>
          </a:p>
          <a:p>
            <a:pPr lvl="1" algn="just">
              <a:defRPr/>
            </a:pPr>
            <a:r>
              <a:rPr lang="en-US" sz="1800" dirty="0" err="1"/>
              <a:t>Penyelidikan</a:t>
            </a:r>
            <a:r>
              <a:rPr lang="en-US" sz="1800" dirty="0"/>
              <a:t> </a:t>
            </a:r>
            <a:r>
              <a:rPr lang="en-US" sz="1800" dirty="0" err="1"/>
              <a:t>tentang</a:t>
            </a:r>
            <a:r>
              <a:rPr lang="en-US" sz="1800" dirty="0"/>
              <a:t> display</a:t>
            </a:r>
          </a:p>
          <a:p>
            <a:pPr lvl="1" algn="just">
              <a:buFontTx/>
              <a:buNone/>
              <a:defRPr/>
            </a:pPr>
            <a:r>
              <a:rPr lang="en-US" sz="1800" dirty="0"/>
              <a:t>   </a:t>
            </a:r>
            <a:r>
              <a:rPr lang="en-US" sz="1800" dirty="0" err="1" smtClean="0"/>
              <a:t>Penyelidikan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  “display”</a:t>
            </a:r>
          </a:p>
          <a:p>
            <a:pPr lvl="1" algn="just">
              <a:defRPr/>
            </a:pPr>
            <a:r>
              <a:rPr lang="en-US" sz="1800" dirty="0" err="1"/>
              <a:t>Penyelidikan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hasil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proses </a:t>
            </a:r>
            <a:r>
              <a:rPr lang="en-US" sz="1800" dirty="0" err="1"/>
              <a:t>pengendaliannya</a:t>
            </a:r>
            <a:endParaRPr lang="en-US" sz="1800" dirty="0"/>
          </a:p>
          <a:p>
            <a:pPr lvl="1" algn="just">
              <a:buFontTx/>
              <a:buNone/>
              <a:defRPr/>
            </a:pPr>
            <a:r>
              <a:rPr lang="en-US" sz="1800" dirty="0"/>
              <a:t>   </a:t>
            </a:r>
            <a:r>
              <a:rPr lang="en-US" sz="1800" dirty="0" err="1" smtClean="0"/>
              <a:t>Penyelidikan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“</a:t>
            </a:r>
            <a:r>
              <a:rPr lang="en-US" sz="1800" dirty="0" err="1"/>
              <a:t>Biomekanik</a:t>
            </a:r>
            <a:r>
              <a:rPr lang="en-US" sz="1800" dirty="0"/>
              <a:t>”</a:t>
            </a:r>
          </a:p>
          <a:p>
            <a:pPr lvl="1" algn="just">
              <a:defRPr/>
            </a:pPr>
            <a:r>
              <a:rPr lang="en-US" sz="1800" dirty="0" err="1"/>
              <a:t>Penyelidikan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tempat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endParaRPr lang="en-US" sz="1800" dirty="0"/>
          </a:p>
          <a:p>
            <a:pPr lvl="1" algn="just">
              <a:buFontTx/>
              <a:buNone/>
              <a:defRPr/>
            </a:pPr>
            <a:r>
              <a:rPr lang="en-US" sz="1800" dirty="0"/>
              <a:t>   </a:t>
            </a:r>
            <a:r>
              <a:rPr lang="en-US" sz="1800" dirty="0" err="1" smtClean="0"/>
              <a:t>Penyelidikan</a:t>
            </a:r>
            <a:r>
              <a:rPr lang="en-US" sz="1800" dirty="0" smtClean="0"/>
              <a:t> </a:t>
            </a:r>
            <a:r>
              <a:rPr lang="en-US" sz="1800" dirty="0" err="1"/>
              <a:t>ini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berhubungan</a:t>
            </a:r>
            <a:r>
              <a:rPr lang="en-US" sz="1800" dirty="0"/>
              <a:t> </a:t>
            </a:r>
            <a:r>
              <a:rPr lang="en-US" sz="1800" dirty="0" err="1"/>
              <a:t>dengan</a:t>
            </a:r>
            <a:r>
              <a:rPr lang="en-US" sz="1800" dirty="0"/>
              <a:t> “</a:t>
            </a:r>
            <a:r>
              <a:rPr lang="en-US" sz="1800" dirty="0" err="1"/>
              <a:t>Antropometri</a:t>
            </a:r>
            <a:r>
              <a:rPr lang="en-US" sz="1800" dirty="0"/>
              <a:t>”</a:t>
            </a:r>
          </a:p>
          <a:p>
            <a:pPr lvl="1" algn="just">
              <a:defRPr/>
            </a:pPr>
            <a:r>
              <a:rPr lang="en-US" sz="1800" dirty="0" err="1"/>
              <a:t>Penyelidikan</a:t>
            </a:r>
            <a:r>
              <a:rPr lang="en-US" sz="1800" dirty="0"/>
              <a:t> </a:t>
            </a:r>
            <a:r>
              <a:rPr lang="en-US" sz="1800" dirty="0" err="1"/>
              <a:t>mengenai</a:t>
            </a:r>
            <a:r>
              <a:rPr lang="en-US" sz="1800" dirty="0"/>
              <a:t> </a:t>
            </a:r>
            <a:r>
              <a:rPr lang="en-US" sz="1800" dirty="0" err="1"/>
              <a:t>lingkungan</a:t>
            </a:r>
            <a:r>
              <a:rPr lang="en-US" sz="1800" dirty="0"/>
              <a:t> </a:t>
            </a:r>
            <a:r>
              <a:rPr lang="en-US" sz="1800" dirty="0" err="1"/>
              <a:t>fisik</a:t>
            </a:r>
            <a:endParaRPr lang="en-US" sz="1800" dirty="0"/>
          </a:p>
          <a:p>
            <a:pPr lvl="1" algn="just">
              <a:buFontTx/>
              <a:buNone/>
              <a:defRPr/>
            </a:pPr>
            <a:r>
              <a:rPr lang="en-US" sz="1800" dirty="0"/>
              <a:t>	</a:t>
            </a:r>
            <a:r>
              <a:rPr lang="en-US" sz="1800" dirty="0" err="1"/>
              <a:t>meliputi</a:t>
            </a:r>
            <a:r>
              <a:rPr lang="en-US" sz="1800" dirty="0"/>
              <a:t> </a:t>
            </a:r>
            <a:r>
              <a:rPr lang="en-US" sz="1800" dirty="0" err="1"/>
              <a:t>ruangan</a:t>
            </a:r>
            <a:r>
              <a:rPr lang="en-US" sz="1800" dirty="0"/>
              <a:t> </a:t>
            </a:r>
            <a:r>
              <a:rPr lang="en-US" sz="1800" dirty="0" err="1"/>
              <a:t>dan</a:t>
            </a:r>
            <a:r>
              <a:rPr lang="en-US" sz="1800" dirty="0"/>
              <a:t> </a:t>
            </a:r>
            <a:r>
              <a:rPr lang="en-US" sz="1800" dirty="0" err="1"/>
              <a:t>fasilitas-fasilitas</a:t>
            </a:r>
            <a:r>
              <a:rPr lang="en-US" sz="1800" dirty="0"/>
              <a:t> yang </a:t>
            </a:r>
            <a:r>
              <a:rPr lang="en-US" sz="1800" dirty="0" err="1"/>
              <a:t>biasa</a:t>
            </a:r>
            <a:r>
              <a:rPr lang="en-US" sz="1800" dirty="0"/>
              <a:t> </a:t>
            </a:r>
            <a:r>
              <a:rPr lang="en-US" sz="1800" dirty="0" err="1"/>
              <a:t>digunakan</a:t>
            </a:r>
            <a:r>
              <a:rPr lang="en-US" sz="1800" dirty="0"/>
              <a:t> </a:t>
            </a:r>
            <a:r>
              <a:rPr lang="en-US" sz="1800" dirty="0" err="1"/>
              <a:t>oleh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 </a:t>
            </a:r>
            <a:r>
              <a:rPr lang="en-US" sz="1800" dirty="0" err="1"/>
              <a:t>serta</a:t>
            </a:r>
            <a:r>
              <a:rPr lang="en-US" sz="1800" dirty="0"/>
              <a:t> </a:t>
            </a:r>
            <a:r>
              <a:rPr lang="en-US" sz="1800" dirty="0" err="1"/>
              <a:t>kondisi</a:t>
            </a:r>
            <a:r>
              <a:rPr lang="en-US" sz="1800" dirty="0"/>
              <a:t> </a:t>
            </a:r>
            <a:r>
              <a:rPr lang="en-US" sz="1800" dirty="0" err="1"/>
              <a:t>lingkungan</a:t>
            </a:r>
            <a:r>
              <a:rPr lang="en-US" sz="1800" dirty="0"/>
              <a:t> </a:t>
            </a:r>
            <a:r>
              <a:rPr lang="en-US" sz="1800" dirty="0" err="1"/>
              <a:t>kerja</a:t>
            </a:r>
            <a:r>
              <a:rPr lang="en-US" sz="1800" dirty="0"/>
              <a:t>, yang </a:t>
            </a:r>
            <a:r>
              <a:rPr lang="en-US" sz="1800" dirty="0" err="1"/>
              <a:t>keduanya</a:t>
            </a:r>
            <a:r>
              <a:rPr lang="en-US" sz="1800" dirty="0"/>
              <a:t> </a:t>
            </a:r>
            <a:r>
              <a:rPr lang="en-US" sz="1800" dirty="0" err="1"/>
              <a:t>banyak</a:t>
            </a:r>
            <a:r>
              <a:rPr lang="en-US" sz="1800" dirty="0"/>
              <a:t> </a:t>
            </a:r>
            <a:r>
              <a:rPr lang="en-US" sz="1800" dirty="0" err="1"/>
              <a:t>mempengaruhi</a:t>
            </a:r>
            <a:r>
              <a:rPr lang="en-US" sz="1800" dirty="0"/>
              <a:t> </a:t>
            </a:r>
            <a:r>
              <a:rPr lang="en-US" sz="1800" dirty="0" err="1"/>
              <a:t>tingkah</a:t>
            </a:r>
            <a:r>
              <a:rPr lang="en-US" sz="1800" dirty="0"/>
              <a:t> </a:t>
            </a:r>
            <a:r>
              <a:rPr lang="en-US" sz="1800" dirty="0" err="1"/>
              <a:t>laku</a:t>
            </a:r>
            <a:r>
              <a:rPr lang="en-US" sz="1800" dirty="0"/>
              <a:t> </a:t>
            </a:r>
            <a:r>
              <a:rPr lang="en-US" sz="1800" dirty="0" err="1"/>
              <a:t>manusia</a:t>
            </a:r>
            <a:r>
              <a:rPr lang="en-US" sz="1800" dirty="0"/>
              <a:t>.</a:t>
            </a:r>
          </a:p>
          <a:p>
            <a:pPr algn="just"/>
            <a:endParaRPr lang="id-ID" sz="1800" dirty="0"/>
          </a:p>
        </p:txBody>
      </p:sp>
    </p:spTree>
    <p:extLst>
      <p:ext uri="{BB962C8B-B14F-4D97-AF65-F5344CB8AC3E}">
        <p14:creationId xmlns:p14="http://schemas.microsoft.com/office/powerpoint/2010/main" val="122632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6512511" cy="864096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4-7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412776"/>
            <a:ext cx="7632848" cy="4464496"/>
          </a:xfrm>
        </p:spPr>
        <p:txBody>
          <a:bodyPr/>
          <a:lstStyle/>
          <a:p>
            <a:pPr marL="4572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MANUSIA SEBAGAI PENYALUR </a:t>
            </a:r>
            <a:r>
              <a:rPr lang="en-US" sz="2400" b="1" dirty="0" smtClean="0">
                <a:solidFill>
                  <a:schemeClr val="tx1"/>
                </a:solidFill>
              </a:rPr>
              <a:t>INFORMASI</a:t>
            </a:r>
            <a:endParaRPr lang="id-ID" sz="2400" b="1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id-ID" sz="2400" b="1" dirty="0" smtClean="0">
              <a:solidFill>
                <a:schemeClr val="tx1"/>
              </a:solidFill>
            </a:endParaRPr>
          </a:p>
          <a:p>
            <a:pPr algn="just"/>
            <a:r>
              <a:rPr lang="en-US" sz="2400" dirty="0" err="1"/>
              <a:t>Informasi</a:t>
            </a:r>
            <a:r>
              <a:rPr lang="en-US" sz="2400" dirty="0"/>
              <a:t>,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 yang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indera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r>
              <a:rPr lang="en-US" sz="2400" dirty="0"/>
              <a:t>, </a:t>
            </a:r>
            <a:r>
              <a:rPr lang="en-US" sz="2400" dirty="0" err="1"/>
              <a:t>baik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</a:t>
            </a:r>
            <a:r>
              <a:rPr lang="en-US" sz="2400" dirty="0" err="1"/>
              <a:t>ataupun</a:t>
            </a:r>
            <a:r>
              <a:rPr lang="en-US" sz="2400" dirty="0"/>
              <a:t> </a:t>
            </a:r>
            <a:r>
              <a:rPr lang="en-US" sz="2400" dirty="0" err="1"/>
              <a:t>tak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, </a:t>
            </a:r>
            <a:r>
              <a:rPr lang="en-US" sz="2400" dirty="0" err="1"/>
              <a:t>biasanya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dirty="0" err="1"/>
              <a:t>energi</a:t>
            </a:r>
            <a:r>
              <a:rPr lang="en-US" sz="2400" dirty="0"/>
              <a:t>,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cahaya</a:t>
            </a:r>
            <a:r>
              <a:rPr lang="en-US" sz="2400" dirty="0"/>
              <a:t>, </a:t>
            </a:r>
            <a:r>
              <a:rPr lang="en-US" sz="2400" dirty="0" err="1"/>
              <a:t>suara</a:t>
            </a:r>
            <a:r>
              <a:rPr lang="en-US" sz="2400" dirty="0"/>
              <a:t>, </a:t>
            </a:r>
            <a:r>
              <a:rPr lang="en-US" sz="2400" dirty="0" err="1"/>
              <a:t>panas</a:t>
            </a:r>
            <a:r>
              <a:rPr lang="en-US" sz="2400" dirty="0"/>
              <a:t>, </a:t>
            </a:r>
            <a:r>
              <a:rPr lang="en-US" sz="2400" dirty="0" err="1"/>
              <a:t>tekanan</a:t>
            </a:r>
            <a:r>
              <a:rPr lang="en-US" sz="2400" dirty="0"/>
              <a:t>, </a:t>
            </a:r>
            <a:r>
              <a:rPr lang="en-US" sz="2400" dirty="0" err="1"/>
              <a:t>gelombang</a:t>
            </a:r>
            <a:r>
              <a:rPr lang="en-US" sz="2400" dirty="0"/>
              <a:t>, </a:t>
            </a:r>
            <a:r>
              <a:rPr lang="en-US" sz="2400" dirty="0" err="1" smtClean="0"/>
              <a:t>dll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Manusia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penyalur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sangat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kaitannya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display</a:t>
            </a:r>
          </a:p>
          <a:p>
            <a:pPr algn="just">
              <a:buFont typeface="Wingdings" pitchFamily="2" charset="2"/>
              <a:buChar char="v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144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6512511" cy="1008112"/>
          </a:xfrm>
        </p:spPr>
        <p:txBody>
          <a:bodyPr/>
          <a:lstStyle/>
          <a:p>
            <a:pPr marL="0" indent="0" algn="l">
              <a:buNone/>
            </a:pPr>
            <a:r>
              <a:rPr lang="id-ID" dirty="0" smtClean="0"/>
              <a:t>4-8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700808"/>
            <a:ext cx="7416824" cy="4176464"/>
          </a:xfrm>
        </p:spPr>
        <p:txBody>
          <a:bodyPr/>
          <a:lstStyle/>
          <a:p>
            <a:pPr algn="just"/>
            <a:r>
              <a:rPr lang="en-US" sz="2400" dirty="0"/>
              <a:t>Display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yang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memberi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kepada</a:t>
            </a:r>
            <a:r>
              <a:rPr lang="en-US" sz="2400" dirty="0"/>
              <a:t> </a:t>
            </a:r>
            <a:r>
              <a:rPr lang="en-US" sz="2400" dirty="0" err="1"/>
              <a:t>pekerja</a:t>
            </a:r>
            <a:r>
              <a:rPr lang="en-US" sz="2400" dirty="0"/>
              <a:t> agar </a:t>
            </a:r>
            <a:r>
              <a:rPr lang="en-US" sz="2400" dirty="0" err="1"/>
              <a:t>tugas-tugasnya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lancar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pPr marL="45720" indent="0" algn="just">
              <a:buNone/>
            </a:pPr>
            <a:endParaRPr lang="en-US" sz="2400" dirty="0"/>
          </a:p>
          <a:p>
            <a:pPr algn="just"/>
            <a:r>
              <a:rPr lang="en-US" sz="2400" dirty="0" err="1"/>
              <a:t>Sehubungan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, display </a:t>
            </a:r>
            <a:r>
              <a:rPr lang="en-US" sz="2400" dirty="0" err="1"/>
              <a:t>biasa</a:t>
            </a:r>
            <a:r>
              <a:rPr lang="en-US" sz="2400" dirty="0"/>
              <a:t> </a:t>
            </a:r>
            <a:r>
              <a:rPr lang="en-US" sz="2400" dirty="0" err="1"/>
              <a:t>dibagi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2 </a:t>
            </a:r>
            <a:r>
              <a:rPr lang="en-US" sz="2400" dirty="0" err="1"/>
              <a:t>kelas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display </a:t>
            </a:r>
            <a:r>
              <a:rPr lang="en-US" sz="2400" dirty="0" err="1"/>
              <a:t>dinamis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statis</a:t>
            </a:r>
            <a:r>
              <a:rPr lang="en-US" sz="2400" dirty="0"/>
              <a:t>.</a:t>
            </a:r>
          </a:p>
          <a:p>
            <a:pPr algn="just"/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4128033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201</TotalTime>
  <Words>1397</Words>
  <Application>Microsoft Office PowerPoint</Application>
  <PresentationFormat>On-screen Show (4:3)</PresentationFormat>
  <Paragraphs>130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Slipstream</vt:lpstr>
      <vt:lpstr>ERGONOMI</vt:lpstr>
      <vt:lpstr>4-1</vt:lpstr>
      <vt:lpstr>4-2</vt:lpstr>
      <vt:lpstr>4-3</vt:lpstr>
      <vt:lpstr>4-4</vt:lpstr>
      <vt:lpstr>4-5</vt:lpstr>
      <vt:lpstr>4-6</vt:lpstr>
      <vt:lpstr>4-7</vt:lpstr>
      <vt:lpstr>4-8</vt:lpstr>
      <vt:lpstr>4-9</vt:lpstr>
      <vt:lpstr>4-10</vt:lpstr>
      <vt:lpstr>4-11</vt:lpstr>
      <vt:lpstr>4-12</vt:lpstr>
      <vt:lpstr>4-13</vt:lpstr>
      <vt:lpstr>4-14</vt:lpstr>
      <vt:lpstr>4-15</vt:lpstr>
      <vt:lpstr>4-16</vt:lpstr>
      <vt:lpstr>4-17</vt:lpstr>
      <vt:lpstr>4-18</vt:lpstr>
      <vt:lpstr>4-19</vt:lpstr>
      <vt:lpstr>4-20</vt:lpstr>
      <vt:lpstr>4-21</vt:lpstr>
      <vt:lpstr>4-22</vt:lpstr>
      <vt:lpstr>4-23</vt:lpstr>
      <vt:lpstr>4-24</vt:lpstr>
      <vt:lpstr>4-25</vt:lpstr>
      <vt:lpstr>4-26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ERGONOMI</dc:title>
  <dc:creator>asus</dc:creator>
  <cp:lastModifiedBy>asus</cp:lastModifiedBy>
  <cp:revision>13</cp:revision>
  <dcterms:created xsi:type="dcterms:W3CDTF">2013-10-22T04:26:15Z</dcterms:created>
  <dcterms:modified xsi:type="dcterms:W3CDTF">2019-10-29T23:18:40Z</dcterms:modified>
</cp:coreProperties>
</file>