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8" r:id="rId3"/>
    <p:sldId id="269" r:id="rId4"/>
    <p:sldId id="279" r:id="rId5"/>
    <p:sldId id="280" r:id="rId6"/>
    <p:sldId id="281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-2682" y="-1098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C376B410-A3B2-4CD6-8B11-AADCDA1C491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B32E0DF-0DFE-4A05-B866-1F70E7A81B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Kampu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61926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3105834"/>
            <a:ext cx="9144000" cy="246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sz="5400" b="1" dirty="0" smtClean="0"/>
          </a:p>
          <a:p>
            <a:pPr algn="r"/>
            <a:r>
              <a:rPr lang="en-ID" sz="4000" b="1" dirty="0" smtClean="0">
                <a:solidFill>
                  <a:schemeClr val="bg1"/>
                </a:solidFill>
              </a:rPr>
              <a:t>ETIKA DAN REGULASI PENYIARAN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r"/>
            <a:r>
              <a:rPr lang="en-US" sz="6000" b="1" dirty="0" smtClean="0">
                <a:solidFill>
                  <a:srgbClr val="FF0000"/>
                </a:solidFill>
              </a:rPr>
              <a:t>FIKO</a:t>
            </a:r>
            <a:r>
              <a:rPr lang="en-ID" altLang="en-US" sz="6000" b="1" dirty="0" smtClean="0">
                <a:solidFill>
                  <a:srgbClr val="FF0000"/>
                </a:solidFill>
              </a:rPr>
              <a:t>M </a:t>
            </a:r>
            <a:r>
              <a:rPr lang="en-US" sz="6000" b="1" dirty="0" smtClean="0">
                <a:solidFill>
                  <a:srgbClr val="FF0000"/>
                </a:solidFill>
              </a:rPr>
              <a:t> Y.A.I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INTI MATERI KULIAH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4915"/>
            <a:ext cx="8229600" cy="5930265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pers</a:t>
            </a:r>
            <a:r>
              <a:rPr lang="en-US" dirty="0"/>
              <a:t> Indonesia,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err="1"/>
              <a:t>Undang-undang</a:t>
            </a:r>
            <a:r>
              <a:rPr lang="en-US" b="1" dirty="0"/>
              <a:t> No. 40 </a:t>
            </a:r>
            <a:r>
              <a:rPr lang="en-US" b="1" dirty="0" err="1"/>
              <a:t>tahun</a:t>
            </a:r>
            <a:r>
              <a:rPr lang="en-US" b="1" dirty="0"/>
              <a:t> 1999 </a:t>
            </a:r>
            <a:r>
              <a:rPr lang="en-US" b="1" dirty="0" err="1"/>
              <a:t>tentang</a:t>
            </a:r>
            <a:r>
              <a:rPr lang="en-US" b="1" dirty="0"/>
              <a:t> Pers.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k</a:t>
            </a:r>
            <a:r>
              <a:rPr lang="en-ID" altLang="en-US" dirty="0"/>
              <a:t>o</a:t>
            </a:r>
            <a:r>
              <a:rPr lang="en-US" dirty="0"/>
              <a:t>de  </a:t>
            </a:r>
            <a:r>
              <a:rPr lang="en-US" dirty="0" err="1"/>
              <a:t>etik</a:t>
            </a:r>
            <a:r>
              <a:rPr lang="en-US" dirty="0"/>
              <a:t> yang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b="1" dirty="0" err="1"/>
              <a:t>Kode</a:t>
            </a:r>
            <a:r>
              <a:rPr lang="en-US" b="1" dirty="0"/>
              <a:t> </a:t>
            </a:r>
            <a:r>
              <a:rPr lang="en-US" b="1" dirty="0" err="1"/>
              <a:t>Etik</a:t>
            </a:r>
            <a:r>
              <a:rPr lang="en-US" b="1" dirty="0"/>
              <a:t> </a:t>
            </a:r>
            <a:r>
              <a:rPr lang="en-US" b="1" dirty="0" err="1"/>
              <a:t>Jurnalistik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2006. </a:t>
            </a:r>
          </a:p>
          <a:p>
            <a:r>
              <a:rPr lang="en-US" dirty="0" err="1"/>
              <a:t>Sedangkan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penyiaran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nomer</a:t>
            </a:r>
            <a:r>
              <a:rPr lang="en-US" dirty="0"/>
              <a:t> 32 </a:t>
            </a:r>
            <a:r>
              <a:rPr lang="en-US" dirty="0" err="1"/>
              <a:t>tahun</a:t>
            </a:r>
            <a:r>
              <a:rPr lang="en-US" dirty="0"/>
              <a:t> 2002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Penyiaran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pedomannya</a:t>
            </a:r>
            <a:r>
              <a:rPr lang="en-US" dirty="0"/>
              <a:t>,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Penyiaran</a:t>
            </a:r>
            <a:r>
              <a:rPr lang="en-US" dirty="0"/>
              <a:t> Indonesia (KPI), </a:t>
            </a:r>
            <a:r>
              <a:rPr lang="en-US" dirty="0" err="1"/>
              <a:t>tahun</a:t>
            </a:r>
            <a:r>
              <a:rPr lang="en-US" dirty="0"/>
              <a:t> 2012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menerbitkan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b="1" dirty="0" err="1"/>
              <a:t>Pedoman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Penyiaran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Program </a:t>
            </a:r>
            <a:r>
              <a:rPr lang="en-US" b="1" dirty="0" err="1"/>
              <a:t>Siaran</a:t>
            </a:r>
            <a:r>
              <a:rPr lang="en-US" b="1" dirty="0"/>
              <a:t> (P3SPS)</a:t>
            </a:r>
            <a:r>
              <a:rPr lang="en-US" dirty="0"/>
              <a:t>.</a:t>
            </a:r>
          </a:p>
          <a:p>
            <a:r>
              <a:rPr lang="en-ID" altLang="en-US" dirty="0"/>
              <a:t>Ada media yang </a:t>
            </a:r>
            <a:r>
              <a:rPr lang="en-ID" altLang="en-US" dirty="0" err="1"/>
              <a:t>beragam</a:t>
            </a:r>
            <a:r>
              <a:rPr lang="en-ID" altLang="en-US" dirty="0"/>
              <a:t>, </a:t>
            </a:r>
            <a:r>
              <a:rPr lang="en-ID" altLang="en-US" dirty="0" err="1"/>
              <a:t>termasuk</a:t>
            </a:r>
            <a:r>
              <a:rPr lang="en-ID" altLang="en-US" dirty="0"/>
              <a:t> </a:t>
            </a:r>
            <a:r>
              <a:rPr lang="en-ID" altLang="en-US" i="1" dirty="0"/>
              <a:t>new media</a:t>
            </a:r>
            <a:r>
              <a:rPr lang="en-ID" altLang="en-US" dirty="0"/>
              <a:t> </a:t>
            </a:r>
            <a:r>
              <a:rPr lang="en-ID" altLang="en-US" dirty="0" err="1"/>
              <a:t>dengan</a:t>
            </a:r>
            <a:r>
              <a:rPr lang="en-ID" altLang="en-US" dirty="0"/>
              <a:t> </a:t>
            </a:r>
            <a:r>
              <a:rPr lang="en-ID" altLang="en-US" dirty="0" err="1"/>
              <a:t>segala</a:t>
            </a:r>
            <a:r>
              <a:rPr lang="en-ID" altLang="en-US" dirty="0"/>
              <a:t> </a:t>
            </a:r>
            <a:r>
              <a:rPr lang="en-ID" altLang="en-US" dirty="0" err="1"/>
              <a:t>dampaknya</a:t>
            </a:r>
            <a:r>
              <a:rPr lang="en-ID" altLang="en-US" dirty="0"/>
              <a:t> </a:t>
            </a:r>
            <a:r>
              <a:rPr lang="en-ID" altLang="en-US" dirty="0" err="1"/>
              <a:t>setelah</a:t>
            </a:r>
            <a:r>
              <a:rPr lang="en-ID" altLang="en-US" dirty="0"/>
              <a:t> </a:t>
            </a:r>
            <a:r>
              <a:rPr lang="en-ID" altLang="en-US" dirty="0" err="1"/>
              <a:t>kehadiran</a:t>
            </a:r>
            <a:r>
              <a:rPr lang="en-ID" altLang="en-US" dirty="0"/>
              <a:t> internet.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ISTILAH-ISTILAH 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Etika</a:t>
            </a:r>
            <a:endParaRPr lang="en-ID" dirty="0" smtClean="0"/>
          </a:p>
          <a:p>
            <a:r>
              <a:rPr lang="en-ID" dirty="0" err="1" smtClean="0"/>
              <a:t>Regulasi</a:t>
            </a:r>
            <a:endParaRPr lang="en-ID" dirty="0" smtClean="0"/>
          </a:p>
          <a:p>
            <a:r>
              <a:rPr lang="en-ID" dirty="0" err="1" smtClean="0"/>
              <a:t>Penyiaran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ISTILAH PENGANTAR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Etika (</a:t>
            </a:r>
            <a:r>
              <a:rPr lang="en-ID" altLang="en-US" b="1" i="1"/>
              <a:t>Ethics</a:t>
            </a:r>
            <a:r>
              <a:rPr lang="en-ID" altLang="en-US" b="1"/>
              <a:t>)</a:t>
            </a:r>
            <a:r>
              <a:rPr lang="en-ID" altLang="en-US"/>
              <a:t>: Kaidah-kaidah yang membimbing manusia untuk mengatur kelakuannya sehingga menjadi lurus dan baik dalam keselarasannya  antara individu dengan masyarakat, semesta alam dan Tuhan.</a:t>
            </a:r>
          </a:p>
          <a:p>
            <a:endParaRPr lang="en-ID" altLang="en-US"/>
          </a:p>
          <a:p>
            <a:r>
              <a:rPr lang="en-ID" altLang="en-US"/>
              <a:t>( Sumber: </a:t>
            </a:r>
            <a:r>
              <a:rPr lang="en-ID" altLang="en-US" i="1"/>
              <a:t>Kamus Komunikasi,</a:t>
            </a:r>
            <a:r>
              <a:rPr lang="en-ID" altLang="en-US"/>
              <a:t> Onong Uchjana Effendy, Penerbit Mandar Maju, Bandung, 1989: 121)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ISTILAH PENGANTAR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Regulasi (</a:t>
            </a:r>
            <a:r>
              <a:rPr lang="en-ID" altLang="en-US" b="1" i="1"/>
              <a:t>Regulation</a:t>
            </a:r>
            <a:r>
              <a:rPr lang="en-ID" altLang="en-US" b="1"/>
              <a:t>):</a:t>
            </a:r>
            <a:r>
              <a:rPr lang="en-ID" altLang="en-US"/>
              <a:t> Pengaturan  (Sumber:  KBBI Daring).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440"/>
            <a:ext cx="8229600" cy="887095"/>
          </a:xfrm>
        </p:spPr>
        <p:txBody>
          <a:bodyPr>
            <a:normAutofit/>
          </a:bodyPr>
          <a:lstStyle/>
          <a:p>
            <a:r>
              <a:rPr lang="en-ID" dirty="0" smtClean="0"/>
              <a:t>PENYIARAN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535"/>
            <a:ext cx="8229600" cy="6012815"/>
          </a:xfrm>
        </p:spPr>
        <p:txBody>
          <a:bodyPr>
            <a:normAutofit fontScale="85000" lnSpcReduction="20000"/>
          </a:bodyPr>
          <a:lstStyle/>
          <a:p>
            <a:r>
              <a:rPr lang="en-ID" altLang="en-US" b="1" dirty="0" err="1"/>
              <a:t>Penyiaran:</a:t>
            </a:r>
          </a:p>
          <a:p>
            <a:pPr marL="0" indent="0">
              <a:buNone/>
            </a:pPr>
            <a:endParaRPr lang="en-US" b="1" dirty="0" err="1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Penyiaran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siaran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penyiaran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Siaran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/>
              <a:t>gambar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, </a:t>
            </a:r>
            <a:r>
              <a:rPr lang="en-US" dirty="0" err="1"/>
              <a:t>karakter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 smtClean="0"/>
              <a:t>siaran</a:t>
            </a:r>
            <a:r>
              <a:rPr lang="en-US" dirty="0" smtClean="0"/>
              <a:t>. </a:t>
            </a:r>
            <a:r>
              <a:rPr lang="en-US" dirty="0" err="1">
                <a:solidFill>
                  <a:srgbClr val="0070C0"/>
                </a:solidFill>
              </a:rPr>
              <a:t>Penyiaran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pemancarluasan</a:t>
            </a:r>
            <a:r>
              <a:rPr lang="en-US" dirty="0"/>
              <a:t> </a:t>
            </a:r>
            <a:r>
              <a:rPr lang="en-US" dirty="0" err="1"/>
              <a:t>siaran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pemancaran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darat</a:t>
            </a:r>
            <a:r>
              <a:rPr lang="en-US" dirty="0"/>
              <a:t>, di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antariksa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 smtClean="0"/>
              <a:t>spektrum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radio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 smtClean="0"/>
              <a:t>kabel</a:t>
            </a:r>
            <a:r>
              <a:rPr lang="en-US" dirty="0" smtClean="0"/>
              <a:t>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media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serentak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 smtClean="0"/>
              <a:t>siaran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ISTILAH-ISTILAH 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3006"/>
          </a:xfrm>
        </p:spPr>
        <p:txBody>
          <a:bodyPr/>
          <a:lstStyle/>
          <a:p>
            <a:r>
              <a:rPr lang="en-ID" dirty="0" smtClean="0"/>
              <a:t>Media/medium--ada isi pesan</a:t>
            </a:r>
          </a:p>
          <a:p>
            <a:r>
              <a:rPr lang="en-ID" dirty="0" smtClean="0"/>
              <a:t>Media </a:t>
            </a:r>
            <a:r>
              <a:rPr lang="en-ID" dirty="0" err="1" smtClean="0"/>
              <a:t>massa</a:t>
            </a:r>
            <a:endParaRPr lang="en-ID" dirty="0" smtClean="0"/>
          </a:p>
          <a:p>
            <a:r>
              <a:rPr lang="en-ID" dirty="0" err="1" smtClean="0"/>
              <a:t>Ragam</a:t>
            </a:r>
            <a:r>
              <a:rPr lang="en-ID" dirty="0" smtClean="0"/>
              <a:t> media </a:t>
            </a:r>
            <a:r>
              <a:rPr lang="en-ID" dirty="0" err="1" smtClean="0"/>
              <a:t>massa</a:t>
            </a:r>
            <a:endParaRPr lang="en-ID" dirty="0" smtClean="0"/>
          </a:p>
          <a:p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endParaRPr lang="en-ID" dirty="0" smtClean="0"/>
          </a:p>
          <a:p>
            <a:r>
              <a:rPr lang="en-ID" dirty="0" err="1" smtClean="0"/>
              <a:t>Hubungan</a:t>
            </a:r>
            <a:r>
              <a:rPr lang="en-ID" dirty="0" smtClean="0"/>
              <a:t> Mata </a:t>
            </a:r>
            <a:r>
              <a:rPr lang="en-ID" dirty="0" err="1" smtClean="0"/>
              <a:t>Kuliah</a:t>
            </a:r>
            <a:r>
              <a:rPr lang="en-ID" dirty="0" smtClean="0"/>
              <a:t> </a:t>
            </a:r>
            <a:r>
              <a:rPr lang="en-ID" dirty="0" err="1" smtClean="0"/>
              <a:t>Etika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Regulasi</a:t>
            </a:r>
            <a:r>
              <a:rPr lang="en-ID" dirty="0" smtClean="0"/>
              <a:t> </a:t>
            </a:r>
            <a:r>
              <a:rPr lang="en-ID" dirty="0" err="1" smtClean="0"/>
              <a:t>Penyiaran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unsur-unsur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4" name="Text Box 3"/>
          <p:cNvSpPr txBox="1"/>
          <p:nvPr/>
        </p:nvSpPr>
        <p:spPr>
          <a:xfrm>
            <a:off x="7903210" y="65087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smtClean="0"/>
              <a:t>ETIKA DAN REGULASI PENYIARAN</a:t>
            </a:r>
            <a:br>
              <a:rPr lang="en-ID" dirty="0" smtClean="0"/>
            </a:br>
            <a:r>
              <a:rPr lang="en-ID" dirty="0" smtClean="0"/>
              <a:t>24 SEPTEMBER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D" dirty="0" smtClean="0"/>
          </a:p>
          <a:p>
            <a:pPr marL="0" indent="0">
              <a:buNone/>
            </a:pPr>
            <a:r>
              <a:rPr lang="en-ID" dirty="0" smtClean="0"/>
              <a:t>PERTEMUAN I:</a:t>
            </a:r>
          </a:p>
          <a:p>
            <a:r>
              <a:rPr lang="en-ID" dirty="0" err="1" smtClean="0"/>
              <a:t>Pengenalan</a:t>
            </a:r>
            <a:r>
              <a:rPr lang="en-ID" dirty="0" smtClean="0"/>
              <a:t> </a:t>
            </a:r>
            <a:r>
              <a:rPr lang="en-ID" dirty="0" err="1" smtClean="0"/>
              <a:t>lingkup</a:t>
            </a:r>
            <a:r>
              <a:rPr lang="en-ID" dirty="0" smtClean="0"/>
              <a:t> </a:t>
            </a:r>
            <a:r>
              <a:rPr lang="en-ID" dirty="0" err="1" smtClean="0"/>
              <a:t>Etika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Regulasi</a:t>
            </a:r>
            <a:r>
              <a:rPr lang="en-ID" dirty="0" smtClean="0"/>
              <a:t> </a:t>
            </a:r>
            <a:r>
              <a:rPr lang="en-ID" dirty="0" err="1" smtClean="0"/>
              <a:t>Penyiaran</a:t>
            </a:r>
            <a:endParaRPr lang="en-ID" dirty="0" smtClean="0"/>
          </a:p>
          <a:p>
            <a:r>
              <a:rPr lang="en-ID" dirty="0" smtClean="0"/>
              <a:t>Tata </a:t>
            </a:r>
            <a:r>
              <a:rPr lang="en-ID" dirty="0" err="1" smtClean="0"/>
              <a:t>cara</a:t>
            </a:r>
            <a:r>
              <a:rPr lang="en-ID" dirty="0" smtClean="0"/>
              <a:t> </a:t>
            </a:r>
            <a:r>
              <a:rPr lang="en-ID" dirty="0" err="1" smtClean="0"/>
              <a:t>perkuliahan</a:t>
            </a:r>
            <a:endParaRPr lang="en-ID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TUJUAN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 smtClean="0"/>
              <a:t>memahami</a:t>
            </a:r>
            <a:r>
              <a:rPr lang="en-ID" dirty="0" smtClean="0"/>
              <a:t> </a:t>
            </a:r>
            <a:r>
              <a:rPr lang="en-ID" dirty="0">
                <a:solidFill>
                  <a:srgbClr val="0070C0"/>
                </a:solidFill>
              </a:rPr>
              <a:t> </a:t>
            </a:r>
            <a:r>
              <a:rPr lang="en-ID" dirty="0" err="1" smtClean="0"/>
              <a:t>isi</a:t>
            </a:r>
            <a:r>
              <a:rPr lang="en-ID" dirty="0" smtClean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 smtClean="0"/>
              <a:t>penerapan</a:t>
            </a:r>
            <a:r>
              <a:rPr lang="en-ID" dirty="0" smtClean="0"/>
              <a:t> </a:t>
            </a:r>
            <a:r>
              <a:rPr lang="en-ID" dirty="0" err="1" smtClean="0"/>
              <a:t>Etika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Regulasi</a:t>
            </a:r>
            <a:r>
              <a:rPr lang="en-ID" dirty="0" smtClean="0"/>
              <a:t> </a:t>
            </a:r>
            <a:r>
              <a:rPr lang="en-ID" dirty="0" err="1" smtClean="0"/>
              <a:t>Penyiaran</a:t>
            </a:r>
            <a:r>
              <a:rPr lang="en-ID" dirty="0" smtClean="0"/>
              <a:t> 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METODE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Ceramah</a:t>
            </a:r>
            <a:r>
              <a:rPr lang="en-ID" dirty="0" smtClean="0"/>
              <a:t> &amp; </a:t>
            </a:r>
            <a:r>
              <a:rPr lang="en-ID" dirty="0" err="1" smtClean="0"/>
              <a:t>diskusi referensi utama</a:t>
            </a:r>
            <a:r>
              <a:rPr lang="en-ID" dirty="0" smtClean="0"/>
              <a:t> </a:t>
            </a:r>
            <a:r>
              <a:rPr lang="en-ID" dirty="0" err="1" smtClean="0"/>
              <a:t>dipadukan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contoh-contoh</a:t>
            </a:r>
            <a:r>
              <a:rPr lang="en-ID" dirty="0" smtClean="0"/>
              <a:t> </a:t>
            </a:r>
            <a:r>
              <a:rPr lang="en-ID" dirty="0" err="1" smtClean="0"/>
              <a:t>kasus</a:t>
            </a:r>
            <a:r>
              <a:rPr lang="en-ID" dirty="0" smtClean="0"/>
              <a:t>/</a:t>
            </a:r>
            <a:r>
              <a:rPr lang="en-ID" dirty="0" err="1" smtClean="0"/>
              <a:t>masalah</a:t>
            </a:r>
            <a:r>
              <a:rPr lang="en-ID" dirty="0" smtClean="0"/>
              <a:t> yang </a:t>
            </a:r>
            <a:r>
              <a:rPr lang="en-ID" dirty="0" err="1" smtClean="0"/>
              <a:t>berhubungan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Etika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Regulasi</a:t>
            </a:r>
            <a:r>
              <a:rPr lang="en-ID" dirty="0" smtClean="0"/>
              <a:t> </a:t>
            </a:r>
            <a:r>
              <a:rPr lang="en-ID" dirty="0" err="1" smtClean="0"/>
              <a:t>Penyiaran</a:t>
            </a:r>
            <a:r>
              <a:rPr lang="en-ID" dirty="0" smtClean="0"/>
              <a:t>.</a:t>
            </a:r>
          </a:p>
          <a:p>
            <a:r>
              <a:rPr lang="en-ID" altLang="en-US" dirty="0"/>
              <a:t>Presentasi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EVALUASI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Aktivitas</a:t>
            </a:r>
            <a:endParaRPr lang="en-ID" dirty="0" smtClean="0"/>
          </a:p>
          <a:p>
            <a:r>
              <a:rPr lang="en-ID" dirty="0" err="1" smtClean="0"/>
              <a:t>Tugas</a:t>
            </a:r>
            <a:r>
              <a:rPr lang="en-ID" dirty="0" smtClean="0"/>
              <a:t>/Quiz</a:t>
            </a:r>
          </a:p>
          <a:p>
            <a:r>
              <a:rPr lang="en-ID" dirty="0" smtClean="0"/>
              <a:t>UTS</a:t>
            </a:r>
          </a:p>
          <a:p>
            <a:r>
              <a:rPr lang="en-ID" dirty="0" smtClean="0"/>
              <a:t>UAS</a:t>
            </a:r>
          </a:p>
          <a:p>
            <a:pPr marL="0" indent="0">
              <a:buNone/>
            </a:pPr>
            <a:endParaRPr lang="en-ID" dirty="0" smtClean="0"/>
          </a:p>
          <a:p>
            <a:endParaRPr lang="en-ID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750"/>
            <a:ext cx="8229600" cy="1436370"/>
          </a:xfrm>
        </p:spPr>
        <p:txBody>
          <a:bodyPr>
            <a:normAutofit/>
          </a:bodyPr>
          <a:lstStyle/>
          <a:p>
            <a:r>
              <a:rPr lang="en-ID" dirty="0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0810"/>
            <a:ext cx="8229600" cy="5761990"/>
          </a:xfrm>
        </p:spPr>
        <p:txBody>
          <a:bodyPr>
            <a:normAutofit fontScale="92500"/>
          </a:bodyPr>
          <a:lstStyle/>
          <a:p>
            <a:r>
              <a:rPr lang="en-ID" altLang="en-US" dirty="0" err="1"/>
              <a:t>Junaedi, Fajar, 2020, </a:t>
            </a:r>
            <a:r>
              <a:rPr lang="en-ID" altLang="en-US" i="1" dirty="0" err="1"/>
              <a:t>Etika Komunikasi di Era Siber</a:t>
            </a:r>
            <a:r>
              <a:rPr lang="en-ID" altLang="en-US" dirty="0" err="1"/>
              <a:t>, Rajawali Pers, Jakarta.</a:t>
            </a:r>
          </a:p>
          <a:p>
            <a:endParaRPr lang="en-ID" altLang="en-US" dirty="0" err="1"/>
          </a:p>
          <a:p>
            <a:r>
              <a:rPr lang="en-US" dirty="0" err="1">
                <a:sym typeface="+mn-ea"/>
              </a:rPr>
              <a:t>Nugraha</a:t>
            </a:r>
            <a:r>
              <a:rPr lang="en-US" dirty="0">
                <a:sym typeface="+mn-ea"/>
              </a:rPr>
              <a:t>, </a:t>
            </a:r>
            <a:r>
              <a:rPr lang="en-US" dirty="0" err="1">
                <a:sym typeface="+mn-ea"/>
              </a:rPr>
              <a:t>Pepih</a:t>
            </a:r>
            <a:r>
              <a:rPr lang="en-US" dirty="0">
                <a:sym typeface="+mn-ea"/>
              </a:rPr>
              <a:t>, 2012, </a:t>
            </a:r>
            <a:r>
              <a:rPr lang="en-US" i="1" dirty="0">
                <a:sym typeface="+mn-ea"/>
              </a:rPr>
              <a:t>Citizen Journalism, </a:t>
            </a:r>
            <a:r>
              <a:rPr lang="en-US" i="1" dirty="0" err="1">
                <a:sym typeface="+mn-ea"/>
              </a:rPr>
              <a:t>Pandangan</a:t>
            </a:r>
            <a:r>
              <a:rPr lang="en-US" i="1" dirty="0">
                <a:sym typeface="+mn-ea"/>
              </a:rPr>
              <a:t>, </a:t>
            </a:r>
            <a:r>
              <a:rPr lang="en-US" i="1" dirty="0" err="1">
                <a:sym typeface="+mn-ea"/>
              </a:rPr>
              <a:t>Pemahaman</a:t>
            </a:r>
            <a:r>
              <a:rPr lang="en-US" i="1" dirty="0">
                <a:sym typeface="+mn-ea"/>
              </a:rPr>
              <a:t> </a:t>
            </a:r>
            <a:r>
              <a:rPr lang="en-US" i="1" dirty="0" err="1">
                <a:sym typeface="+mn-ea"/>
              </a:rPr>
              <a:t>dan</a:t>
            </a:r>
            <a:r>
              <a:rPr lang="en-US" i="1" dirty="0">
                <a:sym typeface="+mn-ea"/>
              </a:rPr>
              <a:t> </a:t>
            </a:r>
            <a:r>
              <a:rPr lang="en-US" i="1" dirty="0" err="1">
                <a:sym typeface="+mn-ea"/>
              </a:rPr>
              <a:t>Pengalaman</a:t>
            </a:r>
            <a:r>
              <a:rPr lang="en-US" dirty="0">
                <a:sym typeface="+mn-ea"/>
              </a:rPr>
              <a:t>, PT </a:t>
            </a:r>
            <a:r>
              <a:rPr lang="en-US" dirty="0" err="1">
                <a:sym typeface="+mn-ea"/>
              </a:rPr>
              <a:t>Kompas</a:t>
            </a:r>
            <a:r>
              <a:rPr lang="en-US" dirty="0">
                <a:sym typeface="+mn-ea"/>
              </a:rPr>
              <a:t> Media Nusantara, Jakarta.</a:t>
            </a:r>
            <a:endParaRPr lang="en-US" dirty="0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dirty="0" err="1"/>
          </a:p>
          <a:p>
            <a:r>
              <a:rPr lang="en-ID" altLang="en-US" dirty="0" err="1"/>
              <a:t>Wijayati, Hasna, 2023, </a:t>
            </a:r>
            <a:r>
              <a:rPr lang="en-ID" altLang="en-US" i="1" dirty="0" err="1"/>
              <a:t>Undang-Undang Informasi dan Transaksi Elektronik (ITE)</a:t>
            </a:r>
            <a:r>
              <a:rPr lang="en-ID" altLang="en-US" dirty="0" err="1"/>
              <a:t>,  Penerbit Anak Hebat Indonesia, Yogyakarta.</a:t>
            </a:r>
            <a:endParaRPr lang="en-US" dirty="0" err="1"/>
          </a:p>
          <a:p>
            <a:endParaRPr lang="en-US" dirty="0" err="1"/>
          </a:p>
          <a:p>
            <a:pPr marL="0" indent="0">
              <a:buNone/>
            </a:pPr>
            <a:endParaRPr lang="en-US" dirty="0" err="1"/>
          </a:p>
          <a:p>
            <a:endParaRPr lang="en-US" dirty="0"/>
          </a:p>
        </p:txBody>
      </p:sp>
      <p:sp>
        <p:nvSpPr>
          <p:cNvPr id="4" name="Text Box 3"/>
          <p:cNvSpPr txBox="1"/>
          <p:nvPr/>
        </p:nvSpPr>
        <p:spPr>
          <a:xfrm>
            <a:off x="3448685" y="132905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pPr algn="ctr"/>
            <a:r>
              <a:rPr lang="en-ID" dirty="0" smtClean="0"/>
              <a:t>RENCANA PERKULIAHAN </a:t>
            </a:r>
            <a:br>
              <a:rPr lang="en-ID" dirty="0" smtClean="0"/>
            </a:br>
            <a:r>
              <a:rPr lang="en-ID" dirty="0" smtClean="0"/>
              <a:t>SATU SEMESTER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-3996952" y="1628800"/>
          <a:ext cx="17209912" cy="978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6049010"/>
                <a:gridCol w="2879982"/>
                <a:gridCol w="734481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PERTEMUAN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TOPIK/BAHASAN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METODE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TUJUAN INSTRUKSIONAL/KOMPETENSI</a:t>
                      </a:r>
                      <a:endParaRPr lang="en-US" dirty="0"/>
                    </a:p>
                  </a:txBody>
                  <a:tcPr/>
                </a:tc>
              </a:tr>
              <a:tr h="1232128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Lingkup</a:t>
                      </a: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Mata </a:t>
                      </a:r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Kuliah</a:t>
                      </a:r>
                      <a:r>
                        <a:rPr kumimoji="0" lang="en-ID" alt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Etika dan Regulasi Penyiaran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lingkup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Kuliah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Etika dan Regulasi Penyiaran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kaitannya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Ilmu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Komunikasi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unsur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komunikasi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komunikasi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Pengertian</a:t>
                      </a:r>
                      <a:r>
                        <a:rPr kumimoji="0" lang="en-ID" alt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istilah Etika, Regulasi, Penyiaran dan ragam media massa diikuti perkembangannya  serta regulasi penyiaran di Indonesia.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ragam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pandangan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pengertian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istilah Etika, Regulasi dan Penyiaran.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teristik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massa dan perkembangannya serta regulasi penyiaran di Indonesia.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Ragam media </a:t>
                      </a:r>
                      <a:r>
                        <a:rPr lang="en-ID" altLang="en-US" dirty="0" err="1" smtClean="0"/>
                        <a:t>dan</a:t>
                      </a:r>
                      <a:r>
                        <a:rPr lang="en-ID" altLang="en-US" dirty="0" smtClean="0"/>
                        <a:t> </a:t>
                      </a:r>
                      <a:r>
                        <a:rPr lang="en-ID" altLang="en-US" dirty="0"/>
                        <a:t>isi pesan (berita dan hiburan/ karya artistik dan jurnalistik)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en-ID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n-US" b="1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ragam media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assa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karakteristik isi pesan (berita &amp; hiburan)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1: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mampu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perbedaan ketentuan penanganan serta karakteristik berita &amp; hiburan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Media arus utama (</a:t>
                      </a:r>
                      <a:r>
                        <a:rPr lang="en-ID" altLang="en-US" i="1" dirty="0"/>
                        <a:t>mainstream)</a:t>
                      </a:r>
                      <a:r>
                        <a:rPr lang="en-ID" altLang="en-US" dirty="0"/>
                        <a:t>, media baru </a:t>
                      </a:r>
                      <a:r>
                        <a:rPr lang="en-ID" altLang="en-US" i="1" dirty="0"/>
                        <a:t>(new media</a:t>
                      </a:r>
                      <a:r>
                        <a:rPr lang="en-ID" altLang="en-US" dirty="0"/>
                        <a:t>) dan konvergensi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perbedaan ketentuan kerja di media </a:t>
                      </a:r>
                      <a:r>
                        <a:rPr kumimoji="0" lang="en-ID" altLang="en-GB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mainstream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media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karakteristik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perbedaan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konvensional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baru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mampu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perbedaan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ketentuan kerja di 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</a:t>
                      </a:r>
                      <a:r>
                        <a:rPr kumimoji="0" lang="en-ID" altLang="en-GB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mainstream,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baru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konvergensi serta contohnya.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Etika jurnalistik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isi dan kegunaan Kode Etik Jurnalistik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i="1" dirty="0"/>
                        <a:t>Cover both side  &amp; check and recheck (</a:t>
                      </a:r>
                      <a:r>
                        <a:rPr lang="en-ID" altLang="en-US" dirty="0"/>
                        <a:t>Cara kerja wartawan profesional)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cara kerja wartawan profesional (</a:t>
                      </a:r>
                      <a:r>
                        <a:rPr kumimoji="0" lang="en-ID" altLang="en-GB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cover both side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serta </a:t>
                      </a:r>
                      <a:r>
                        <a:rPr kumimoji="0" lang="en-ID" altLang="en-GB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check and recheck)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Ketentuan/aturan dunia nyata  dan dunia maya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ketentuan kerja di dunia nyata dan perbedaannya dgn dunia maya.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3: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mampu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benar dalam penanganan isi pesan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contohnya</a:t>
                      </a:r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ID" dirty="0" smtClean="0"/>
                        <a:t>                                                     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D" dirty="0" smtClean="0"/>
              <a:t>RENCANA PERKULIAHAN </a:t>
            </a:r>
            <a:br>
              <a:rPr lang="en-ID" dirty="0" smtClean="0"/>
            </a:br>
            <a:r>
              <a:rPr lang="en-ID" dirty="0" smtClean="0"/>
              <a:t>SATU SEMESTER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-3708920" y="1935163"/>
          <a:ext cx="16849872" cy="759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4968552"/>
                <a:gridCol w="2173495"/>
                <a:gridCol w="86997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PERTEMUAN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TOPIK/BAHASAN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METODE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TUJUAN INSTRUKSIONAL/KOMPETENSI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mampu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menjawab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permasalahan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soal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detail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disertai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Etika komunikasi era siber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 bahwa ada ketentuan/aturan dalam penanganan media siber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Masalah kecepatan dan akurasi (hak masyarakat untuk mendapatkan informasi yang kuat dan benar)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alt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 era yang selalu mengejar kecepatan, m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 bahwa kecepatan harus beriringan dengan akurasi.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Komisi Penyiaran Indonesia (KPI) dengan Pedoman Perilaku Penyiaran dan Standar Program Siaran (P3SPS)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kumimoji="0" lang="en-ID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penyampaian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melalui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media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benar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aman berdasarkan ketentuan Komisi Penyiaran Indonesia (KPI)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4: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Penjelasan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kasus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penerapan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Pedoman Perilaku Penyiaran dan Standar Program Siaran (P3SPS)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Etika Penyiaran Televisi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ketentuan atau etika penyiaran televisi.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dirty="0"/>
                        <a:t>Etika Media Sosial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 bahwa dalam penggunaan media sosial juga seharusnya memerhatikan etika  dan cara mengatasi </a:t>
                      </a:r>
                      <a:r>
                        <a:rPr kumimoji="0" lang="en-ID" altLang="en-GB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hoax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5: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membuat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ketentuan kerja untuk mencegah </a:t>
                      </a:r>
                      <a:r>
                        <a:rPr kumimoji="0" lang="en-ID" altLang="en-GB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hoax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(informasi bohong), termasuk berita palsu (</a:t>
                      </a:r>
                      <a:r>
                        <a:rPr kumimoji="0" lang="en-ID" altLang="en-GB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fake news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altLang="en-US" b="1" dirty="0"/>
                        <a:t>Contoh 1:</a:t>
                      </a:r>
                      <a:r>
                        <a:rPr lang="en-ID" altLang="en-US" dirty="0"/>
                        <a:t> Kasus/masalah penyiaran dan bahasan dari sisi ketentuan (solusi)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paham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 penerapan etika dan regulasi penyiaran berdasarkan contoh (1) kasus/masalah yang muncul.</a:t>
                      </a:r>
                      <a:r>
                        <a:rPr lang="en-ID" dirty="0" smtClean="0"/>
                        <a:t>                                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D" dirty="0" smtClean="0"/>
              <a:t>RENCANA PERKULIAHAN</a:t>
            </a:r>
            <a:br>
              <a:rPr lang="en-ID" dirty="0" smtClean="0"/>
            </a:br>
            <a:r>
              <a:rPr lang="en-ID" dirty="0" smtClean="0"/>
              <a:t>SATU SEMESTER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-3708919" y="1935163"/>
          <a:ext cx="16849871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7344817"/>
                <a:gridCol w="1296144"/>
                <a:gridCol w="72728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PERTEMUAN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TOPIK/BAHASAN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METODE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TUJUAN INSTRUKSIONAL/KOMPETENSI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altLang="en-US" b="1" dirty="0">
                          <a:sym typeface="+mn-ea"/>
                        </a:rPr>
                        <a:t>Contoh 2</a:t>
                      </a:r>
                      <a:r>
                        <a:rPr lang="en-ID" altLang="en-US" dirty="0">
                          <a:sym typeface="+mn-ea"/>
                        </a:rPr>
                        <a:t>: Kasus/masalah penyiaran dan bahasan dari sisi ketentuan (solusi)</a:t>
                      </a:r>
                      <a:endParaRPr lang="en-ID" altLang="en-US" dirty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ceramah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diskusi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tanya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jawab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memahami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D" alt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penerapan etika dan regulasi penyiaran berdasarkan contoh (2) kasus/masalah yang muncul.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dirty="0" err="1" smtClean="0"/>
                        <a:t>Evaluasi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mampu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menjawab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permasalahan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soal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detail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disertai</a:t>
                      </a:r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1057</Words>
  <Application>Microsoft Office PowerPoint</Application>
  <PresentationFormat>On-screen Show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Blue Waves</vt:lpstr>
      <vt:lpstr>PowerPoint Presentation</vt:lpstr>
      <vt:lpstr>ETIKA DAN REGULASI PENYIARAN 24 SEPTEMBER 2024</vt:lpstr>
      <vt:lpstr>TUJUAN </vt:lpstr>
      <vt:lpstr>METODE</vt:lpstr>
      <vt:lpstr>EVALUASI</vt:lpstr>
      <vt:lpstr>REFERENSI</vt:lpstr>
      <vt:lpstr>RENCANA PERKULIAHAN  SATU SEMESTER</vt:lpstr>
      <vt:lpstr>RENCANA PERKULIAHAN  SATU SEMESTER</vt:lpstr>
      <vt:lpstr>RENCANA PERKULIAHAN SATU SEMESTER</vt:lpstr>
      <vt:lpstr>INTI MATERI KULIAH</vt:lpstr>
      <vt:lpstr>ISTILAH-ISTILAH PENGANTAR</vt:lpstr>
      <vt:lpstr>ISTILAH PENGANTAR</vt:lpstr>
      <vt:lpstr>ISTILAH PENGANTAR</vt:lpstr>
      <vt:lpstr>PENYIARAN</vt:lpstr>
      <vt:lpstr>ISTILAH-ISTILAH PENGANTAR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 HOME</dc:creator>
  <cp:lastModifiedBy>COMP HOME</cp:lastModifiedBy>
  <cp:revision>11</cp:revision>
  <dcterms:created xsi:type="dcterms:W3CDTF">2023-03-08T01:59:00Z</dcterms:created>
  <dcterms:modified xsi:type="dcterms:W3CDTF">2025-09-24T02:38:19Z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3F9DCAEC54854C619A8AD0751A2CE30B</vt:lpwstr>
  </property>
  <property fmtid="{D5CDD505-2E9C-101B-9397-08002B2CF9AE}" pid="3" name="KSOProductBuildVer">
    <vt:lpwstr>1033-12.2.0.17562</vt:lpwstr>
  </property>
</Properties>
</file>