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60" r:id="rId3"/>
    <p:sldId id="261" r:id="rId4"/>
    <p:sldId id="267" r:id="rId5"/>
    <p:sldId id="262" r:id="rId6"/>
    <p:sldId id="263" r:id="rId7"/>
    <p:sldId id="289" r:id="rId8"/>
    <p:sldId id="290" r:id="rId9"/>
    <p:sldId id="291" r:id="rId10"/>
    <p:sldId id="264" r:id="rId11"/>
    <p:sldId id="265" r:id="rId12"/>
    <p:sldId id="269" r:id="rId13"/>
    <p:sldId id="273" r:id="rId14"/>
    <p:sldId id="270" r:id="rId15"/>
    <p:sldId id="271" r:id="rId16"/>
    <p:sldId id="272" r:id="rId17"/>
    <p:sldId id="274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92" r:id="rId3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7307-4EEA-420B-B04D-159693E84C90}" type="datetimeFigureOut">
              <a:rPr lang="id-ID" smtClean="0"/>
              <a:pPr/>
              <a:t>04/01/2023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77C64-3895-4C60-A7EF-75649440A15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ED8827D5-DE30-441B-856F-BD18CAF591B3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A70D6C-821B-4C5B-A3B8-4F372762C73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D45A-E276-42DF-A2D2-60E9A2CDE4A6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757E-715A-4FB0-8DA9-1BD40DDD1ED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0162A-A35C-427C-8F05-DB7A415CC1CD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F0BCA-C6A7-4CD9-B4CE-D8CF67773F2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443C1-AB62-4290-8DFF-DA2C8E52618F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88F8-1160-4033-B286-629560B59CA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F382-DCD1-46EA-95CF-022CC9F4824B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3D588-C3DD-4BBB-A4FB-49F675BE57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E084F-E918-4431-A31D-727FFF280C77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06A63-B5F6-4F0A-A5F9-2C1303D2B24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9501B-C8E0-4EED-A354-A2924FE25CD1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E0A15D8-F34B-426A-A9D6-51F9E0FE8F8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4E1FC-2293-4CAB-943E-A22935F3C082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4093-64D2-4C74-B21E-71E427173AE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C4F7B-C2DA-4A7A-A837-57887AEBE363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A50C-51DE-4768-813B-8CF1FE51376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927A0A4-AA5E-4167-876B-B6CC7731C2EA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EE6C1E7-F545-4305-B52E-6B15087C02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76153C9-F816-4995-9D2A-99911A89B3B6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FFD8979D-E9E0-4454-BA9E-15923E48554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556795-21BB-4A85-B836-3658276F0055}" type="datetimeFigureOut">
              <a:rPr lang="id-ID"/>
              <a:pPr>
                <a:defRPr/>
              </a:pPr>
              <a:t>04/01/2023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8E324A-9611-42C8-B03D-AD881719CEA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6" r:id="rId4"/>
    <p:sldLayoutId id="2147483704" r:id="rId5"/>
    <p:sldLayoutId id="2147483697" r:id="rId6"/>
    <p:sldLayoutId id="2147483698" r:id="rId7"/>
    <p:sldLayoutId id="2147483705" r:id="rId8"/>
    <p:sldLayoutId id="2147483706" r:id="rId9"/>
    <p:sldLayoutId id="2147483699" r:id="rId10"/>
    <p:sldLayoutId id="214748370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5400" dirty="0"/>
              <a:t>Biaya Modal </a:t>
            </a:r>
            <a:br>
              <a:rPr lang="id-ID" sz="5400" dirty="0"/>
            </a:br>
            <a:r>
              <a:rPr lang="id-ID" sz="5400" dirty="0"/>
              <a:t>(Cost of Capital)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  <a:p>
            <a:r>
              <a:rPr lang="id-ID" sz="2800" b="1" dirty="0">
                <a:solidFill>
                  <a:schemeClr val="accent6"/>
                </a:solidFill>
              </a:rPr>
              <a:t>Manajemen Keuangan</a:t>
            </a:r>
            <a:endParaRPr lang="en-US" sz="2800" b="1" dirty="0">
              <a:solidFill>
                <a:schemeClr val="accent6"/>
              </a:solidFill>
            </a:endParaRPr>
          </a:p>
          <a:p>
            <a:endParaRPr lang="id-ID" sz="28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Utang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90488" indent="-254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2900" b="1" dirty="0">
                <a:solidFill>
                  <a:schemeClr val="accent1">
                    <a:lumMod val="75000"/>
                  </a:schemeClr>
                </a:solidFill>
              </a:rPr>
              <a:t>Contoh </a:t>
            </a:r>
            <a:r>
              <a:rPr lang="sv-SE" sz="2900" b="1" dirty="0">
                <a:solidFill>
                  <a:schemeClr val="accent1">
                    <a:lumMod val="75000"/>
                  </a:schemeClr>
                </a:solidFill>
              </a:rPr>
              <a:t>:	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chemeClr val="accent6"/>
                </a:solidFill>
              </a:rPr>
              <a:t>PT. </a:t>
            </a:r>
            <a:r>
              <a:rPr lang="id-ID" sz="2800" b="1" dirty="0">
                <a:solidFill>
                  <a:schemeClr val="accent6"/>
                </a:solidFill>
              </a:rPr>
              <a:t>ABC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id-ID" sz="2800" b="1" dirty="0">
                <a:solidFill>
                  <a:schemeClr val="accent6"/>
                </a:solidFill>
              </a:rPr>
              <a:t>mengajukan pinjaman ke bank ABC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id-ID" sz="2800" b="1" dirty="0">
                <a:solidFill>
                  <a:schemeClr val="accent6"/>
                </a:solidFill>
              </a:rPr>
              <a:t>dengan tingkat bunga per tahun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adalah</a:t>
            </a:r>
            <a:r>
              <a:rPr lang="en-US" sz="2800" b="1" dirty="0">
                <a:solidFill>
                  <a:schemeClr val="accent6"/>
                </a:solidFill>
              </a:rPr>
              <a:t> 10%, </a:t>
            </a:r>
            <a:r>
              <a:rPr lang="en-US" sz="2800" b="1" dirty="0" err="1">
                <a:solidFill>
                  <a:schemeClr val="accent6"/>
                </a:solidFill>
              </a:rPr>
              <a:t>tingkat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pajak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id-ID" sz="2800" b="1" dirty="0">
                <a:solidFill>
                  <a:schemeClr val="accent6"/>
                </a:solidFill>
              </a:rPr>
              <a:t>adalah</a:t>
            </a:r>
            <a:r>
              <a:rPr lang="en-US" sz="2800" b="1" dirty="0">
                <a:solidFill>
                  <a:schemeClr val="accent6"/>
                </a:solidFill>
              </a:rPr>
              <a:t> 40%.</a:t>
            </a:r>
            <a:r>
              <a:rPr lang="id-ID" sz="2800" b="1" dirty="0">
                <a:solidFill>
                  <a:schemeClr val="accent6"/>
                </a:solidFill>
              </a:rPr>
              <a:t> Hitung besarnya biaya utang bank!</a:t>
            </a:r>
            <a:endParaRPr lang="en-US" sz="2800" b="1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dirty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2"/>
                </a:solidFill>
              </a:rPr>
              <a:t>Jawab</a:t>
            </a:r>
            <a:r>
              <a:rPr lang="en-US" sz="3200" b="1" dirty="0">
                <a:solidFill>
                  <a:schemeClr val="accent2"/>
                </a:solidFill>
              </a:rPr>
              <a:t> :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err="1">
                <a:solidFill>
                  <a:schemeClr val="accent2"/>
                </a:solidFill>
              </a:rPr>
              <a:t>Biaya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utang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setelah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pajak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adalah</a:t>
            </a:r>
            <a:r>
              <a:rPr lang="id-ID" sz="3200" b="1" dirty="0">
                <a:solidFill>
                  <a:schemeClr val="accent2"/>
                </a:solidFill>
              </a:rPr>
              <a:t>: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K</a:t>
            </a:r>
            <a:r>
              <a:rPr lang="id-ID" sz="3200" b="1" baseline="-25000" dirty="0">
                <a:solidFill>
                  <a:schemeClr val="accent6"/>
                </a:solidFill>
              </a:rPr>
              <a:t>d</a:t>
            </a:r>
            <a:r>
              <a:rPr lang="en-US" sz="3200" b="1" dirty="0">
                <a:solidFill>
                  <a:schemeClr val="accent6"/>
                </a:solidFill>
              </a:rPr>
              <a:t> = K</a:t>
            </a:r>
            <a:r>
              <a:rPr lang="id-ID" sz="3200" b="1" baseline="-25000" dirty="0">
                <a:solidFill>
                  <a:schemeClr val="accent6"/>
                </a:solidFill>
              </a:rPr>
              <a:t>b</a:t>
            </a:r>
            <a:r>
              <a:rPr lang="en-US" sz="3200" b="1" dirty="0">
                <a:solidFill>
                  <a:schemeClr val="accent6"/>
                </a:solidFill>
              </a:rPr>
              <a:t> (1-</a:t>
            </a:r>
            <a:r>
              <a:rPr lang="id-ID" sz="3200" b="1" dirty="0">
                <a:solidFill>
                  <a:schemeClr val="accent6"/>
                </a:solidFill>
              </a:rPr>
              <a:t>Tax</a:t>
            </a:r>
            <a:r>
              <a:rPr lang="en-US" sz="3200" b="1" dirty="0">
                <a:solidFill>
                  <a:schemeClr val="accent6"/>
                </a:solidFill>
              </a:rPr>
              <a:t>) =  0,10 (1-0,4) = 0,06 = 6 %</a:t>
            </a:r>
            <a:endParaRPr lang="sv-SE" sz="3200" b="1" dirty="0">
              <a:solidFill>
                <a:schemeClr val="accent6"/>
              </a:solidFill>
            </a:endParaRPr>
          </a:p>
          <a:p>
            <a:pPr marL="449263" indent="-384175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600" b="1" dirty="0">
              <a:solidFill>
                <a:schemeClr val="accent6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Utang Obligasi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Jika perusahaan menggunakan obligasi sebagai cara mendapatkan modal, biaya modal dari obligasi adalah sama dengan YTM (</a:t>
            </a:r>
            <a:r>
              <a:rPr lang="id-ID" sz="2400" i="1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yield to maturity</a:t>
            </a:r>
            <a:r>
              <a:rPr lang="id-ID" sz="2400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), yaitu tingkat keuntungan yang diminta oleh pembeli obligasi.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Rumus:</a:t>
            </a:r>
          </a:p>
          <a:p>
            <a:pPr>
              <a:defRPr/>
            </a:pPr>
            <a:r>
              <a:rPr lang="id-ID" sz="2800" b="1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K</a:t>
            </a:r>
            <a:r>
              <a:rPr lang="id-ID" sz="1800" b="1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b</a:t>
            </a:r>
            <a:r>
              <a:rPr lang="id-ID" sz="2800" b="1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 =    </a:t>
            </a:r>
            <a:r>
              <a:rPr lang="id-ID" sz="2800" b="1" u="sng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INT + [ (MV - PV)/n ]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800" b="1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                      (MV + PV)/2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600" b="1" dirty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dimana: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600" b="1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INT	= bunga tahunan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600" b="1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MV	= nilai nominal/nilai jatuh tempo (</a:t>
            </a:r>
            <a:r>
              <a:rPr lang="id-ID" sz="2600" b="1" i="1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maturity value</a:t>
            </a:r>
            <a:r>
              <a:rPr lang="id-ID" sz="2600" b="1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600" b="1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PV	= nilai pasar obligasi (</a:t>
            </a:r>
            <a:r>
              <a:rPr lang="id-ID" sz="2600" b="1" i="1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present value</a:t>
            </a:r>
            <a:r>
              <a:rPr lang="id-ID" sz="2600" b="1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600" b="1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n		= umur obligasi</a:t>
            </a:r>
            <a:endParaRPr lang="en-US" sz="2600" dirty="0">
              <a:solidFill>
                <a:schemeClr val="accent6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Utang Obligasi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286388"/>
          </a:xfrm>
        </p:spPr>
        <p:txBody>
          <a:bodyPr>
            <a:normAutofit fontScale="85000" lnSpcReduction="10000"/>
          </a:bodyPr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b="1" dirty="0">
                <a:solidFill>
                  <a:schemeClr val="accent2"/>
                </a:solidFill>
                <a:latin typeface="+mj-lt"/>
                <a:cs typeface="Aharoni" pitchFamily="2" charset="-79"/>
              </a:rPr>
              <a:t>Contoh: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id-ID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PT. ABC memperoleh modal dengan menjual obligasi jatuh tempo 5 tahun bernilai nominal Rp 10.000.000,00 dengan kupon rate tahunannya 10%. Jika obligasi tersebut terjual dengan harga Rp 9.500.000,00, berapa biaya utang obligasi tersebut jika diketahui tingkat pajak penghasilan 15%?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d-ID" sz="2400" dirty="0">
              <a:solidFill>
                <a:schemeClr val="accent6"/>
              </a:solidFill>
              <a:latin typeface="+mj-lt"/>
              <a:cs typeface="Aharoni" pitchFamily="2" charset="-79"/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Jawab:</a:t>
            </a:r>
          </a:p>
          <a:p>
            <a:pPr>
              <a:defRPr/>
            </a:pPr>
            <a:r>
              <a:rPr lang="en-US" sz="2800" b="1" dirty="0">
                <a:solidFill>
                  <a:srgbClr val="00B050"/>
                </a:solidFill>
                <a:latin typeface="+mj-lt"/>
                <a:cs typeface="Aharoni" pitchFamily="2" charset="-79"/>
              </a:rPr>
              <a:t>K</a:t>
            </a:r>
            <a:r>
              <a:rPr lang="id-ID" sz="2800" b="1" baseline="-25000" dirty="0">
                <a:solidFill>
                  <a:srgbClr val="00B050"/>
                </a:solidFill>
                <a:latin typeface="+mj-lt"/>
                <a:cs typeface="Aharoni" pitchFamily="2" charset="-79"/>
              </a:rPr>
              <a:t>b</a:t>
            </a:r>
            <a:r>
              <a:rPr lang="id-ID" sz="2800" b="1" dirty="0">
                <a:solidFill>
                  <a:srgbClr val="00B050"/>
                </a:solidFill>
                <a:latin typeface="+mj-lt"/>
                <a:cs typeface="Aharoni" pitchFamily="2" charset="-79"/>
              </a:rPr>
              <a:t>  =    </a:t>
            </a:r>
            <a:r>
              <a:rPr lang="id-ID" sz="2800" b="1" u="sng" dirty="0">
                <a:solidFill>
                  <a:srgbClr val="00B050"/>
                </a:solidFill>
                <a:latin typeface="+mj-lt"/>
                <a:cs typeface="Aharoni" pitchFamily="2" charset="-79"/>
              </a:rPr>
              <a:t>INT + [ (MV - PV)/n ]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800" b="1" dirty="0">
                <a:solidFill>
                  <a:srgbClr val="00B050"/>
                </a:solidFill>
                <a:latin typeface="+mj-lt"/>
                <a:cs typeface="Aharoni" pitchFamily="2" charset="-79"/>
              </a:rPr>
              <a:t>                       (MV + PV)/2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800" b="1" dirty="0">
                <a:latin typeface="+mj-lt"/>
                <a:cs typeface="Aharoni" pitchFamily="2" charset="-79"/>
              </a:rPr>
              <a:t>	</a:t>
            </a:r>
            <a:r>
              <a:rPr lang="en-US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K</a:t>
            </a:r>
            <a:r>
              <a:rPr lang="id-ID" sz="2400" b="1" baseline="-25000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b</a:t>
            </a:r>
            <a:r>
              <a:rPr lang="id-ID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 = </a:t>
            </a:r>
            <a:r>
              <a:rPr lang="id-ID" sz="2400" b="1" u="sng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1.000.000 + [(10.000.000-9.500.000)/5]</a:t>
            </a:r>
            <a:r>
              <a:rPr lang="id-ID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= 0,1128 = 11,28%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                   (10.000.000+9.500.000)/2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b="1" dirty="0">
                <a:latin typeface="+mj-lt"/>
                <a:cs typeface="Aharoni" pitchFamily="2" charset="-79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b="1" dirty="0">
                <a:latin typeface="+mj-lt"/>
                <a:cs typeface="Aharoni" pitchFamily="2" charset="-79"/>
              </a:rPr>
              <a:t>	</a:t>
            </a:r>
            <a:r>
              <a:rPr lang="id-ID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K</a:t>
            </a:r>
            <a:r>
              <a:rPr lang="id-ID" sz="2400" b="1" baseline="-25000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d</a:t>
            </a:r>
            <a:r>
              <a:rPr lang="en-US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id-ID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= K</a:t>
            </a:r>
            <a:r>
              <a:rPr lang="id-ID" sz="2400" b="1" baseline="-25000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b</a:t>
            </a:r>
            <a:r>
              <a:rPr lang="en-US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(1-t</a:t>
            </a:r>
            <a:r>
              <a:rPr lang="id-ID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ax</a:t>
            </a:r>
            <a:r>
              <a:rPr lang="en-US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) </a:t>
            </a:r>
            <a:r>
              <a:rPr lang="id-ID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= 0,1128(1-0,15) = 0,096 atau 9,6%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800" b="1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b="1" dirty="0">
                <a:solidFill>
                  <a:schemeClr val="accent2"/>
                </a:solidFill>
                <a:latin typeface="+mj-lt"/>
                <a:cs typeface="Aharoni" pitchFamily="2" charset="-79"/>
              </a:rPr>
              <a:t>Jadi, biaya utang obligasi tersebut adalah </a:t>
            </a:r>
            <a:r>
              <a:rPr lang="id-ID" sz="2600" b="1" dirty="0">
                <a:solidFill>
                  <a:schemeClr val="accent2"/>
                </a:solidFill>
                <a:latin typeface="+mj-lt"/>
                <a:cs typeface="Aharoni" pitchFamily="2" charset="-79"/>
              </a:rPr>
              <a:t>9,6%.</a:t>
            </a:r>
          </a:p>
          <a:p>
            <a:pPr>
              <a:buFont typeface="Wingdings" pitchFamily="2" charset="2"/>
              <a:buNone/>
              <a:defRPr/>
            </a:pPr>
            <a:endParaRPr lang="id-ID" sz="28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Utang Obligasi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5000636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b="1" dirty="0">
                <a:solidFill>
                  <a:schemeClr val="accent2"/>
                </a:solidFill>
                <a:latin typeface="+mj-lt"/>
                <a:cs typeface="Aharoni" pitchFamily="2" charset="-79"/>
              </a:rPr>
              <a:t>Soal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PT.</a:t>
            </a:r>
            <a:r>
              <a:rPr lang="id-ID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Maju Terus memperoleh dana dengan 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men</a:t>
            </a:r>
            <a:r>
              <a:rPr lang="id-ID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jual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obligasi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nominal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Rp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25.000</a:t>
            </a:r>
            <a:r>
              <a:rPr lang="id-ID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.000,00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umur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d-ID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id-ID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Obligasi tersebut dijual dengan harga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Rp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24.250</a:t>
            </a:r>
            <a:r>
              <a:rPr lang="id-ID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.000,00. Jika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bunga</a:t>
            </a:r>
            <a:r>
              <a:rPr lang="id-ID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obligasi 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per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4% </a:t>
            </a:r>
            <a:r>
              <a:rPr lang="id-ID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dan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pajak</a:t>
            </a:r>
            <a:r>
              <a:rPr lang="id-ID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penghasilan yang dibayarkan </a:t>
            </a:r>
            <a:r>
              <a:rPr lang="en-US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30%</a:t>
            </a:r>
            <a:r>
              <a:rPr lang="id-ID" sz="2800" b="1" dirty="0">
                <a:solidFill>
                  <a:schemeClr val="accent6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, berapa biaya  utang obligasi setelah pajak?</a:t>
            </a:r>
            <a:endParaRPr lang="en-US" sz="2800" b="1" dirty="0">
              <a:solidFill>
                <a:schemeClr val="accent6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id-ID" sz="28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Saham Preferen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Preferred Stock)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15370" cy="4643470"/>
          </a:xfrm>
        </p:spPr>
        <p:txBody>
          <a:bodyPr>
            <a:normAutofit/>
          </a:bodyPr>
          <a:lstStyle/>
          <a:p>
            <a:pPr marL="357188" indent="-357188" algn="just" eaLnBrk="1" hangingPunct="1">
              <a:lnSpc>
                <a:spcPct val="80000"/>
              </a:lnSpc>
            </a:pP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Saham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preferen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mempunyai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karakteristik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gabungan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antara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utang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dengan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saham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karena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merupakan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bentuk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kepemilikan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saham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),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tetapi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dividen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yang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dibayarkan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mirip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dengan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bunga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karena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bersifat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tetap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pada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cs typeface="Times New Roman" pitchFamily="18" charset="0"/>
              </a:rPr>
              <a:t>umumnya</a:t>
            </a:r>
            <a:r>
              <a:rPr lang="en-US" sz="2400" b="1" dirty="0">
                <a:solidFill>
                  <a:schemeClr val="accent6"/>
                </a:solidFill>
                <a:cs typeface="Times New Roman" pitchFamily="18" charset="0"/>
              </a:rPr>
              <a:t>).</a:t>
            </a:r>
            <a:endParaRPr lang="en-US" sz="2400" b="1" dirty="0">
              <a:solidFill>
                <a:schemeClr val="accent6"/>
              </a:solidFill>
            </a:endParaRPr>
          </a:p>
          <a:p>
            <a:pPr marL="357188" indent="-357188" algn="just" eaLnBrk="1" hangingPunct="1">
              <a:lnSpc>
                <a:spcPct val="80000"/>
              </a:lnSpc>
            </a:pPr>
            <a:r>
              <a:rPr lang="en-US" sz="2400" b="1" dirty="0" err="1">
                <a:solidFill>
                  <a:schemeClr val="accent6"/>
                </a:solidFill>
              </a:rPr>
              <a:t>Biaya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saham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preferen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diperhitungkan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sebesar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tingkat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keuntungan</a:t>
            </a:r>
            <a:r>
              <a:rPr lang="en-US" sz="2400" b="1" dirty="0">
                <a:solidFill>
                  <a:schemeClr val="accent6"/>
                </a:solidFill>
              </a:rPr>
              <a:t> yang </a:t>
            </a:r>
            <a:r>
              <a:rPr lang="en-US" sz="2400" b="1" dirty="0" err="1">
                <a:solidFill>
                  <a:schemeClr val="accent6"/>
                </a:solidFill>
              </a:rPr>
              <a:t>diisyaratkan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oleh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pemegang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saham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preferen</a:t>
            </a:r>
            <a:r>
              <a:rPr lang="en-US" sz="2400" b="1" dirty="0">
                <a:solidFill>
                  <a:schemeClr val="accent6"/>
                </a:solidFill>
              </a:rPr>
              <a:t>.</a:t>
            </a:r>
          </a:p>
          <a:p>
            <a:pPr marL="357188" indent="-357188" algn="just" eaLnBrk="1" hangingPunct="1">
              <a:lnSpc>
                <a:spcPct val="80000"/>
              </a:lnSpc>
            </a:pPr>
            <a:r>
              <a:rPr lang="en-US" sz="2400" b="1" dirty="0" err="1">
                <a:solidFill>
                  <a:schemeClr val="accent6"/>
                </a:solidFill>
              </a:rPr>
              <a:t>Biaya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saham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preferen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berupa</a:t>
            </a:r>
            <a:r>
              <a:rPr lang="en-US" sz="2400" b="1" dirty="0">
                <a:solidFill>
                  <a:schemeClr val="accent6"/>
                </a:solidFill>
              </a:rPr>
              <a:t> d</a:t>
            </a:r>
            <a:r>
              <a:rPr lang="id-ID" sz="2400" b="1" dirty="0">
                <a:solidFill>
                  <a:schemeClr val="accent6"/>
                </a:solidFill>
              </a:rPr>
              <a:t>i</a:t>
            </a:r>
            <a:r>
              <a:rPr lang="en-US" sz="2400" b="1" dirty="0" err="1">
                <a:solidFill>
                  <a:schemeClr val="accent6"/>
                </a:solidFill>
              </a:rPr>
              <a:t>viden</a:t>
            </a:r>
            <a:r>
              <a:rPr lang="en-US" sz="2400" b="1" dirty="0">
                <a:solidFill>
                  <a:schemeClr val="accent6"/>
                </a:solidFill>
              </a:rPr>
              <a:t> yang </a:t>
            </a:r>
            <a:r>
              <a:rPr lang="en-US" sz="2400" b="1" dirty="0" err="1">
                <a:solidFill>
                  <a:schemeClr val="accent6"/>
                </a:solidFill>
              </a:rPr>
              <a:t>besarnya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tetap</a:t>
            </a:r>
            <a:r>
              <a:rPr lang="en-US" sz="2400" b="1" dirty="0">
                <a:solidFill>
                  <a:schemeClr val="accent6"/>
                </a:solidFill>
              </a:rPr>
              <a:t>.</a:t>
            </a:r>
            <a:endParaRPr lang="id-ID" sz="2400" b="1" dirty="0">
              <a:solidFill>
                <a:schemeClr val="accent6"/>
              </a:solidFill>
            </a:endParaRPr>
          </a:p>
          <a:p>
            <a:pPr marL="357188" indent="-357188" algn="just" eaLnBrk="1" hangingPunct="1">
              <a:lnSpc>
                <a:spcPct val="80000"/>
              </a:lnSpc>
            </a:pPr>
            <a:r>
              <a:rPr lang="sv-SE" sz="2400" b="1" dirty="0">
                <a:solidFill>
                  <a:schemeClr val="accent6"/>
                </a:solidFill>
              </a:rPr>
              <a:t>Pembayaran dividen saham preferen dilakukan setelah pendapatan</a:t>
            </a:r>
            <a:r>
              <a:rPr lang="id-ID" sz="2400" b="1" dirty="0">
                <a:solidFill>
                  <a:schemeClr val="accent6"/>
                </a:solidFill>
              </a:rPr>
              <a:t>/laba</a:t>
            </a:r>
            <a:r>
              <a:rPr lang="sv-SE" sz="2400" b="1" dirty="0">
                <a:solidFill>
                  <a:schemeClr val="accent6"/>
                </a:solidFill>
              </a:rPr>
              <a:t> dikurangi pajak, sehingga biaya saham preferen tidak perlu lagi disesuaikan atau dikurangi d</a:t>
            </a:r>
            <a:r>
              <a:rPr lang="id-ID" sz="2400" b="1" dirty="0">
                <a:solidFill>
                  <a:schemeClr val="accent6"/>
                </a:solidFill>
              </a:rPr>
              <a:t>en</a:t>
            </a:r>
            <a:r>
              <a:rPr lang="sv-SE" sz="2400" b="1" dirty="0">
                <a:solidFill>
                  <a:schemeClr val="accent6"/>
                </a:solidFill>
              </a:rPr>
              <a:t>g</a:t>
            </a:r>
            <a:r>
              <a:rPr lang="id-ID" sz="2400" b="1" dirty="0">
                <a:solidFill>
                  <a:schemeClr val="accent6"/>
                </a:solidFill>
              </a:rPr>
              <a:t>an</a:t>
            </a:r>
            <a:r>
              <a:rPr lang="sv-SE" sz="2400" b="1" dirty="0">
                <a:solidFill>
                  <a:schemeClr val="accent6"/>
                </a:solidFill>
              </a:rPr>
              <a:t> pajak.</a:t>
            </a:r>
          </a:p>
          <a:p>
            <a:pPr marL="357188" indent="-357188" algn="just" eaLnBrk="1" hangingPunct="1">
              <a:lnSpc>
                <a:spcPct val="80000"/>
              </a:lnSpc>
            </a:pPr>
            <a:endParaRPr lang="id-ID" sz="2400" dirty="0"/>
          </a:p>
          <a:p>
            <a:pPr marL="357188" indent="-357188" eaLnBrk="1" hangingPunct="1">
              <a:lnSpc>
                <a:spcPct val="80000"/>
              </a:lnSpc>
            </a:pPr>
            <a:endParaRPr lang="id-ID" sz="2400" dirty="0"/>
          </a:p>
          <a:p>
            <a:pPr>
              <a:buFont typeface="Wingdings" pitchFamily="2" charset="2"/>
              <a:buNone/>
              <a:defRPr/>
            </a:pPr>
            <a:endParaRPr lang="id-ID" sz="28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Saham Preferen 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Preferred Stock)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5072074"/>
          </a:xfrm>
        </p:spPr>
        <p:txBody>
          <a:bodyPr>
            <a:normAutofit/>
          </a:bodyPr>
          <a:lstStyle/>
          <a:p>
            <a:pPr marL="357188" indent="-357188" algn="just" eaLnBrk="1" hangingPunct="1">
              <a:lnSpc>
                <a:spcPct val="80000"/>
              </a:lnSpc>
            </a:pPr>
            <a:r>
              <a:rPr lang="en-US" sz="2400" b="1" dirty="0" err="1">
                <a:solidFill>
                  <a:schemeClr val="accent6"/>
                </a:solidFill>
              </a:rPr>
              <a:t>Biaya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penggunaan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dana</a:t>
            </a:r>
            <a:r>
              <a:rPr lang="en-US" sz="2400" b="1" dirty="0">
                <a:solidFill>
                  <a:schemeClr val="accent6"/>
                </a:solidFill>
              </a:rPr>
              <a:t> yang </a:t>
            </a:r>
            <a:r>
              <a:rPr lang="en-US" sz="2400" b="1" dirty="0" err="1">
                <a:solidFill>
                  <a:schemeClr val="accent6"/>
                </a:solidFill>
              </a:rPr>
              <a:t>berasal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dari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saham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preferen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dapat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dihitung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dengan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membagi</a:t>
            </a:r>
            <a:r>
              <a:rPr lang="en-US" sz="2400" b="1" dirty="0">
                <a:solidFill>
                  <a:schemeClr val="accent6"/>
                </a:solidFill>
              </a:rPr>
              <a:t> d</a:t>
            </a:r>
            <a:r>
              <a:rPr lang="id-ID" sz="2400" b="1" dirty="0">
                <a:solidFill>
                  <a:schemeClr val="accent6"/>
                </a:solidFill>
              </a:rPr>
              <a:t>i</a:t>
            </a:r>
            <a:r>
              <a:rPr lang="en-US" sz="2400" b="1" dirty="0" err="1">
                <a:solidFill>
                  <a:schemeClr val="accent6"/>
                </a:solidFill>
              </a:rPr>
              <a:t>viden</a:t>
            </a:r>
            <a:r>
              <a:rPr lang="en-US" sz="2400" b="1" dirty="0">
                <a:solidFill>
                  <a:schemeClr val="accent6"/>
                </a:solidFill>
              </a:rPr>
              <a:t> per </a:t>
            </a:r>
            <a:r>
              <a:rPr lang="en-US" sz="2400" b="1" dirty="0" err="1">
                <a:solidFill>
                  <a:schemeClr val="accent6"/>
                </a:solidFill>
              </a:rPr>
              <a:t>lembar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id-ID" sz="2400" b="1" dirty="0">
                <a:solidFill>
                  <a:schemeClr val="accent6"/>
                </a:solidFill>
              </a:rPr>
              <a:t>saham preferen </a:t>
            </a:r>
            <a:r>
              <a:rPr lang="en-US" sz="2400" b="1" dirty="0" err="1">
                <a:solidFill>
                  <a:schemeClr val="accent6"/>
                </a:solidFill>
              </a:rPr>
              <a:t>dengan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harga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id-ID" sz="2400" b="1" dirty="0">
                <a:solidFill>
                  <a:schemeClr val="accent6"/>
                </a:solidFill>
              </a:rPr>
              <a:t>netto </a:t>
            </a:r>
            <a:r>
              <a:rPr lang="en-US" sz="2400" b="1" dirty="0" err="1">
                <a:solidFill>
                  <a:schemeClr val="accent6"/>
                </a:solidFill>
              </a:rPr>
              <a:t>saham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preferen</a:t>
            </a:r>
            <a:r>
              <a:rPr lang="id-ID" sz="2400" b="1" dirty="0">
                <a:solidFill>
                  <a:schemeClr val="accent6"/>
                </a:solidFill>
              </a:rPr>
              <a:t> saat penjualan</a:t>
            </a:r>
            <a:r>
              <a:rPr lang="en-US" sz="2400" b="1" dirty="0">
                <a:solidFill>
                  <a:schemeClr val="accent6"/>
                </a:solidFill>
              </a:rPr>
              <a:t>.</a:t>
            </a:r>
            <a:endParaRPr lang="id-ID" sz="2400" b="1" dirty="0">
              <a:solidFill>
                <a:schemeClr val="accent6"/>
              </a:solidFill>
            </a:endParaRPr>
          </a:p>
          <a:p>
            <a:pPr marL="357188" indent="-357188" eaLnBrk="1" hangingPunct="1">
              <a:lnSpc>
                <a:spcPct val="80000"/>
              </a:lnSpc>
            </a:pPr>
            <a:r>
              <a:rPr lang="en-US" sz="2400" b="1" dirty="0" err="1">
                <a:solidFill>
                  <a:schemeClr val="accent6"/>
                </a:solidFill>
              </a:rPr>
              <a:t>Rumus</a:t>
            </a:r>
            <a:r>
              <a:rPr lang="en-US" sz="2400" b="1" dirty="0">
                <a:solidFill>
                  <a:schemeClr val="accent6"/>
                </a:solidFill>
              </a:rPr>
              <a:t> :</a:t>
            </a:r>
          </a:p>
          <a:p>
            <a:pPr marL="357188" indent="-3571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id-ID" sz="2400" dirty="0"/>
              <a:t>		</a:t>
            </a:r>
            <a:r>
              <a:rPr lang="en-US" sz="3200" b="1" dirty="0" err="1">
                <a:solidFill>
                  <a:srgbClr val="00B050"/>
                </a:solidFill>
              </a:rPr>
              <a:t>K</a:t>
            </a:r>
            <a:r>
              <a:rPr lang="en-US" sz="3200" b="1" baseline="-25000" dirty="0" err="1">
                <a:solidFill>
                  <a:srgbClr val="00B050"/>
                </a:solidFill>
              </a:rPr>
              <a:t>p</a:t>
            </a:r>
            <a:r>
              <a:rPr lang="en-US" sz="3200" b="1" dirty="0">
                <a:solidFill>
                  <a:srgbClr val="00B050"/>
                </a:solidFill>
              </a:rPr>
              <a:t> =</a:t>
            </a:r>
            <a:r>
              <a:rPr lang="id-ID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u="sng" dirty="0">
                <a:solidFill>
                  <a:srgbClr val="00B050"/>
                </a:solidFill>
              </a:rPr>
              <a:t>D</a:t>
            </a:r>
            <a:r>
              <a:rPr lang="id-ID" sz="3200" b="1" baseline="-25000" dirty="0" err="1">
                <a:solidFill>
                  <a:srgbClr val="00B050"/>
                </a:solidFill>
              </a:rPr>
              <a:t>p</a:t>
            </a:r>
            <a:r>
              <a:rPr lang="en-US" sz="3200" b="1" u="sng" dirty="0">
                <a:solidFill>
                  <a:srgbClr val="00B050"/>
                </a:solidFill>
              </a:rPr>
              <a:t> </a:t>
            </a:r>
            <a:endParaRPr lang="id-ID" sz="3200" b="1" u="sng" dirty="0">
              <a:solidFill>
                <a:srgbClr val="00B050"/>
              </a:solidFill>
            </a:endParaRPr>
          </a:p>
          <a:p>
            <a:pPr marL="357188" indent="-3571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rgbClr val="00B050"/>
                </a:solidFill>
              </a:rPr>
              <a:t>		   	 	 </a:t>
            </a:r>
            <a:r>
              <a:rPr lang="en-US" sz="3200" b="1" dirty="0" err="1">
                <a:solidFill>
                  <a:srgbClr val="00B050"/>
                </a:solidFill>
              </a:rPr>
              <a:t>P</a:t>
            </a:r>
            <a:r>
              <a:rPr lang="en-US" sz="3200" b="1" baseline="-25000" dirty="0" err="1">
                <a:solidFill>
                  <a:srgbClr val="00B050"/>
                </a:solidFill>
              </a:rPr>
              <a:t>n</a:t>
            </a:r>
            <a:endParaRPr lang="en-US" sz="3200" b="1" baseline="-25000" dirty="0">
              <a:solidFill>
                <a:srgbClr val="00B050"/>
              </a:solidFill>
            </a:endParaRPr>
          </a:p>
          <a:p>
            <a:pPr marL="357188" indent="-3571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endParaRPr lang="id-ID" sz="2400" dirty="0"/>
          </a:p>
          <a:p>
            <a:pPr marL="357188" indent="-3571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400" dirty="0"/>
              <a:t>	</a:t>
            </a:r>
            <a:r>
              <a:rPr lang="en-US" sz="2400" b="1" dirty="0" err="1">
                <a:solidFill>
                  <a:schemeClr val="accent2"/>
                </a:solidFill>
              </a:rPr>
              <a:t>dimana</a:t>
            </a:r>
            <a:r>
              <a:rPr lang="en-US" sz="2400" b="1" dirty="0">
                <a:solidFill>
                  <a:schemeClr val="accent2"/>
                </a:solidFill>
              </a:rPr>
              <a:t> :</a:t>
            </a:r>
          </a:p>
          <a:p>
            <a:pPr marL="357188" indent="-3571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accent6"/>
                </a:solidFill>
              </a:rPr>
              <a:t>	</a:t>
            </a:r>
            <a:r>
              <a:rPr lang="en-US" sz="2400" b="1" dirty="0" err="1">
                <a:solidFill>
                  <a:schemeClr val="accent6"/>
                </a:solidFill>
              </a:rPr>
              <a:t>K</a:t>
            </a:r>
            <a:r>
              <a:rPr lang="en-US" sz="2400" b="1" baseline="-25000" dirty="0" err="1">
                <a:solidFill>
                  <a:schemeClr val="accent6"/>
                </a:solidFill>
              </a:rPr>
              <a:t>p</a:t>
            </a:r>
            <a:r>
              <a:rPr lang="en-US" sz="2400" b="1" baseline="-25000" dirty="0">
                <a:solidFill>
                  <a:schemeClr val="accent6"/>
                </a:solidFill>
              </a:rPr>
              <a:t>	</a:t>
            </a:r>
            <a:r>
              <a:rPr lang="en-US" sz="2400" b="1" dirty="0">
                <a:solidFill>
                  <a:schemeClr val="accent6"/>
                </a:solidFill>
              </a:rPr>
              <a:t>= </a:t>
            </a:r>
            <a:r>
              <a:rPr lang="en-US" sz="2400" b="1" dirty="0" err="1">
                <a:solidFill>
                  <a:schemeClr val="accent6"/>
                </a:solidFill>
              </a:rPr>
              <a:t>biaya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saham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preferen</a:t>
            </a:r>
            <a:endParaRPr lang="en-US" sz="2400" b="1" baseline="-25000" dirty="0">
              <a:solidFill>
                <a:schemeClr val="accent6"/>
              </a:solidFill>
            </a:endParaRPr>
          </a:p>
          <a:p>
            <a:pPr marL="357188" indent="-3571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baseline="-25000" dirty="0">
                <a:solidFill>
                  <a:schemeClr val="accent6"/>
                </a:solidFill>
              </a:rPr>
              <a:t>	</a:t>
            </a:r>
            <a:r>
              <a:rPr lang="en-US" sz="2400" b="1" dirty="0" err="1">
                <a:solidFill>
                  <a:schemeClr val="accent6"/>
                </a:solidFill>
              </a:rPr>
              <a:t>D</a:t>
            </a:r>
            <a:r>
              <a:rPr lang="en-US" sz="2400" b="1" baseline="-25000" dirty="0" err="1">
                <a:solidFill>
                  <a:schemeClr val="accent6"/>
                </a:solidFill>
              </a:rPr>
              <a:t>p</a:t>
            </a:r>
            <a:r>
              <a:rPr lang="en-US" sz="2400" b="1" baseline="-25000" dirty="0">
                <a:solidFill>
                  <a:schemeClr val="accent6"/>
                </a:solidFill>
              </a:rPr>
              <a:t>	</a:t>
            </a:r>
            <a:r>
              <a:rPr lang="en-US" sz="2400" b="1" dirty="0">
                <a:solidFill>
                  <a:schemeClr val="accent6"/>
                </a:solidFill>
              </a:rPr>
              <a:t>= d</a:t>
            </a:r>
            <a:r>
              <a:rPr lang="id-ID" sz="2400" b="1" dirty="0">
                <a:solidFill>
                  <a:schemeClr val="accent6"/>
                </a:solidFill>
              </a:rPr>
              <a:t>i</a:t>
            </a:r>
            <a:r>
              <a:rPr lang="en-US" sz="2400" b="1" dirty="0" err="1">
                <a:solidFill>
                  <a:schemeClr val="accent6"/>
                </a:solidFill>
              </a:rPr>
              <a:t>viden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saham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preferen</a:t>
            </a:r>
            <a:r>
              <a:rPr lang="id-ID" sz="2400" b="1" dirty="0">
                <a:solidFill>
                  <a:schemeClr val="accent6"/>
                </a:solidFill>
              </a:rPr>
              <a:t> tahunan</a:t>
            </a:r>
            <a:endParaRPr lang="en-US" sz="2400" b="1" baseline="-25000" dirty="0">
              <a:solidFill>
                <a:schemeClr val="accent6"/>
              </a:solidFill>
            </a:endParaRPr>
          </a:p>
          <a:p>
            <a:pPr marL="357188" indent="-3571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baseline="-25000" dirty="0">
                <a:solidFill>
                  <a:schemeClr val="accent6"/>
                </a:solidFill>
              </a:rPr>
              <a:t>	 </a:t>
            </a:r>
            <a:r>
              <a:rPr lang="en-US" sz="2400" b="1" dirty="0" err="1">
                <a:solidFill>
                  <a:schemeClr val="accent6"/>
                </a:solidFill>
              </a:rPr>
              <a:t>P</a:t>
            </a:r>
            <a:r>
              <a:rPr lang="en-US" sz="2400" b="1" baseline="-25000" dirty="0" err="1">
                <a:solidFill>
                  <a:schemeClr val="accent6"/>
                </a:solidFill>
              </a:rPr>
              <a:t>n</a:t>
            </a:r>
            <a:r>
              <a:rPr lang="en-US" sz="2400" b="1" baseline="-25000" dirty="0">
                <a:solidFill>
                  <a:schemeClr val="accent6"/>
                </a:solidFill>
              </a:rPr>
              <a:t>	</a:t>
            </a:r>
            <a:r>
              <a:rPr lang="en-US" sz="2400" b="1" dirty="0">
                <a:solidFill>
                  <a:schemeClr val="accent6"/>
                </a:solidFill>
              </a:rPr>
              <a:t>= </a:t>
            </a:r>
            <a:r>
              <a:rPr lang="en-US" sz="2400" b="1" dirty="0" err="1">
                <a:solidFill>
                  <a:schemeClr val="accent6"/>
                </a:solidFill>
              </a:rPr>
              <a:t>harga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saham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preferen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saat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penjualan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id-ID" sz="2400" b="1" dirty="0">
                <a:solidFill>
                  <a:schemeClr val="accent6"/>
                </a:solidFill>
              </a:rPr>
              <a:t>(dikurangi 	   </a:t>
            </a:r>
            <a:r>
              <a:rPr lang="en-US" sz="2400" b="1" dirty="0" err="1">
                <a:solidFill>
                  <a:schemeClr val="accent6"/>
                </a:solidFill>
              </a:rPr>
              <a:t>biay</a:t>
            </a:r>
            <a:r>
              <a:rPr lang="id-ID" sz="2400" b="1" dirty="0">
                <a:solidFill>
                  <a:schemeClr val="accent6"/>
                </a:solidFill>
              </a:rPr>
              <a:t>a </a:t>
            </a:r>
            <a:r>
              <a:rPr lang="en-US" sz="2400" b="1" dirty="0" err="1">
                <a:solidFill>
                  <a:schemeClr val="accent6"/>
                </a:solidFill>
              </a:rPr>
              <a:t>penerbitan</a:t>
            </a:r>
            <a:r>
              <a:rPr lang="id-ID" sz="2400" b="1" dirty="0">
                <a:solidFill>
                  <a:schemeClr val="accent6"/>
                </a:solidFill>
              </a:rPr>
              <a:t> (</a:t>
            </a:r>
            <a:r>
              <a:rPr lang="id-ID" sz="2400" b="1" i="1" dirty="0">
                <a:solidFill>
                  <a:schemeClr val="accent6"/>
                </a:solidFill>
              </a:rPr>
              <a:t>flotation cost</a:t>
            </a:r>
            <a:r>
              <a:rPr lang="id-ID" sz="2400" b="1" dirty="0">
                <a:solidFill>
                  <a:schemeClr val="accent6"/>
                </a:solidFill>
              </a:rPr>
              <a:t>) jika ada)</a:t>
            </a:r>
            <a:endParaRPr lang="en-US" sz="2400" b="1" baseline="-25000" dirty="0">
              <a:solidFill>
                <a:schemeClr val="accent6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id-ID" sz="28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Saham Preferen 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Preferred Stock)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5072074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chemeClr val="accent2"/>
                </a:solidFill>
                <a:latin typeface="Agency FB" pitchFamily="34" charset="0"/>
              </a:rPr>
              <a:t>Contoh</a:t>
            </a:r>
            <a:r>
              <a:rPr lang="en-US" sz="2800" b="1" dirty="0">
                <a:solidFill>
                  <a:schemeClr val="accent2"/>
                </a:solidFill>
                <a:latin typeface="Agency FB" pitchFamily="34" charset="0"/>
              </a:rPr>
              <a:t> :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PT. </a:t>
            </a:r>
            <a:r>
              <a:rPr lang="id-ID" sz="2800" b="1" dirty="0">
                <a:solidFill>
                  <a:schemeClr val="accent6"/>
                </a:solidFill>
                <a:latin typeface="Agency FB" pitchFamily="34" charset="0"/>
              </a:rPr>
              <a:t>ABC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menjual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saham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preferen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dengan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nominal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15.000,</a:t>
            </a:r>
            <a:r>
              <a:rPr lang="id-ID" sz="2800" b="1" dirty="0">
                <a:solidFill>
                  <a:schemeClr val="accent6"/>
                </a:solidFill>
                <a:latin typeface="Agency FB" pitchFamily="34" charset="0"/>
              </a:rPr>
              <a:t>00. H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arga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jual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saham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preferen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sebesar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18.900,</a:t>
            </a:r>
            <a:r>
              <a:rPr lang="id-ID" sz="28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. D</a:t>
            </a:r>
            <a:r>
              <a:rPr lang="id-ID" sz="2800" b="1" dirty="0">
                <a:solidFill>
                  <a:schemeClr val="accent6"/>
                </a:solidFill>
                <a:latin typeface="Agency FB" pitchFamily="34" charset="0"/>
              </a:rPr>
              <a:t>i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viden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tiap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tahun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1.500,</a:t>
            </a:r>
            <a:r>
              <a:rPr lang="id-ID" sz="2800" b="1" dirty="0">
                <a:solidFill>
                  <a:schemeClr val="accent6"/>
                </a:solidFill>
                <a:latin typeface="Agency FB" pitchFamily="34" charset="0"/>
              </a:rPr>
              <a:t>00,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biaya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penerbitan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saham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setiap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sebesar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en-US" sz="2800" b="1" dirty="0">
                <a:solidFill>
                  <a:schemeClr val="accent6"/>
                </a:solidFill>
                <a:latin typeface="Agency FB" pitchFamily="34" charset="0"/>
              </a:rPr>
              <a:t> 150</a:t>
            </a:r>
            <a:r>
              <a:rPr lang="id-ID" sz="2800" b="1" dirty="0">
                <a:solidFill>
                  <a:schemeClr val="accent6"/>
                </a:solidFill>
                <a:latin typeface="Agency FB" pitchFamily="34" charset="0"/>
              </a:rPr>
              <a:t>,00. Hitung biaya saham preferen tersebut!</a:t>
            </a:r>
            <a:endParaRPr lang="en-US" sz="2800" b="1" dirty="0">
              <a:solidFill>
                <a:schemeClr val="accent6"/>
              </a:solidFill>
              <a:latin typeface="Agency FB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>
              <a:latin typeface="Agency FB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800" b="1" dirty="0">
                <a:solidFill>
                  <a:schemeClr val="accent2"/>
                </a:solidFill>
                <a:latin typeface="Agency FB" pitchFamily="34" charset="0"/>
              </a:rPr>
              <a:t>Jawab </a:t>
            </a:r>
            <a:r>
              <a:rPr lang="en-US" sz="2800" b="1" dirty="0">
                <a:solidFill>
                  <a:schemeClr val="accent2"/>
                </a:solidFill>
                <a:latin typeface="Agency FB" pitchFamily="34" charset="0"/>
              </a:rPr>
              <a:t>:</a:t>
            </a:r>
            <a:endParaRPr lang="id-ID" sz="2800" b="1" dirty="0">
              <a:solidFill>
                <a:schemeClr val="accent2"/>
              </a:solidFill>
              <a:latin typeface="Agency FB" pitchFamily="34" charset="0"/>
            </a:endParaRPr>
          </a:p>
          <a:p>
            <a:pPr marL="357188" indent="-35718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chemeClr val="accent6"/>
                </a:solidFill>
              </a:rPr>
              <a:t>K</a:t>
            </a:r>
            <a:r>
              <a:rPr lang="en-US" sz="2400" b="1" baseline="-25000" dirty="0" err="1">
                <a:solidFill>
                  <a:schemeClr val="accent6"/>
                </a:solidFill>
              </a:rPr>
              <a:t>p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id-ID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>
                <a:solidFill>
                  <a:schemeClr val="accent6"/>
                </a:solidFill>
              </a:rPr>
              <a:t>=</a:t>
            </a:r>
            <a:r>
              <a:rPr lang="id-ID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id-ID" sz="2400" b="1" dirty="0">
                <a:solidFill>
                  <a:schemeClr val="accent6"/>
                </a:solidFill>
              </a:rPr>
              <a:t> </a:t>
            </a:r>
            <a:r>
              <a:rPr lang="en-US" sz="2400" b="1" u="sng" dirty="0" err="1">
                <a:solidFill>
                  <a:schemeClr val="accent6"/>
                </a:solidFill>
              </a:rPr>
              <a:t>D</a:t>
            </a:r>
            <a:r>
              <a:rPr lang="en-US" sz="2400" b="1" u="sng" baseline="-25000" dirty="0" err="1">
                <a:solidFill>
                  <a:schemeClr val="accent6"/>
                </a:solidFill>
              </a:rPr>
              <a:t>p</a:t>
            </a:r>
            <a:r>
              <a:rPr lang="en-US" sz="2400" b="1" u="sng" dirty="0">
                <a:solidFill>
                  <a:schemeClr val="accent6"/>
                </a:solidFill>
              </a:rPr>
              <a:t> </a:t>
            </a:r>
            <a:endParaRPr lang="id-ID" sz="2400" b="1" u="sng" dirty="0">
              <a:solidFill>
                <a:schemeClr val="accent6"/>
              </a:solidFill>
            </a:endParaRPr>
          </a:p>
          <a:p>
            <a:pPr marL="357188" indent="-35718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b="1" dirty="0">
                <a:solidFill>
                  <a:schemeClr val="accent6"/>
                </a:solidFill>
              </a:rPr>
              <a:t>		</a:t>
            </a:r>
            <a:r>
              <a:rPr lang="en-US" sz="2400" b="1" dirty="0" err="1">
                <a:solidFill>
                  <a:schemeClr val="accent6"/>
                </a:solidFill>
              </a:rPr>
              <a:t>P</a:t>
            </a:r>
            <a:r>
              <a:rPr lang="en-US" sz="2400" b="1" baseline="-25000" dirty="0" err="1">
                <a:solidFill>
                  <a:schemeClr val="accent6"/>
                </a:solidFill>
              </a:rPr>
              <a:t>n</a:t>
            </a:r>
            <a:endParaRPr lang="en-US" sz="2400" b="1" baseline="-25000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>
              <a:latin typeface="Agency FB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chemeClr val="accent6"/>
                </a:solidFill>
              </a:rPr>
              <a:t>K</a:t>
            </a:r>
            <a:r>
              <a:rPr lang="en-US" sz="2400" b="1" baseline="-25000" dirty="0" err="1">
                <a:solidFill>
                  <a:schemeClr val="accent6"/>
                </a:solidFill>
              </a:rPr>
              <a:t>p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id-ID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>
                <a:solidFill>
                  <a:schemeClr val="accent6"/>
                </a:solidFill>
              </a:rPr>
              <a:t>=</a:t>
            </a:r>
            <a:r>
              <a:rPr lang="en-US" sz="24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id-ID" sz="2400" b="1" dirty="0">
                <a:solidFill>
                  <a:schemeClr val="accent6"/>
                </a:solidFill>
                <a:latin typeface="Agency FB" pitchFamily="34" charset="0"/>
              </a:rPr>
              <a:t>       </a:t>
            </a:r>
            <a:r>
              <a:rPr lang="en-US" sz="2400" b="1" dirty="0">
                <a:solidFill>
                  <a:schemeClr val="accent6"/>
                </a:solidFill>
                <a:latin typeface="Agency FB" pitchFamily="34" charset="0"/>
              </a:rPr>
              <a:t>1.500</a:t>
            </a:r>
            <a:r>
              <a:rPr lang="id-ID" sz="2400" b="1" dirty="0">
                <a:solidFill>
                  <a:schemeClr val="accent6"/>
                </a:solidFill>
                <a:latin typeface="Agency FB" pitchFamily="34" charset="0"/>
              </a:rPr>
              <a:t>	         =  8%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b="1" dirty="0">
                <a:solidFill>
                  <a:schemeClr val="accent6"/>
                </a:solidFill>
                <a:latin typeface="Agency FB" pitchFamily="34" charset="0"/>
              </a:rPr>
              <a:t>          </a:t>
            </a:r>
            <a:r>
              <a:rPr lang="en-US" sz="24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id-ID" sz="2400" b="1" dirty="0">
                <a:solidFill>
                  <a:schemeClr val="accent6"/>
                </a:solidFill>
                <a:latin typeface="Agency FB" pitchFamily="34" charset="0"/>
              </a:rPr>
              <a:t>  </a:t>
            </a:r>
            <a:r>
              <a:rPr lang="en-US" sz="2400" b="1" dirty="0">
                <a:solidFill>
                  <a:schemeClr val="accent6"/>
                </a:solidFill>
                <a:latin typeface="Agency FB" pitchFamily="34" charset="0"/>
              </a:rPr>
              <a:t>(18.900–150)</a:t>
            </a:r>
            <a:endParaRPr lang="id-ID" sz="2400" b="1" dirty="0">
              <a:solidFill>
                <a:schemeClr val="accent6"/>
              </a:solidFill>
              <a:latin typeface="Agency FB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b="1" dirty="0">
                <a:solidFill>
                  <a:schemeClr val="accent2"/>
                </a:solidFill>
                <a:latin typeface="Agency FB" pitchFamily="34" charset="0"/>
              </a:rPr>
              <a:t>Jadi, biaya saham preferen tersebut adalah 8%</a:t>
            </a:r>
            <a:r>
              <a:rPr lang="en-US" sz="2400" b="1" dirty="0">
                <a:solidFill>
                  <a:schemeClr val="accent2"/>
                </a:solidFill>
                <a:latin typeface="Agency FB" pitchFamily="34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id-ID" sz="28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4414" y="5929330"/>
            <a:ext cx="1214446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Saham Preferen 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Preferred Stock)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85776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800" b="1" dirty="0">
                <a:solidFill>
                  <a:schemeClr val="accent2"/>
                </a:solidFill>
                <a:latin typeface="+mj-lt"/>
              </a:rPr>
              <a:t>Soal</a:t>
            </a:r>
            <a:endParaRPr lang="en-US" sz="2800" b="1" dirty="0">
              <a:solidFill>
                <a:schemeClr val="accent2"/>
              </a:solidFill>
              <a:latin typeface="+mj-lt"/>
            </a:endParaRPr>
          </a:p>
          <a:p>
            <a:pPr marL="0" indent="0" algn="just" eaLnBrk="1" hangingPunct="1">
              <a:buNone/>
            </a:pPr>
            <a:r>
              <a:rPr lang="en-US" sz="2800" b="1" dirty="0">
                <a:solidFill>
                  <a:schemeClr val="accent6"/>
                </a:solidFill>
              </a:rPr>
              <a:t>P</a:t>
            </a:r>
            <a:r>
              <a:rPr lang="id-ID" sz="2800" b="1" dirty="0">
                <a:solidFill>
                  <a:schemeClr val="accent6"/>
                </a:solidFill>
              </a:rPr>
              <a:t>T. Karya Cipta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menjual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saham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preferen</a:t>
            </a:r>
            <a:r>
              <a:rPr lang="en-US" sz="2800" b="1" dirty="0">
                <a:solidFill>
                  <a:schemeClr val="accent6"/>
                </a:solidFill>
              </a:rPr>
              <a:t> yang </a:t>
            </a:r>
            <a:r>
              <a:rPr lang="en-US" sz="2800" b="1" dirty="0" err="1">
                <a:solidFill>
                  <a:schemeClr val="accent6"/>
                </a:solidFill>
              </a:rPr>
              <a:t>memberikan</a:t>
            </a:r>
            <a:r>
              <a:rPr lang="en-US" sz="2800" b="1" dirty="0">
                <a:solidFill>
                  <a:schemeClr val="accent6"/>
                </a:solidFill>
              </a:rPr>
              <a:t> d</a:t>
            </a:r>
            <a:r>
              <a:rPr lang="id-ID" sz="2800" b="1" dirty="0">
                <a:solidFill>
                  <a:schemeClr val="accent6"/>
                </a:solidFill>
              </a:rPr>
              <a:t>i</a:t>
            </a:r>
            <a:r>
              <a:rPr lang="en-US" sz="2800" b="1" dirty="0" err="1">
                <a:solidFill>
                  <a:schemeClr val="accent6"/>
                </a:solidFill>
              </a:rPr>
              <a:t>viden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Rp</a:t>
            </a:r>
            <a:r>
              <a:rPr lang="id-ID" sz="2800" b="1" dirty="0">
                <a:solidFill>
                  <a:schemeClr val="accent6"/>
                </a:solidFill>
              </a:rPr>
              <a:t> 1.</a:t>
            </a:r>
            <a:r>
              <a:rPr lang="en-US" sz="2800" b="1" dirty="0">
                <a:solidFill>
                  <a:schemeClr val="accent6"/>
                </a:solidFill>
              </a:rPr>
              <a:t>00</a:t>
            </a:r>
            <a:r>
              <a:rPr lang="id-ID" sz="2800" b="1" dirty="0">
                <a:solidFill>
                  <a:schemeClr val="accent6"/>
                </a:solidFill>
              </a:rPr>
              <a:t>0,00</a:t>
            </a:r>
            <a:r>
              <a:rPr lang="en-US" sz="2800" b="1" dirty="0">
                <a:solidFill>
                  <a:schemeClr val="accent6"/>
                </a:solidFill>
              </a:rPr>
              <a:t> per </a:t>
            </a:r>
            <a:r>
              <a:rPr lang="en-US" sz="2800" b="1" dirty="0" err="1">
                <a:solidFill>
                  <a:schemeClr val="accent6"/>
                </a:solidFill>
              </a:rPr>
              <a:t>tahun</a:t>
            </a:r>
            <a:r>
              <a:rPr lang="en-US" sz="2800" b="1" dirty="0">
                <a:solidFill>
                  <a:schemeClr val="accent6"/>
                </a:solidFill>
              </a:rPr>
              <a:t>. </a:t>
            </a:r>
            <a:r>
              <a:rPr lang="en-US" sz="2800" b="1" dirty="0" err="1">
                <a:solidFill>
                  <a:schemeClr val="accent6"/>
                </a:solidFill>
              </a:rPr>
              <a:t>Harga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saham</a:t>
            </a:r>
            <a:r>
              <a:rPr lang="id-ID" sz="2800" b="1" dirty="0">
                <a:solidFill>
                  <a:schemeClr val="accent6"/>
                </a:solidFill>
              </a:rPr>
              <a:t> preferen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Rp</a:t>
            </a:r>
            <a:r>
              <a:rPr lang="en-US" sz="2800" b="1" dirty="0">
                <a:solidFill>
                  <a:schemeClr val="accent6"/>
                </a:solidFill>
              </a:rPr>
              <a:t> 1</a:t>
            </a:r>
            <a:r>
              <a:rPr lang="id-ID" sz="2800" b="1" dirty="0">
                <a:solidFill>
                  <a:schemeClr val="accent6"/>
                </a:solidFill>
              </a:rPr>
              <a:t>0</a:t>
            </a:r>
            <a:r>
              <a:rPr lang="en-US" sz="2800" b="1" dirty="0">
                <a:solidFill>
                  <a:schemeClr val="accent6"/>
                </a:solidFill>
              </a:rPr>
              <a:t>.000</a:t>
            </a:r>
            <a:r>
              <a:rPr lang="id-ID" sz="2800" b="1" dirty="0">
                <a:solidFill>
                  <a:schemeClr val="accent6"/>
                </a:solidFill>
              </a:rPr>
              <a:t>,00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dengan</a:t>
            </a:r>
            <a:r>
              <a:rPr lang="en-US" sz="2800" b="1" dirty="0">
                <a:solidFill>
                  <a:schemeClr val="accent6"/>
                </a:solidFill>
              </a:rPr>
              <a:t> floating cost </a:t>
            </a:r>
            <a:r>
              <a:rPr lang="en-US" sz="2800" b="1" dirty="0" err="1">
                <a:solidFill>
                  <a:schemeClr val="accent6"/>
                </a:solidFill>
              </a:rPr>
              <a:t>Rp</a:t>
            </a:r>
            <a:r>
              <a:rPr lang="en-US" sz="2800" b="1" dirty="0">
                <a:solidFill>
                  <a:schemeClr val="accent6"/>
                </a:solidFill>
              </a:rPr>
              <a:t> 20</a:t>
            </a:r>
            <a:r>
              <a:rPr lang="id-ID" sz="2800" b="1" dirty="0">
                <a:solidFill>
                  <a:schemeClr val="accent6"/>
                </a:solidFill>
              </a:rPr>
              <a:t>,00</a:t>
            </a:r>
            <a:r>
              <a:rPr lang="en-US" sz="2800" b="1" dirty="0">
                <a:solidFill>
                  <a:schemeClr val="accent6"/>
                </a:solidFill>
              </a:rPr>
              <a:t> per </a:t>
            </a:r>
            <a:r>
              <a:rPr lang="en-US" sz="2800" b="1" dirty="0" err="1">
                <a:solidFill>
                  <a:schemeClr val="accent6"/>
                </a:solidFill>
              </a:rPr>
              <a:t>lembar</a:t>
            </a:r>
            <a:r>
              <a:rPr lang="id-ID" sz="2800" b="1" dirty="0">
                <a:solidFill>
                  <a:schemeClr val="accent6"/>
                </a:solidFill>
              </a:rPr>
              <a:t>. Hitung biaya saham preferen!</a:t>
            </a:r>
            <a:endParaRPr lang="en-US" sz="2800" b="1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>
              <a:latin typeface="Agency FB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id-ID" sz="28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Saham Biasa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Equity)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857760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en-US" sz="2800" b="1" dirty="0">
                <a:solidFill>
                  <a:schemeClr val="accent6"/>
                </a:solidFill>
              </a:rPr>
              <a:t>B</a:t>
            </a:r>
            <a:r>
              <a:rPr lang="id-ID" sz="2800" b="1" dirty="0">
                <a:solidFill>
                  <a:schemeClr val="accent6"/>
                </a:solidFill>
              </a:rPr>
              <a:t>iaya saham biasa terdiri dari 2 macam: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id-ID" sz="2800" b="1" dirty="0">
                <a:solidFill>
                  <a:schemeClr val="accent6"/>
                </a:solidFill>
              </a:rPr>
              <a:t>Biaya saham biasa baru </a:t>
            </a:r>
            <a:r>
              <a:rPr lang="id-ID" sz="2800" b="1" dirty="0">
                <a:solidFill>
                  <a:schemeClr val="accent6"/>
                </a:solidFill>
                <a:sym typeface="Wingdings" pitchFamily="2" charset="2"/>
              </a:rPr>
              <a:t> </a:t>
            </a:r>
            <a:r>
              <a:rPr lang="id-ID" sz="2800" b="1" dirty="0">
                <a:solidFill>
                  <a:schemeClr val="accent6"/>
                </a:solidFill>
              </a:rPr>
              <a:t>ekuitas eksternal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id-ID" sz="2800" b="1" dirty="0">
                <a:solidFill>
                  <a:schemeClr val="accent6"/>
                </a:solidFill>
              </a:rPr>
              <a:t>Biaya saham biasa </a:t>
            </a:r>
            <a:r>
              <a:rPr lang="id-ID" sz="2800" b="1" dirty="0">
                <a:solidFill>
                  <a:schemeClr val="accent6"/>
                </a:solidFill>
                <a:sym typeface="Wingdings" pitchFamily="2" charset="2"/>
              </a:rPr>
              <a:t> </a:t>
            </a:r>
            <a:r>
              <a:rPr lang="id-ID" sz="2800" b="1" dirty="0">
                <a:solidFill>
                  <a:schemeClr val="accent6"/>
                </a:solidFill>
              </a:rPr>
              <a:t>ekuitas internal</a:t>
            </a:r>
            <a:endParaRPr lang="en-US" sz="2800" b="1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>
              <a:latin typeface="Agency FB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id-ID" sz="28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Saham Biasa Baru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New Common Stock)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5072074"/>
          </a:xfrm>
        </p:spPr>
        <p:txBody>
          <a:bodyPr>
            <a:normAutofit/>
          </a:bodyPr>
          <a:lstStyle/>
          <a:p>
            <a:pPr marL="357188" indent="-357188" algn="just" eaLnBrk="1" hangingPunct="1">
              <a:lnSpc>
                <a:spcPct val="80000"/>
              </a:lnSpc>
            </a:pPr>
            <a:r>
              <a:rPr lang="id-ID" sz="2800" b="1" dirty="0">
                <a:solidFill>
                  <a:schemeClr val="accent6"/>
                </a:solidFill>
              </a:rPr>
              <a:t>Biaya s</a:t>
            </a:r>
            <a:r>
              <a:rPr lang="en-US" sz="2800" b="1" dirty="0" err="1">
                <a:solidFill>
                  <a:schemeClr val="accent6"/>
                </a:solidFill>
              </a:rPr>
              <a:t>aham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biasa</a:t>
            </a:r>
            <a:r>
              <a:rPr lang="id-ID" sz="2800" b="1" dirty="0">
                <a:solidFill>
                  <a:schemeClr val="accent6"/>
                </a:solidFill>
              </a:rPr>
              <a:t> baru </a:t>
            </a:r>
            <a:r>
              <a:rPr lang="en-US" sz="2800" b="1" dirty="0" err="1">
                <a:solidFill>
                  <a:schemeClr val="accent6"/>
                </a:solidFill>
              </a:rPr>
              <a:t>merupakan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biaya</a:t>
            </a:r>
            <a:r>
              <a:rPr lang="en-US" sz="2800" b="1" dirty="0">
                <a:solidFill>
                  <a:schemeClr val="accent6"/>
                </a:solidFill>
              </a:rPr>
              <a:t> yang </a:t>
            </a:r>
            <a:r>
              <a:rPr lang="en-US" sz="2800" b="1" dirty="0" err="1">
                <a:solidFill>
                  <a:schemeClr val="accent6"/>
                </a:solidFill>
              </a:rPr>
              <a:t>dikeluarkan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oleh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perusahaan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id-ID" sz="2800" b="1" dirty="0">
                <a:solidFill>
                  <a:schemeClr val="accent6"/>
                </a:solidFill>
              </a:rPr>
              <a:t>untuk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memp</a:t>
            </a:r>
            <a:r>
              <a:rPr lang="id-ID" sz="2800" b="1" dirty="0">
                <a:solidFill>
                  <a:schemeClr val="accent6"/>
                </a:solidFill>
              </a:rPr>
              <a:t>e</a:t>
            </a:r>
            <a:r>
              <a:rPr lang="en-US" sz="2800" b="1" dirty="0" err="1">
                <a:solidFill>
                  <a:schemeClr val="accent6"/>
                </a:solidFill>
              </a:rPr>
              <a:t>roleh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dana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dengan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menjual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saham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biasa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id-ID" sz="2800" b="1" dirty="0">
                <a:solidFill>
                  <a:schemeClr val="accent6"/>
                </a:solidFill>
              </a:rPr>
              <a:t>baru.</a:t>
            </a:r>
          </a:p>
          <a:p>
            <a:pPr marL="357188" indent="-357188" algn="just" eaLnBrk="1" hangingPunct="1">
              <a:lnSpc>
                <a:spcPct val="80000"/>
              </a:lnSpc>
            </a:pPr>
            <a:r>
              <a:rPr lang="id-ID" sz="2800" b="1" dirty="0">
                <a:solidFill>
                  <a:schemeClr val="accent6"/>
                </a:solidFill>
              </a:rPr>
              <a:t>Biaya saham biasa baru biasanya lebih tinggi dari biaya saham biasa, karena penjualan saham baru memerlukan biaya emisi (</a:t>
            </a:r>
            <a:r>
              <a:rPr lang="id-ID" sz="2800" b="1" i="1" dirty="0">
                <a:solidFill>
                  <a:schemeClr val="accent6"/>
                </a:solidFill>
              </a:rPr>
              <a:t>floatation cost</a:t>
            </a:r>
            <a:r>
              <a:rPr lang="id-ID" sz="2800" b="1" dirty="0">
                <a:solidFill>
                  <a:schemeClr val="accent6"/>
                </a:solidFill>
              </a:rPr>
              <a:t>). Biaya emisi akan mengurangi penerimaan perusahaan dari penjualan saham.</a:t>
            </a:r>
          </a:p>
          <a:p>
            <a:pPr marL="357188" indent="-357188" algn="just" eaLnBrk="1" hangingPunct="1">
              <a:lnSpc>
                <a:spcPct val="80000"/>
              </a:lnSpc>
            </a:pPr>
            <a:r>
              <a:rPr lang="id-ID" sz="2800" b="1" dirty="0">
                <a:solidFill>
                  <a:schemeClr val="accent2"/>
                </a:solidFill>
              </a:rPr>
              <a:t>Model Gordon </a:t>
            </a:r>
            <a:r>
              <a:rPr lang="id-ID" sz="2800" b="1" dirty="0">
                <a:solidFill>
                  <a:schemeClr val="accent6"/>
                </a:solidFill>
                <a:sym typeface="Wingdings" pitchFamily="2" charset="2"/>
              </a:rPr>
              <a:t>   memperhitungkan biaya 					emisi (</a:t>
            </a:r>
            <a:r>
              <a:rPr lang="id-ID" sz="2800" b="1" i="1" dirty="0">
                <a:solidFill>
                  <a:schemeClr val="accent6"/>
                </a:solidFill>
                <a:sym typeface="Wingdings" pitchFamily="2" charset="2"/>
              </a:rPr>
              <a:t>floatation cost</a:t>
            </a:r>
            <a:r>
              <a:rPr lang="id-ID" sz="2800" b="1" dirty="0">
                <a:solidFill>
                  <a:schemeClr val="accent6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chemeClr val="accent6"/>
              </a:solidFill>
            </a:endParaRPr>
          </a:p>
          <a:p>
            <a:pPr marL="357188" indent="-357188" algn="just" eaLnBrk="1" hangingPunct="1">
              <a:lnSpc>
                <a:spcPct val="80000"/>
              </a:lnSpc>
            </a:pPr>
            <a:endParaRPr lang="id-ID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Pengertian Biaya Modal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4"/>
            <a:ext cx="8229600" cy="4760935"/>
          </a:xfrm>
        </p:spPr>
        <p:txBody>
          <a:bodyPr>
            <a:normAutofit fontScale="77500" lnSpcReduction="20000"/>
          </a:bodyPr>
          <a:lstStyle/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v-SE" sz="2800" b="1" dirty="0">
                <a:solidFill>
                  <a:schemeClr val="accent6"/>
                </a:solidFill>
              </a:rPr>
              <a:t>Biaya modal </a:t>
            </a:r>
            <a:r>
              <a:rPr lang="sv-SE" sz="2800" b="1" i="1" dirty="0">
                <a:solidFill>
                  <a:schemeClr val="accent6"/>
                </a:solidFill>
              </a:rPr>
              <a:t>(Cost of Capital)</a:t>
            </a:r>
            <a:r>
              <a:rPr lang="sv-SE" sz="2800" b="1" dirty="0">
                <a:solidFill>
                  <a:schemeClr val="accent6"/>
                </a:solidFill>
              </a:rPr>
              <a:t> adalah biaya riil yang harus dikeluarkan oleh perusahaan u</a:t>
            </a:r>
            <a:r>
              <a:rPr lang="id-ID" sz="2800" b="1" dirty="0">
                <a:solidFill>
                  <a:schemeClr val="accent6"/>
                </a:solidFill>
              </a:rPr>
              <a:t>n</a:t>
            </a:r>
            <a:r>
              <a:rPr lang="sv-SE" sz="2800" b="1" dirty="0">
                <a:solidFill>
                  <a:schemeClr val="accent6"/>
                </a:solidFill>
              </a:rPr>
              <a:t>t</a:t>
            </a:r>
            <a:r>
              <a:rPr lang="id-ID" sz="2800" b="1" dirty="0">
                <a:solidFill>
                  <a:schemeClr val="accent6"/>
                </a:solidFill>
              </a:rPr>
              <a:t>u</a:t>
            </a:r>
            <a:r>
              <a:rPr lang="sv-SE" sz="2800" b="1" dirty="0">
                <a:solidFill>
                  <a:schemeClr val="accent6"/>
                </a:solidFill>
              </a:rPr>
              <a:t>k memperoleh dana</a:t>
            </a:r>
            <a:r>
              <a:rPr lang="id-ID" sz="2800" b="1" dirty="0">
                <a:solidFill>
                  <a:schemeClr val="accent6"/>
                </a:solidFill>
              </a:rPr>
              <a:t>,</a:t>
            </a:r>
            <a:r>
              <a:rPr lang="sv-SE" sz="2800" b="1" dirty="0">
                <a:solidFill>
                  <a:schemeClr val="accent6"/>
                </a:solidFill>
              </a:rPr>
              <a:t> baik yg berasal dari utang, saham preferen, saham biasa, dan laba ditahan untuk mendanai suatu investasi atau operasi perusahaan.</a:t>
            </a:r>
            <a:endParaRPr lang="id-ID" sz="2800" b="1" dirty="0">
              <a:solidFill>
                <a:schemeClr val="accent6"/>
              </a:solidFill>
            </a:endParaRP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>
                <a:solidFill>
                  <a:schemeClr val="accent6"/>
                </a:solidFill>
              </a:rPr>
              <a:t>Penentuan </a:t>
            </a:r>
            <a:r>
              <a:rPr lang="sv-SE" sz="2800" b="1" dirty="0">
                <a:solidFill>
                  <a:schemeClr val="accent6"/>
                </a:solidFill>
              </a:rPr>
              <a:t>besarnya biaya modal ini dimaksudkan untuk mengetahui berapa besarnya biaya riil yang harus dikeluarkan perusahaan untuk memperoleh dana yang diperlukan.</a:t>
            </a:r>
            <a:endParaRPr lang="id-ID" sz="2800" b="1" dirty="0">
              <a:solidFill>
                <a:schemeClr val="accent6"/>
              </a:solidFill>
            </a:endParaRP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v-SE" sz="2800" b="1" dirty="0">
                <a:solidFill>
                  <a:schemeClr val="accent6"/>
                </a:solidFill>
              </a:rPr>
              <a:t>Konsep biaya modal erat kaitannya d</a:t>
            </a:r>
            <a:r>
              <a:rPr lang="id-ID" sz="2800" b="1" dirty="0">
                <a:solidFill>
                  <a:schemeClr val="accent6"/>
                </a:solidFill>
              </a:rPr>
              <a:t>en</a:t>
            </a:r>
            <a:r>
              <a:rPr lang="sv-SE" sz="2800" b="1" dirty="0">
                <a:solidFill>
                  <a:schemeClr val="accent6"/>
                </a:solidFill>
              </a:rPr>
              <a:t>g</a:t>
            </a:r>
            <a:r>
              <a:rPr lang="id-ID" sz="2800" b="1" dirty="0">
                <a:solidFill>
                  <a:schemeClr val="accent6"/>
                </a:solidFill>
              </a:rPr>
              <a:t>an</a:t>
            </a:r>
            <a:r>
              <a:rPr lang="sv-SE" sz="2800" b="1" dirty="0">
                <a:solidFill>
                  <a:schemeClr val="accent6"/>
                </a:solidFill>
              </a:rPr>
              <a:t> konsep tingkat keuntungan y</a:t>
            </a:r>
            <a:r>
              <a:rPr lang="id-ID" sz="2800" b="1" dirty="0">
                <a:solidFill>
                  <a:schemeClr val="accent6"/>
                </a:solidFill>
              </a:rPr>
              <a:t>an</a:t>
            </a:r>
            <a:r>
              <a:rPr lang="sv-SE" sz="2800" b="1" dirty="0">
                <a:solidFill>
                  <a:schemeClr val="accent6"/>
                </a:solidFill>
              </a:rPr>
              <a:t>g disyaratkan </a:t>
            </a:r>
            <a:r>
              <a:rPr lang="sv-SE" sz="2800" b="1" i="1" dirty="0">
                <a:solidFill>
                  <a:schemeClr val="accent6"/>
                </a:solidFill>
              </a:rPr>
              <a:t>(required rate of return)</a:t>
            </a:r>
            <a:r>
              <a:rPr lang="id-ID" sz="2800" b="1" i="1" dirty="0">
                <a:solidFill>
                  <a:schemeClr val="accent6"/>
                </a:solidFill>
              </a:rPr>
              <a:t>. 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Dari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sisi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investor</a:t>
            </a:r>
            <a:r>
              <a:rPr lang="id-ID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(pemilik modal)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,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tinggi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rendahnya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i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required rate of return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merupakan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tingkat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keuntungan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id-ID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yang diminta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sedangkan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bagi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perusahaan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yang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menggunakan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dana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merupakan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biaya</a:t>
            </a:r>
            <a:r>
              <a:rPr lang="id-ID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yang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harus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dikeluarkan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untuk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mendapatkan</a:t>
            </a:r>
            <a:r>
              <a:rPr lang="en-US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+mj-lt"/>
                <a:cs typeface="Aharoni" pitchFamily="2" charset="-79"/>
              </a:rPr>
              <a:t>moda</a:t>
            </a:r>
            <a:r>
              <a:rPr lang="id-ID" sz="28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l.</a:t>
            </a:r>
            <a:endParaRPr lang="id-ID" sz="2800" b="1" dirty="0">
              <a:solidFill>
                <a:schemeClr val="accent6"/>
              </a:solidFill>
              <a:latin typeface="+mj-lt"/>
            </a:endParaRP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sz="2800" b="1" dirty="0">
              <a:solidFill>
                <a:schemeClr val="accent6"/>
              </a:solidFill>
            </a:endParaRP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sv-SE" sz="2800" b="1" dirty="0">
              <a:solidFill>
                <a:schemeClr val="accent6"/>
              </a:solidFill>
            </a:endParaRP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sv-SE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Saham Biasa Baru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New Common Stock)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507207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0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accent2"/>
                </a:solidFill>
              </a:rPr>
              <a:t>Rumus</a:t>
            </a:r>
            <a:r>
              <a:rPr lang="en-US" sz="2400" b="1" dirty="0">
                <a:solidFill>
                  <a:schemeClr val="accent2"/>
                </a:solidFill>
              </a:rPr>
              <a:t> :</a:t>
            </a:r>
            <a:endParaRPr lang="id-ID" sz="2400" b="1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b="1" dirty="0">
                <a:solidFill>
                  <a:srgbClr val="00B050"/>
                </a:solidFill>
              </a:rPr>
              <a:t>K</a:t>
            </a:r>
            <a:r>
              <a:rPr lang="id-ID" sz="1800" b="1" dirty="0">
                <a:solidFill>
                  <a:srgbClr val="00B050"/>
                </a:solidFill>
              </a:rPr>
              <a:t>c</a:t>
            </a:r>
            <a:r>
              <a:rPr lang="en-US" sz="2800" b="1" dirty="0">
                <a:solidFill>
                  <a:srgbClr val="00B050"/>
                </a:solidFill>
              </a:rPr>
              <a:t> = </a:t>
            </a:r>
            <a:r>
              <a:rPr lang="id-ID" sz="2800" b="1" dirty="0">
                <a:solidFill>
                  <a:srgbClr val="00B050"/>
                </a:solidFill>
              </a:rPr>
              <a:t>    </a:t>
            </a:r>
            <a:r>
              <a:rPr lang="en-US" sz="2800" b="1" dirty="0">
                <a:solidFill>
                  <a:srgbClr val="00B050"/>
                </a:solidFill>
              </a:rPr>
              <a:t>D</a:t>
            </a:r>
            <a:r>
              <a:rPr lang="en-US" sz="2800" b="1" baseline="-25000" dirty="0">
                <a:solidFill>
                  <a:srgbClr val="00B050"/>
                </a:solidFill>
              </a:rPr>
              <a:t>1</a:t>
            </a:r>
            <a:r>
              <a:rPr lang="en-US" sz="2800" b="1" dirty="0">
                <a:solidFill>
                  <a:srgbClr val="00B050"/>
                </a:solidFill>
              </a:rPr>
              <a:t>  </a:t>
            </a:r>
            <a:r>
              <a:rPr lang="id-ID" sz="2800" b="1" dirty="0">
                <a:solidFill>
                  <a:srgbClr val="00B050"/>
                </a:solidFill>
              </a:rPr>
              <a:t>    </a:t>
            </a:r>
            <a:r>
              <a:rPr lang="en-US" sz="2800" b="1" dirty="0">
                <a:solidFill>
                  <a:srgbClr val="00B050"/>
                </a:solidFill>
              </a:rPr>
              <a:t>+ g</a:t>
            </a:r>
            <a:endParaRPr lang="id-ID" sz="2800" b="1" dirty="0">
              <a:solidFill>
                <a:srgbClr val="00B05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b="1" dirty="0">
                <a:solidFill>
                  <a:srgbClr val="00B050"/>
                </a:solidFill>
              </a:rPr>
              <a:t>         P</a:t>
            </a:r>
            <a:r>
              <a:rPr lang="id-ID" sz="1800" b="1" dirty="0">
                <a:solidFill>
                  <a:srgbClr val="00B050"/>
                </a:solidFill>
              </a:rPr>
              <a:t>0</a:t>
            </a:r>
            <a:r>
              <a:rPr lang="id-ID" sz="2800" b="1" dirty="0">
                <a:solidFill>
                  <a:srgbClr val="00B050"/>
                </a:solidFill>
              </a:rPr>
              <a:t>(1-F)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000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err="1">
                <a:solidFill>
                  <a:schemeClr val="accent2"/>
                </a:solidFill>
              </a:rPr>
              <a:t>imana</a:t>
            </a:r>
            <a:r>
              <a:rPr lang="en-US" sz="2000" b="1" dirty="0">
                <a:solidFill>
                  <a:schemeClr val="accent2"/>
                </a:solidFill>
              </a:rPr>
              <a:t> 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b="1" dirty="0">
                <a:solidFill>
                  <a:schemeClr val="accent6"/>
                </a:solidFill>
              </a:rPr>
              <a:t>K</a:t>
            </a:r>
            <a:r>
              <a:rPr lang="id-ID" sz="1600" b="1" dirty="0">
                <a:solidFill>
                  <a:schemeClr val="accent6"/>
                </a:solidFill>
              </a:rPr>
              <a:t>c </a:t>
            </a:r>
            <a:r>
              <a:rPr lang="en-US" sz="2000" b="1" dirty="0">
                <a:solidFill>
                  <a:schemeClr val="accent6"/>
                </a:solidFill>
              </a:rPr>
              <a:t>	= </a:t>
            </a:r>
            <a:r>
              <a:rPr lang="en-US" sz="2000" b="1" dirty="0" err="1">
                <a:solidFill>
                  <a:schemeClr val="accent6"/>
                </a:solidFill>
              </a:rPr>
              <a:t>Biaya</a:t>
            </a:r>
            <a:r>
              <a:rPr lang="id-ID" sz="2000" b="1" dirty="0">
                <a:solidFill>
                  <a:schemeClr val="accent6"/>
                </a:solidFill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</a:rPr>
              <a:t>saham</a:t>
            </a:r>
            <a:r>
              <a:rPr lang="en-US" sz="2000" b="1" dirty="0">
                <a:solidFill>
                  <a:schemeClr val="accent6"/>
                </a:solidFill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</a:rPr>
              <a:t>biasa</a:t>
            </a:r>
            <a:r>
              <a:rPr lang="id-ID" sz="2000" b="1" dirty="0">
                <a:solidFill>
                  <a:schemeClr val="accent6"/>
                </a:solidFill>
              </a:rPr>
              <a:t> baru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accent6"/>
                </a:solidFill>
              </a:rPr>
              <a:t>D</a:t>
            </a:r>
            <a:r>
              <a:rPr lang="en-US" sz="1600" b="1" baseline="-25000" dirty="0">
                <a:solidFill>
                  <a:schemeClr val="accent6"/>
                </a:solidFill>
              </a:rPr>
              <a:t>1</a:t>
            </a:r>
            <a:r>
              <a:rPr lang="en-US" sz="1600" b="1" dirty="0">
                <a:solidFill>
                  <a:schemeClr val="accent6"/>
                </a:solidFill>
              </a:rPr>
              <a:t> </a:t>
            </a:r>
            <a:r>
              <a:rPr lang="en-US" sz="2000" b="1" dirty="0">
                <a:solidFill>
                  <a:schemeClr val="accent6"/>
                </a:solidFill>
              </a:rPr>
              <a:t>	= d</a:t>
            </a:r>
            <a:r>
              <a:rPr lang="id-ID" sz="2000" b="1" dirty="0">
                <a:solidFill>
                  <a:schemeClr val="accent6"/>
                </a:solidFill>
              </a:rPr>
              <a:t>i</a:t>
            </a:r>
            <a:r>
              <a:rPr lang="en-US" sz="2000" b="1" dirty="0" err="1">
                <a:solidFill>
                  <a:schemeClr val="accent6"/>
                </a:solidFill>
              </a:rPr>
              <a:t>viden</a:t>
            </a:r>
            <a:r>
              <a:rPr lang="en-US" sz="2000" b="1" dirty="0">
                <a:solidFill>
                  <a:schemeClr val="accent6"/>
                </a:solidFill>
              </a:rPr>
              <a:t> </a:t>
            </a:r>
            <a:r>
              <a:rPr lang="id-ID" sz="2000" b="1" dirty="0">
                <a:solidFill>
                  <a:schemeClr val="accent6"/>
                </a:solidFill>
              </a:rPr>
              <a:t>yang diharapkan </a:t>
            </a:r>
            <a:r>
              <a:rPr lang="en-US" sz="2000" b="1" dirty="0" err="1">
                <a:solidFill>
                  <a:schemeClr val="accent6"/>
                </a:solidFill>
              </a:rPr>
              <a:t>pada</a:t>
            </a:r>
            <a:r>
              <a:rPr lang="en-US" sz="2000" b="1" dirty="0">
                <a:solidFill>
                  <a:schemeClr val="accent6"/>
                </a:solidFill>
              </a:rPr>
              <a:t> </a:t>
            </a:r>
            <a:r>
              <a:rPr lang="id-ID" sz="2000" b="1" dirty="0">
                <a:solidFill>
                  <a:schemeClr val="accent6"/>
                </a:solidFill>
              </a:rPr>
              <a:t>akhir </a:t>
            </a:r>
            <a:r>
              <a:rPr lang="en-US" sz="2000" b="1" dirty="0" err="1">
                <a:solidFill>
                  <a:schemeClr val="accent6"/>
                </a:solidFill>
              </a:rPr>
              <a:t>tahun</a:t>
            </a:r>
            <a:r>
              <a:rPr lang="id-ID" sz="2000" b="1" dirty="0">
                <a:solidFill>
                  <a:schemeClr val="accent6"/>
                </a:solidFill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</a:rPr>
              <a:t>pertama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accent6"/>
                </a:solidFill>
              </a:rPr>
              <a:t>P 	= </a:t>
            </a:r>
            <a:r>
              <a:rPr lang="en-US" sz="2000" b="1" dirty="0" err="1">
                <a:solidFill>
                  <a:schemeClr val="accent6"/>
                </a:solidFill>
              </a:rPr>
              <a:t>harga</a:t>
            </a:r>
            <a:r>
              <a:rPr lang="en-US" sz="2000" b="1" dirty="0">
                <a:solidFill>
                  <a:schemeClr val="accent6"/>
                </a:solidFill>
              </a:rPr>
              <a:t> </a:t>
            </a:r>
            <a:r>
              <a:rPr lang="id-ID" sz="2000" b="1" dirty="0">
                <a:solidFill>
                  <a:schemeClr val="accent6"/>
                </a:solidFill>
              </a:rPr>
              <a:t>jual</a:t>
            </a:r>
            <a:r>
              <a:rPr lang="en-US" sz="2000" b="1" dirty="0">
                <a:solidFill>
                  <a:schemeClr val="accent6"/>
                </a:solidFill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</a:rPr>
              <a:t>saham</a:t>
            </a:r>
            <a:r>
              <a:rPr lang="id-ID" sz="2000" b="1" dirty="0">
                <a:solidFill>
                  <a:schemeClr val="accent6"/>
                </a:solidFill>
              </a:rPr>
              <a:t> biasa baru 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accent6"/>
                </a:solidFill>
              </a:rPr>
              <a:t>g	= </a:t>
            </a:r>
            <a:r>
              <a:rPr lang="en-US" sz="2000" b="1" dirty="0" err="1">
                <a:solidFill>
                  <a:schemeClr val="accent6"/>
                </a:solidFill>
              </a:rPr>
              <a:t>pertumbuhan</a:t>
            </a:r>
            <a:r>
              <a:rPr lang="en-US" sz="2000" b="1" dirty="0">
                <a:solidFill>
                  <a:schemeClr val="accent6"/>
                </a:solidFill>
              </a:rPr>
              <a:t> d</a:t>
            </a:r>
            <a:r>
              <a:rPr lang="id-ID" sz="2000" b="1" dirty="0">
                <a:solidFill>
                  <a:schemeClr val="accent6"/>
                </a:solidFill>
              </a:rPr>
              <a:t>i</a:t>
            </a:r>
            <a:r>
              <a:rPr lang="en-US" sz="2000" b="1" dirty="0" err="1">
                <a:solidFill>
                  <a:schemeClr val="accent6"/>
                </a:solidFill>
              </a:rPr>
              <a:t>viden</a:t>
            </a:r>
            <a:r>
              <a:rPr lang="en-US" sz="2000" b="1" dirty="0">
                <a:solidFill>
                  <a:schemeClr val="accent6"/>
                </a:solidFill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</a:rPr>
              <a:t>saham</a:t>
            </a:r>
            <a:r>
              <a:rPr lang="en-US" sz="2000" b="1" dirty="0">
                <a:solidFill>
                  <a:schemeClr val="accent6"/>
                </a:solidFill>
              </a:rPr>
              <a:t> per </a:t>
            </a:r>
            <a:r>
              <a:rPr lang="en-US" sz="2000" b="1" dirty="0" err="1">
                <a:solidFill>
                  <a:schemeClr val="accent6"/>
                </a:solidFill>
              </a:rPr>
              <a:t>tahun</a:t>
            </a:r>
            <a:r>
              <a:rPr lang="id-ID" sz="2000" b="1" dirty="0">
                <a:solidFill>
                  <a:schemeClr val="accent6"/>
                </a:solidFill>
              </a:rPr>
              <a:t> (</a:t>
            </a:r>
            <a:r>
              <a:rPr lang="id-ID" sz="2000" b="1" i="1" dirty="0">
                <a:solidFill>
                  <a:schemeClr val="accent6"/>
                </a:solidFill>
              </a:rPr>
              <a:t>growth</a:t>
            </a:r>
            <a:r>
              <a:rPr lang="id-ID" sz="2000" b="1" dirty="0">
                <a:solidFill>
                  <a:schemeClr val="accent6"/>
                </a:solidFill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b="1" dirty="0">
                <a:solidFill>
                  <a:schemeClr val="accent6"/>
                </a:solidFill>
              </a:rPr>
              <a:t>F	= Flotation cost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357188" indent="-357188" algn="just" eaLnBrk="1" hangingPunct="1">
              <a:lnSpc>
                <a:spcPct val="80000"/>
              </a:lnSpc>
            </a:pPr>
            <a:endParaRPr lang="id-ID" sz="2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85852" y="3286124"/>
            <a:ext cx="100013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Saham Biasa Baru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New Common Stock)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507207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b="1" dirty="0">
                <a:solidFill>
                  <a:schemeClr val="accent2"/>
                </a:solidFill>
                <a:latin typeface="+mj-lt"/>
              </a:rPr>
              <a:t>Contoh: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b="1" dirty="0">
                <a:solidFill>
                  <a:schemeClr val="accent6"/>
                </a:solidFill>
                <a:latin typeface="+mj-lt"/>
              </a:rPr>
              <a:t>Saham biasa baru perusahaan terjual dengan harga Rp 3.200,00. Flotation cost sebesar 15% dari harga jual. Deviden yang akan datang diperkirakan sebesar Rp 240,00 dan dividen diharapkan tumbuh konstan dengan tingkat pertumbuhan 6,5%. Hitung biaya saham biasa baru tersebut!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b="1" dirty="0">
                <a:solidFill>
                  <a:schemeClr val="accent2"/>
                </a:solidFill>
                <a:latin typeface="+mj-lt"/>
              </a:rPr>
              <a:t>Jawab: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b="1" dirty="0">
                <a:solidFill>
                  <a:srgbClr val="00B050"/>
                </a:solidFill>
              </a:rPr>
              <a:t>K</a:t>
            </a:r>
            <a:r>
              <a:rPr lang="id-ID" sz="2400" b="1" dirty="0">
                <a:solidFill>
                  <a:srgbClr val="00B050"/>
                </a:solidFill>
              </a:rPr>
              <a:t>c</a:t>
            </a:r>
            <a:r>
              <a:rPr lang="en-US" sz="2800" b="1" dirty="0">
                <a:solidFill>
                  <a:srgbClr val="00B050"/>
                </a:solidFill>
              </a:rPr>
              <a:t> = </a:t>
            </a:r>
            <a:r>
              <a:rPr lang="id-ID" sz="2800" b="1" dirty="0">
                <a:solidFill>
                  <a:srgbClr val="00B050"/>
                </a:solidFill>
              </a:rPr>
              <a:t>    </a:t>
            </a:r>
            <a:r>
              <a:rPr lang="en-US" sz="2800" b="1" dirty="0">
                <a:solidFill>
                  <a:srgbClr val="00B050"/>
                </a:solidFill>
              </a:rPr>
              <a:t>D</a:t>
            </a:r>
            <a:r>
              <a:rPr lang="en-US" sz="2800" b="1" baseline="-25000" dirty="0">
                <a:solidFill>
                  <a:srgbClr val="00B050"/>
                </a:solidFill>
              </a:rPr>
              <a:t>1</a:t>
            </a:r>
            <a:r>
              <a:rPr lang="en-US" sz="2800" b="1" dirty="0">
                <a:solidFill>
                  <a:srgbClr val="00B050"/>
                </a:solidFill>
              </a:rPr>
              <a:t>  </a:t>
            </a:r>
            <a:r>
              <a:rPr lang="id-ID" sz="2800" b="1" dirty="0">
                <a:solidFill>
                  <a:srgbClr val="00B050"/>
                </a:solidFill>
              </a:rPr>
              <a:t>   </a:t>
            </a:r>
            <a:r>
              <a:rPr lang="en-US" sz="2800" b="1" dirty="0">
                <a:solidFill>
                  <a:srgbClr val="00B050"/>
                </a:solidFill>
              </a:rPr>
              <a:t>+ g</a:t>
            </a:r>
            <a:endParaRPr lang="id-ID" sz="2800" b="1" dirty="0">
              <a:solidFill>
                <a:srgbClr val="00B05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b="1" dirty="0">
                <a:solidFill>
                  <a:srgbClr val="00B050"/>
                </a:solidFill>
              </a:rPr>
              <a:t>         P</a:t>
            </a:r>
            <a:r>
              <a:rPr lang="id-ID" sz="2400" b="1" dirty="0">
                <a:solidFill>
                  <a:srgbClr val="00B050"/>
                </a:solidFill>
              </a:rPr>
              <a:t>0</a:t>
            </a:r>
            <a:r>
              <a:rPr lang="id-ID" sz="2800" b="1" dirty="0">
                <a:solidFill>
                  <a:srgbClr val="00B050"/>
                </a:solidFill>
              </a:rPr>
              <a:t>(1-F)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b="1" dirty="0">
                <a:solidFill>
                  <a:schemeClr val="accent6"/>
                </a:solidFill>
              </a:rPr>
              <a:t>K</a:t>
            </a:r>
            <a:r>
              <a:rPr lang="id-ID" sz="2400" b="1" dirty="0">
                <a:solidFill>
                  <a:schemeClr val="accent6"/>
                </a:solidFill>
              </a:rPr>
              <a:t>c</a:t>
            </a:r>
            <a:r>
              <a:rPr lang="id-ID" sz="2800" b="1" dirty="0">
                <a:solidFill>
                  <a:schemeClr val="accent6"/>
                </a:solidFill>
              </a:rPr>
              <a:t> =          240         + 6,5%  = 15,3%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b="1" dirty="0">
                <a:solidFill>
                  <a:schemeClr val="accent6"/>
                </a:solidFill>
              </a:rPr>
              <a:t>	3.200(1-0,15)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800" b="1" dirty="0">
              <a:solidFill>
                <a:schemeClr val="accent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b="1" dirty="0">
                <a:solidFill>
                  <a:schemeClr val="accent2"/>
                </a:solidFill>
              </a:rPr>
              <a:t>Jadi, biaya saham biasa baru tersebut adalah 15,3%</a:t>
            </a:r>
            <a:endParaRPr lang="en-US" sz="2000" b="1" dirty="0">
              <a:solidFill>
                <a:schemeClr val="accent2"/>
              </a:solidFill>
            </a:endParaRPr>
          </a:p>
          <a:p>
            <a:pPr marL="357188" indent="-357188" algn="just" eaLnBrk="1" hangingPunct="1">
              <a:lnSpc>
                <a:spcPct val="80000"/>
              </a:lnSpc>
            </a:pPr>
            <a:endParaRPr lang="id-ID" sz="2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85852" y="4357694"/>
            <a:ext cx="100013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85852" y="5286388"/>
            <a:ext cx="2071702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Saham Biasa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Common Stock)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5072074"/>
          </a:xfrm>
        </p:spPr>
        <p:txBody>
          <a:bodyPr>
            <a:normAutofit lnSpcReduction="10000"/>
          </a:bodyPr>
          <a:lstStyle/>
          <a:p>
            <a:pPr marL="357188" indent="-357188" algn="just" eaLnBrk="1" hangingPunct="1">
              <a:lnSpc>
                <a:spcPct val="80000"/>
              </a:lnSpc>
            </a:pPr>
            <a:r>
              <a:rPr lang="id-ID" sz="2400" b="1" dirty="0">
                <a:solidFill>
                  <a:schemeClr val="accent6"/>
                </a:solidFill>
              </a:rPr>
              <a:t>Sama dengan biaya laba ditahan</a:t>
            </a:r>
          </a:p>
          <a:p>
            <a:pPr marL="357188" indent="-357188" algn="just" eaLnBrk="1" hangingPunct="1">
              <a:lnSpc>
                <a:spcPct val="80000"/>
              </a:lnSpc>
            </a:pPr>
            <a:r>
              <a:rPr lang="id-ID" sz="2400" b="1" dirty="0">
                <a:solidFill>
                  <a:schemeClr val="accent6"/>
                </a:solidFill>
              </a:rPr>
              <a:t>Merupakan tingkat pengembalian yang diminta oleh pemegang saham biasa perusahaan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400" b="1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accent2"/>
                </a:solidFill>
              </a:rPr>
              <a:t>Rumus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id-ID" sz="2400" b="1" dirty="0">
                <a:solidFill>
                  <a:schemeClr val="accent2"/>
                </a:solidFill>
              </a:rPr>
              <a:t>Model Gordon</a:t>
            </a:r>
            <a:r>
              <a:rPr lang="en-US" sz="2400" b="1" dirty="0">
                <a:solidFill>
                  <a:schemeClr val="accent2"/>
                </a:solidFill>
              </a:rPr>
              <a:t>:</a:t>
            </a:r>
            <a:endParaRPr lang="id-ID" sz="2400" b="1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b="1" dirty="0">
                <a:solidFill>
                  <a:srgbClr val="00B050"/>
                </a:solidFill>
              </a:rPr>
              <a:t>K</a:t>
            </a:r>
            <a:r>
              <a:rPr lang="id-ID" sz="1800" b="1" dirty="0">
                <a:solidFill>
                  <a:srgbClr val="00B050"/>
                </a:solidFill>
              </a:rPr>
              <a:t>c</a:t>
            </a:r>
            <a:r>
              <a:rPr lang="en-US" sz="2800" b="1" dirty="0">
                <a:solidFill>
                  <a:srgbClr val="00B050"/>
                </a:solidFill>
              </a:rPr>
              <a:t> = </a:t>
            </a:r>
            <a:r>
              <a:rPr lang="id-ID" sz="2800" b="1" dirty="0">
                <a:solidFill>
                  <a:srgbClr val="00B050"/>
                </a:solidFill>
              </a:rPr>
              <a:t>    </a:t>
            </a:r>
            <a:r>
              <a:rPr lang="en-US" sz="2800" b="1" dirty="0">
                <a:solidFill>
                  <a:srgbClr val="00B050"/>
                </a:solidFill>
              </a:rPr>
              <a:t>D</a:t>
            </a:r>
            <a:r>
              <a:rPr lang="en-US" sz="2800" b="1" baseline="-25000" dirty="0">
                <a:solidFill>
                  <a:srgbClr val="00B050"/>
                </a:solidFill>
              </a:rPr>
              <a:t>1</a:t>
            </a:r>
            <a:r>
              <a:rPr lang="en-US" sz="2800" b="1" dirty="0">
                <a:solidFill>
                  <a:srgbClr val="00B050"/>
                </a:solidFill>
              </a:rPr>
              <a:t>  + g</a:t>
            </a:r>
            <a:endParaRPr lang="id-ID" sz="2800" b="1" dirty="0">
              <a:solidFill>
                <a:srgbClr val="00B05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b="1" dirty="0">
                <a:solidFill>
                  <a:srgbClr val="00B050"/>
                </a:solidFill>
              </a:rPr>
              <a:t>         	   P</a:t>
            </a:r>
            <a:r>
              <a:rPr lang="id-ID" sz="1800" b="1" dirty="0">
                <a:solidFill>
                  <a:srgbClr val="00B050"/>
                </a:solidFill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800" b="1" dirty="0">
              <a:solidFill>
                <a:srgbClr val="00B05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200" b="1" dirty="0">
                <a:solidFill>
                  <a:schemeClr val="accent2"/>
                </a:solidFill>
              </a:rPr>
              <a:t>d</a:t>
            </a:r>
            <a:r>
              <a:rPr lang="en-US" sz="2200" b="1" dirty="0" err="1">
                <a:solidFill>
                  <a:schemeClr val="accent2"/>
                </a:solidFill>
              </a:rPr>
              <a:t>imana</a:t>
            </a:r>
            <a:r>
              <a:rPr lang="en-US" sz="2200" b="1" dirty="0">
                <a:solidFill>
                  <a:schemeClr val="accent2"/>
                </a:solidFill>
              </a:rPr>
              <a:t> 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200" b="1" dirty="0">
                <a:solidFill>
                  <a:schemeClr val="accent6"/>
                </a:solidFill>
              </a:rPr>
              <a:t>K</a:t>
            </a:r>
            <a:r>
              <a:rPr lang="id-ID" sz="1800" b="1" dirty="0">
                <a:solidFill>
                  <a:schemeClr val="accent6"/>
                </a:solidFill>
              </a:rPr>
              <a:t>c</a:t>
            </a:r>
            <a:r>
              <a:rPr lang="id-ID" sz="2200" b="1" dirty="0">
                <a:solidFill>
                  <a:schemeClr val="accent6"/>
                </a:solidFill>
              </a:rPr>
              <a:t> </a:t>
            </a:r>
            <a:r>
              <a:rPr lang="en-US" sz="2200" b="1" dirty="0">
                <a:solidFill>
                  <a:schemeClr val="accent6"/>
                </a:solidFill>
              </a:rPr>
              <a:t>	= </a:t>
            </a:r>
            <a:r>
              <a:rPr lang="en-US" sz="2200" b="1" dirty="0" err="1">
                <a:solidFill>
                  <a:schemeClr val="accent6"/>
                </a:solidFill>
              </a:rPr>
              <a:t>Biaya</a:t>
            </a:r>
            <a:r>
              <a:rPr lang="id-ID" sz="2200" b="1" dirty="0">
                <a:solidFill>
                  <a:schemeClr val="accent6"/>
                </a:solidFill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</a:rPr>
              <a:t>saham</a:t>
            </a:r>
            <a:r>
              <a:rPr lang="en-US" sz="2200" b="1" dirty="0">
                <a:solidFill>
                  <a:schemeClr val="accent6"/>
                </a:solidFill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</a:rPr>
              <a:t>biasa</a:t>
            </a:r>
            <a:endParaRPr lang="en-US" sz="2200" b="1" dirty="0">
              <a:solidFill>
                <a:schemeClr val="accent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chemeClr val="accent6"/>
                </a:solidFill>
              </a:rPr>
              <a:t>D</a:t>
            </a:r>
            <a:r>
              <a:rPr lang="en-US" sz="2200" b="1" baseline="-25000" dirty="0">
                <a:solidFill>
                  <a:schemeClr val="accent6"/>
                </a:solidFill>
              </a:rPr>
              <a:t>1</a:t>
            </a:r>
            <a:r>
              <a:rPr lang="en-US" sz="2200" b="1" dirty="0">
                <a:solidFill>
                  <a:schemeClr val="accent6"/>
                </a:solidFill>
              </a:rPr>
              <a:t> 	= d</a:t>
            </a:r>
            <a:r>
              <a:rPr lang="id-ID" sz="2200" b="1" dirty="0">
                <a:solidFill>
                  <a:schemeClr val="accent6"/>
                </a:solidFill>
              </a:rPr>
              <a:t>i</a:t>
            </a:r>
            <a:r>
              <a:rPr lang="en-US" sz="2200" b="1" dirty="0" err="1">
                <a:solidFill>
                  <a:schemeClr val="accent6"/>
                </a:solidFill>
              </a:rPr>
              <a:t>viden</a:t>
            </a:r>
            <a:r>
              <a:rPr lang="id-ID" sz="2200" b="1" dirty="0">
                <a:solidFill>
                  <a:schemeClr val="accent6"/>
                </a:solidFill>
              </a:rPr>
              <a:t> yang diharapkan </a:t>
            </a:r>
            <a:r>
              <a:rPr lang="en-US" sz="2200" b="1" dirty="0" err="1">
                <a:solidFill>
                  <a:schemeClr val="accent6"/>
                </a:solidFill>
              </a:rPr>
              <a:t>pada</a:t>
            </a:r>
            <a:r>
              <a:rPr lang="en-US" sz="2200" b="1" dirty="0">
                <a:solidFill>
                  <a:schemeClr val="accent6"/>
                </a:solidFill>
              </a:rPr>
              <a:t> </a:t>
            </a:r>
            <a:r>
              <a:rPr lang="id-ID" sz="2200" b="1" dirty="0">
                <a:solidFill>
                  <a:schemeClr val="accent6"/>
                </a:solidFill>
              </a:rPr>
              <a:t>akhir </a:t>
            </a:r>
            <a:r>
              <a:rPr lang="en-US" sz="2200" b="1" dirty="0" err="1">
                <a:solidFill>
                  <a:schemeClr val="accent6"/>
                </a:solidFill>
              </a:rPr>
              <a:t>tahun</a:t>
            </a:r>
            <a:r>
              <a:rPr lang="id-ID" sz="2200" b="1" dirty="0">
                <a:solidFill>
                  <a:schemeClr val="accent6"/>
                </a:solidFill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</a:rPr>
              <a:t>pertama</a:t>
            </a:r>
            <a:endParaRPr lang="en-US" sz="2200" b="1" dirty="0">
              <a:solidFill>
                <a:schemeClr val="accent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chemeClr val="accent6"/>
                </a:solidFill>
              </a:rPr>
              <a:t>P 	= </a:t>
            </a:r>
            <a:r>
              <a:rPr lang="en-US" sz="2200" b="1" dirty="0" err="1">
                <a:solidFill>
                  <a:schemeClr val="accent6"/>
                </a:solidFill>
              </a:rPr>
              <a:t>harga</a:t>
            </a:r>
            <a:r>
              <a:rPr lang="en-US" sz="2200" b="1" dirty="0">
                <a:solidFill>
                  <a:schemeClr val="accent6"/>
                </a:solidFill>
              </a:rPr>
              <a:t> </a:t>
            </a:r>
            <a:r>
              <a:rPr lang="id-ID" sz="2200" b="1" dirty="0">
                <a:solidFill>
                  <a:schemeClr val="accent6"/>
                </a:solidFill>
              </a:rPr>
              <a:t>jual</a:t>
            </a:r>
            <a:r>
              <a:rPr lang="en-US" sz="2200" b="1" dirty="0">
                <a:solidFill>
                  <a:schemeClr val="accent6"/>
                </a:solidFill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</a:rPr>
              <a:t>saham</a:t>
            </a:r>
            <a:r>
              <a:rPr lang="id-ID" sz="2200" b="1" dirty="0">
                <a:solidFill>
                  <a:schemeClr val="accent6"/>
                </a:solidFill>
              </a:rPr>
              <a:t> biasa </a:t>
            </a:r>
            <a:endParaRPr lang="en-US" sz="2200" b="1" dirty="0">
              <a:solidFill>
                <a:schemeClr val="accent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chemeClr val="accent6"/>
                </a:solidFill>
              </a:rPr>
              <a:t>g	= </a:t>
            </a:r>
            <a:r>
              <a:rPr lang="en-US" sz="2200" b="1" dirty="0" err="1">
                <a:solidFill>
                  <a:schemeClr val="accent6"/>
                </a:solidFill>
              </a:rPr>
              <a:t>pertumbuhan</a:t>
            </a:r>
            <a:r>
              <a:rPr lang="en-US" sz="2200" b="1" dirty="0">
                <a:solidFill>
                  <a:schemeClr val="accent6"/>
                </a:solidFill>
              </a:rPr>
              <a:t> d</a:t>
            </a:r>
            <a:r>
              <a:rPr lang="id-ID" sz="2200" b="1" dirty="0">
                <a:solidFill>
                  <a:schemeClr val="accent6"/>
                </a:solidFill>
              </a:rPr>
              <a:t>i</a:t>
            </a:r>
            <a:r>
              <a:rPr lang="en-US" sz="2200" b="1" dirty="0" err="1">
                <a:solidFill>
                  <a:schemeClr val="accent6"/>
                </a:solidFill>
              </a:rPr>
              <a:t>viden</a:t>
            </a:r>
            <a:r>
              <a:rPr lang="en-US" sz="2200" b="1" dirty="0">
                <a:solidFill>
                  <a:schemeClr val="accent6"/>
                </a:solidFill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</a:rPr>
              <a:t>saham</a:t>
            </a:r>
            <a:r>
              <a:rPr lang="en-US" sz="2200" b="1" dirty="0">
                <a:solidFill>
                  <a:schemeClr val="accent6"/>
                </a:solidFill>
              </a:rPr>
              <a:t> per </a:t>
            </a:r>
            <a:r>
              <a:rPr lang="en-US" sz="2200" b="1" dirty="0" err="1">
                <a:solidFill>
                  <a:schemeClr val="accent6"/>
                </a:solidFill>
              </a:rPr>
              <a:t>tahun</a:t>
            </a:r>
            <a:r>
              <a:rPr lang="id-ID" sz="2200" b="1" dirty="0">
                <a:solidFill>
                  <a:schemeClr val="accent6"/>
                </a:solidFill>
              </a:rPr>
              <a:t> (</a:t>
            </a:r>
            <a:r>
              <a:rPr lang="id-ID" sz="2200" b="1" i="1" dirty="0">
                <a:solidFill>
                  <a:schemeClr val="accent6"/>
                </a:solidFill>
              </a:rPr>
              <a:t>growth</a:t>
            </a:r>
            <a:r>
              <a:rPr lang="id-ID" sz="2200" b="1" dirty="0">
                <a:solidFill>
                  <a:schemeClr val="accent6"/>
                </a:solidFill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>
              <a:solidFill>
                <a:srgbClr val="00B050"/>
              </a:solidFill>
            </a:endParaRPr>
          </a:p>
          <a:p>
            <a:pPr marL="357188" indent="-357188" algn="just" eaLnBrk="1" hangingPunct="1">
              <a:lnSpc>
                <a:spcPct val="80000"/>
              </a:lnSpc>
            </a:pPr>
            <a:endParaRPr lang="id-ID" sz="2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00166" y="4143380"/>
            <a:ext cx="428628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Saham Biasa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Common Stock)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514351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b="1" dirty="0">
                <a:solidFill>
                  <a:schemeClr val="accent2"/>
                </a:solidFill>
              </a:rPr>
              <a:t>Contoh: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PT. ABC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cs typeface="Times New Roman" pitchFamily="18" charset="0"/>
              </a:rPr>
              <a:t>mengeluarkan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 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saham biasa 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yang </a:t>
            </a:r>
            <a:r>
              <a:rPr lang="en-US" sz="2000" b="1" dirty="0" err="1">
                <a:solidFill>
                  <a:schemeClr val="accent6"/>
                </a:solidFill>
                <a:cs typeface="Times New Roman" pitchFamily="18" charset="0"/>
              </a:rPr>
              <a:t>laku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cs typeface="Times New Roman" pitchFamily="18" charset="0"/>
              </a:rPr>
              <a:t>dijual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Rp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4.000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,00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/l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em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b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a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r.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D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i</a:t>
            </a:r>
            <a:r>
              <a:rPr lang="en-US" sz="2000" b="1" dirty="0" err="1">
                <a:solidFill>
                  <a:schemeClr val="accent6"/>
                </a:solidFill>
                <a:cs typeface="Times New Roman" pitchFamily="18" charset="0"/>
              </a:rPr>
              <a:t>viden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cs typeface="Times New Roman" pitchFamily="18" charset="0"/>
              </a:rPr>
              <a:t>direncanakan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cs typeface="Times New Roman" pitchFamily="18" charset="0"/>
              </a:rPr>
              <a:t>akan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cs typeface="Times New Roman" pitchFamily="18" charset="0"/>
              </a:rPr>
              <a:t>dibayar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cs typeface="Times New Roman" pitchFamily="18" charset="0"/>
              </a:rPr>
              <a:t>sebesar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Rp 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160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,00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/l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em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b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a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r </a:t>
            </a:r>
            <a:r>
              <a:rPr lang="en-US" sz="2000" b="1" dirty="0" err="1">
                <a:solidFill>
                  <a:schemeClr val="accent6"/>
                </a:solidFill>
                <a:cs typeface="Times New Roman" pitchFamily="18" charset="0"/>
              </a:rPr>
              <a:t>dengan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cs typeface="Times New Roman" pitchFamily="18" charset="0"/>
              </a:rPr>
              <a:t>pertumbuhan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(</a:t>
            </a:r>
            <a:r>
              <a:rPr lang="en-US" sz="2000" b="1" i="1" dirty="0">
                <a:solidFill>
                  <a:schemeClr val="accent6"/>
                </a:solidFill>
                <a:cs typeface="Times New Roman" pitchFamily="18" charset="0"/>
              </a:rPr>
              <a:t>growth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)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 dividen 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 8% per </a:t>
            </a:r>
            <a:r>
              <a:rPr lang="en-US" sz="2000" b="1" dirty="0" err="1">
                <a:solidFill>
                  <a:schemeClr val="accent6"/>
                </a:solidFill>
                <a:cs typeface="Times New Roman" pitchFamily="18" charset="0"/>
              </a:rPr>
              <a:t>tahun</a:t>
            </a:r>
            <a:r>
              <a:rPr lang="en-US" sz="2000" b="1" dirty="0">
                <a:solidFill>
                  <a:schemeClr val="accent6"/>
                </a:solidFill>
                <a:cs typeface="Times New Roman" pitchFamily="18" charset="0"/>
              </a:rPr>
              <a:t>.</a:t>
            </a:r>
            <a:r>
              <a:rPr lang="id-ID" sz="2000" b="1" dirty="0">
                <a:solidFill>
                  <a:schemeClr val="accent6"/>
                </a:solidFill>
                <a:cs typeface="Times New Roman" pitchFamily="18" charset="0"/>
              </a:rPr>
              <a:t> Hitung biaya saham biasa tersebut!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id-ID" sz="2000" b="1" dirty="0">
                <a:solidFill>
                  <a:schemeClr val="accent2"/>
                </a:solidFill>
                <a:cs typeface="Times New Roman" pitchFamily="18" charset="0"/>
              </a:rPr>
              <a:t>Jawab: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id-ID" sz="2400" b="1" dirty="0">
                <a:solidFill>
                  <a:srgbClr val="00B050"/>
                </a:solidFill>
              </a:rPr>
              <a:t>K</a:t>
            </a:r>
            <a:r>
              <a:rPr lang="id-ID" sz="1800" b="1" dirty="0">
                <a:solidFill>
                  <a:srgbClr val="00B050"/>
                </a:solidFill>
              </a:rPr>
              <a:t>c </a:t>
            </a:r>
            <a:r>
              <a:rPr lang="id-ID" sz="2400" b="1" dirty="0">
                <a:solidFill>
                  <a:srgbClr val="00B050"/>
                </a:solidFill>
              </a:rPr>
              <a:t>   =  </a:t>
            </a:r>
            <a:r>
              <a:rPr lang="id-ID" sz="2400" b="1" u="sng" dirty="0">
                <a:solidFill>
                  <a:srgbClr val="00B050"/>
                </a:solidFill>
              </a:rPr>
              <a:t>D</a:t>
            </a:r>
            <a:r>
              <a:rPr lang="id-ID" sz="1600" b="1" u="sng" dirty="0">
                <a:solidFill>
                  <a:srgbClr val="00B050"/>
                </a:solidFill>
              </a:rPr>
              <a:t>1</a:t>
            </a:r>
            <a:r>
              <a:rPr lang="id-ID" sz="2400" b="1" dirty="0">
                <a:solidFill>
                  <a:srgbClr val="00B050"/>
                </a:solidFill>
              </a:rPr>
              <a:t>  + g</a:t>
            </a:r>
          </a:p>
          <a:p>
            <a:pPr marL="361950" indent="-361950" algn="just">
              <a:buFont typeface="Wingdings" pitchFamily="2" charset="2"/>
              <a:buNone/>
              <a:defRPr/>
            </a:pPr>
            <a:r>
              <a:rPr lang="id-ID" sz="2400" b="1" dirty="0">
                <a:solidFill>
                  <a:srgbClr val="00B050"/>
                </a:solidFill>
              </a:rPr>
              <a:t>	        P</a:t>
            </a:r>
            <a:r>
              <a:rPr lang="id-ID" sz="1600" b="1" dirty="0">
                <a:solidFill>
                  <a:srgbClr val="00B050"/>
                </a:solidFill>
              </a:rPr>
              <a:t>0</a:t>
            </a:r>
          </a:p>
          <a:p>
            <a:pPr marL="361950" indent="-361950" algn="just">
              <a:buFont typeface="Wingdings" pitchFamily="2" charset="2"/>
              <a:buNone/>
              <a:defRPr/>
            </a:pPr>
            <a:r>
              <a:rPr lang="id-ID" sz="2400" b="1" dirty="0"/>
              <a:t>	    </a:t>
            </a:r>
            <a:r>
              <a:rPr lang="id-ID" sz="2400" b="1" dirty="0">
                <a:solidFill>
                  <a:schemeClr val="accent6"/>
                </a:solidFill>
              </a:rPr>
              <a:t>=  </a:t>
            </a:r>
            <a:r>
              <a:rPr lang="id-ID" sz="2400" b="1" u="sng" dirty="0">
                <a:solidFill>
                  <a:schemeClr val="accent6"/>
                </a:solidFill>
              </a:rPr>
              <a:t> 160  </a:t>
            </a:r>
            <a:r>
              <a:rPr lang="id-ID" sz="2400" b="1" dirty="0">
                <a:solidFill>
                  <a:schemeClr val="accent6"/>
                </a:solidFill>
              </a:rPr>
              <a:t>  + 8%</a:t>
            </a:r>
          </a:p>
          <a:p>
            <a:pPr marL="361950" indent="-361950" algn="just">
              <a:buFont typeface="Wingdings" pitchFamily="2" charset="2"/>
              <a:buNone/>
              <a:defRPr/>
            </a:pPr>
            <a:r>
              <a:rPr lang="id-ID" sz="2400" b="1" dirty="0">
                <a:solidFill>
                  <a:schemeClr val="accent6"/>
                </a:solidFill>
              </a:rPr>
              <a:t>		  4.000</a:t>
            </a:r>
          </a:p>
          <a:p>
            <a:pPr marL="361950" indent="-361950" algn="just">
              <a:buFont typeface="Wingdings" pitchFamily="2" charset="2"/>
              <a:buNone/>
              <a:defRPr/>
            </a:pPr>
            <a:r>
              <a:rPr lang="id-ID" sz="2800" b="1" dirty="0">
                <a:solidFill>
                  <a:schemeClr val="accent6"/>
                </a:solidFill>
              </a:rPr>
              <a:t>K</a:t>
            </a:r>
            <a:r>
              <a:rPr lang="id-ID" sz="1800" b="1" dirty="0">
                <a:solidFill>
                  <a:schemeClr val="accent6"/>
                </a:solidFill>
              </a:rPr>
              <a:t>c</a:t>
            </a:r>
            <a:r>
              <a:rPr lang="id-ID" sz="2400" b="1" dirty="0">
                <a:solidFill>
                  <a:schemeClr val="accent6"/>
                </a:solidFill>
              </a:rPr>
              <a:t>    =  12%</a:t>
            </a:r>
          </a:p>
          <a:p>
            <a:pPr marL="361950" indent="-361950" algn="just">
              <a:buFont typeface="Wingdings" pitchFamily="2" charset="2"/>
              <a:buNone/>
              <a:defRPr/>
            </a:pPr>
            <a:endParaRPr lang="id-ID" sz="2000" b="1" dirty="0">
              <a:solidFill>
                <a:schemeClr val="accent2"/>
              </a:solidFill>
            </a:endParaRPr>
          </a:p>
          <a:p>
            <a:pPr marL="361950" indent="-361950" algn="just">
              <a:buFont typeface="Wingdings" pitchFamily="2" charset="2"/>
              <a:buNone/>
              <a:defRPr/>
            </a:pPr>
            <a:r>
              <a:rPr lang="id-ID" sz="2000" b="1" dirty="0">
                <a:solidFill>
                  <a:schemeClr val="accent2"/>
                </a:solidFill>
              </a:rPr>
              <a:t>Jadi, biaya saham biasa tersebut adalah 12%</a:t>
            </a:r>
          </a:p>
          <a:p>
            <a:pPr marL="361950" indent="-361950" algn="just">
              <a:buFont typeface="Wingdings" pitchFamily="2" charset="2"/>
              <a:buNone/>
              <a:defRPr/>
            </a:pPr>
            <a:endParaRPr lang="id-ID" sz="2400" b="1" dirty="0">
              <a:solidFill>
                <a:schemeClr val="accent6"/>
              </a:solidFill>
            </a:endParaRPr>
          </a:p>
          <a:p>
            <a:pPr marL="357188" indent="-357188" algn="just" eaLnBrk="1" hangingPunct="1">
              <a:lnSpc>
                <a:spcPct val="80000"/>
              </a:lnSpc>
            </a:pPr>
            <a:endParaRPr lang="id-ID" sz="2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</p:spPr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Modal Keseluruhan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514351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Biaya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modal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keseluruhan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merupakan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biaya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modal yang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memperhitungkan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seluruh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biaya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atas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modal yang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digunakan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oleh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perusahaan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Biaya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modal yang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diperhitungkan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merupakan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biaya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modal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seluruh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jenis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</a:rPr>
              <a:t>modal 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yang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digunakan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Karena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biaya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modal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masing-masing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sumber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dana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berbeda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maka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menetapkan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biaya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modal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perusahaan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secara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keseluruhan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dihitung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WACC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</a:rPr>
              <a:t> (Weight Average Cost of Capital) atau biaya modal rata-rata tertimbang.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Dalam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penghitungan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biaya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modal rata-rata,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komponen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utang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jangka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pendek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tidak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dimasukan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karena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perhitungan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biaya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modal rata-rata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tertimbang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digunakan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terutama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untuk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pengambilan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keputusan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mengenai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investasi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jangka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panjang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Pada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umumnya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utang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jangka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panjang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dan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modal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sendiri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merupakan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unsur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untuk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menghitung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biaya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 modal rata-rata </a:t>
            </a:r>
            <a:r>
              <a:rPr lang="en-US" sz="2000" dirty="0" err="1">
                <a:solidFill>
                  <a:schemeClr val="accent6"/>
                </a:solidFill>
                <a:latin typeface="Berlin Sans FB" pitchFamily="34" charset="0"/>
              </a:rPr>
              <a:t>tertimbang</a:t>
            </a:r>
            <a:r>
              <a:rPr lang="en-US" sz="2000" dirty="0">
                <a:solidFill>
                  <a:schemeClr val="accent6"/>
                </a:solidFill>
                <a:latin typeface="Berlin Sans FB" pitchFamily="34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US" sz="2000" dirty="0">
              <a:latin typeface="Berlin Sans FB" pitchFamily="34" charset="0"/>
            </a:endParaRPr>
          </a:p>
          <a:p>
            <a:pPr marL="361950" indent="-361950" algn="just">
              <a:buFont typeface="Wingdings" pitchFamily="2" charset="2"/>
              <a:buNone/>
              <a:defRPr/>
            </a:pPr>
            <a:endParaRPr lang="id-ID" sz="2400" b="1" dirty="0">
              <a:solidFill>
                <a:schemeClr val="accent6"/>
              </a:solidFill>
            </a:endParaRPr>
          </a:p>
          <a:p>
            <a:pPr marL="357188" indent="-357188" algn="just" eaLnBrk="1" hangingPunct="1">
              <a:lnSpc>
                <a:spcPct val="80000"/>
              </a:lnSpc>
            </a:pPr>
            <a:endParaRPr lang="id-ID" sz="28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</p:spPr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Modal Keseluruhan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5143512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Untuk m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enghitung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biaya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modal rata-rata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tertimbang</a:t>
            </a: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kita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harus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melakukan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beberapa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langkah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: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Mengidentifikasi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sumber-sumber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dana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</a:p>
          <a:p>
            <a:pPr marL="539750" indent="-539750" algn="just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Menghitung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biaya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modal individual (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biaya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modal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untuk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setiap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sumber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dana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)</a:t>
            </a:r>
          </a:p>
          <a:p>
            <a:pPr marL="539750" indent="-539750" algn="just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Menghitung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proporsi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dari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masing-masing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sumber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dana</a:t>
            </a:r>
            <a:endParaRPr lang="en-US" sz="2800" dirty="0">
              <a:solidFill>
                <a:schemeClr val="accent6"/>
              </a:solidFill>
              <a:latin typeface="Berlin Sans FB" pitchFamily="34" charset="0"/>
              <a:cs typeface="Times New Roman" pitchFamily="18" charset="0"/>
            </a:endParaRPr>
          </a:p>
          <a:p>
            <a:pPr marL="539750" indent="-539750" algn="just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Menghitung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rata-rata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tertimbang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dengan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menggunakan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proporsi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dana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sebagai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pembobot</a:t>
            </a:r>
            <a:r>
              <a:rPr lang="en-US" sz="2800" dirty="0">
                <a:solidFill>
                  <a:schemeClr val="accent6"/>
                </a:solidFill>
                <a:latin typeface="Berlin Sans FB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04118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Modal Rata-Rata Tertimbang (Weight Average Cost of Capital)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5143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id-ID" sz="2800" dirty="0">
                <a:solidFill>
                  <a:schemeClr val="accent2"/>
                </a:solidFill>
                <a:latin typeface="Berlin Sans FB" pitchFamily="34" charset="0"/>
                <a:cs typeface="Aharoni" pitchFamily="2" charset="-79"/>
              </a:rPr>
              <a:t>Rumus :</a:t>
            </a:r>
          </a:p>
          <a:p>
            <a:pPr>
              <a:buFont typeface="Wingdings" pitchFamily="2" charset="2"/>
              <a:buNone/>
            </a:pP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WACC = W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d</a:t>
            </a: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.K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b</a:t>
            </a: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 (1-tax) + W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p</a:t>
            </a: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.K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p</a:t>
            </a: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 + W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c</a:t>
            </a: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.K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c</a:t>
            </a:r>
          </a:p>
          <a:p>
            <a:pPr>
              <a:buFont typeface="Wingdings" pitchFamily="2" charset="2"/>
              <a:buNone/>
            </a:pPr>
            <a:endParaRPr lang="id-ID" sz="2800" dirty="0">
              <a:solidFill>
                <a:schemeClr val="accent6"/>
              </a:solidFill>
              <a:latin typeface="Berlin Sans FB" pitchFamily="34" charset="0"/>
              <a:cs typeface="Aharoni" pitchFamily="2" charset="-79"/>
            </a:endParaRPr>
          </a:p>
          <a:p>
            <a:pPr>
              <a:buFont typeface="Wingdings" pitchFamily="2" charset="2"/>
              <a:buNone/>
            </a:pPr>
            <a:r>
              <a:rPr lang="id-ID" sz="2800" dirty="0">
                <a:solidFill>
                  <a:schemeClr val="accent2"/>
                </a:solidFill>
                <a:latin typeface="Berlin Sans FB" pitchFamily="34" charset="0"/>
                <a:cs typeface="Aharoni" pitchFamily="2" charset="-79"/>
              </a:rPr>
              <a:t>dimana:</a:t>
            </a:r>
          </a:p>
          <a:p>
            <a:pPr>
              <a:buFont typeface="Wingdings" pitchFamily="2" charset="2"/>
              <a:buNone/>
            </a:pP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WACC	= Weight Average Cost of Capital</a:t>
            </a:r>
          </a:p>
          <a:p>
            <a:pPr>
              <a:buFont typeface="Wingdings" pitchFamily="2" charset="2"/>
              <a:buNone/>
            </a:pP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W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d</a:t>
            </a: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		= proporsi biaya utang</a:t>
            </a:r>
          </a:p>
          <a:p>
            <a:pPr>
              <a:buFont typeface="Wingdings" pitchFamily="2" charset="2"/>
              <a:buNone/>
            </a:pP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W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p</a:t>
            </a: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		= proporsi biaya saham preferen</a:t>
            </a:r>
          </a:p>
          <a:p>
            <a:pPr>
              <a:buFont typeface="Wingdings" pitchFamily="2" charset="2"/>
              <a:buNone/>
            </a:pP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W</a:t>
            </a:r>
            <a:r>
              <a:rPr lang="id-ID" sz="20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c</a:t>
            </a:r>
            <a:r>
              <a:rPr lang="id-ID" sz="2800" dirty="0">
                <a:solidFill>
                  <a:schemeClr val="accent6"/>
                </a:solidFill>
                <a:latin typeface="Berlin Sans FB" pitchFamily="34" charset="0"/>
                <a:cs typeface="Aharoni" pitchFamily="2" charset="-79"/>
              </a:rPr>
              <a:t>		= proporsi biaya saham biasa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04118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Modal Rata-Rata Tertimbang (Weight Average Cost of Capital)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429684" cy="5143512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accent2"/>
                </a:solidFill>
              </a:rPr>
              <a:t>Contoh</a:t>
            </a:r>
            <a:r>
              <a:rPr lang="en-US" sz="2400" b="1" dirty="0">
                <a:solidFill>
                  <a:schemeClr val="accent2"/>
                </a:solidFill>
              </a:rPr>
              <a:t> :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accent6"/>
                </a:solidFill>
              </a:rPr>
              <a:t>PT. </a:t>
            </a:r>
            <a:r>
              <a:rPr lang="id-ID" sz="2400" b="1" dirty="0">
                <a:solidFill>
                  <a:schemeClr val="accent6"/>
                </a:solidFill>
              </a:rPr>
              <a:t>ADA menjalankan suatu proyek yang  komposisi </a:t>
            </a:r>
            <a:r>
              <a:rPr lang="en-US" sz="2400" b="1" dirty="0" err="1">
                <a:solidFill>
                  <a:schemeClr val="accent6"/>
                </a:solidFill>
              </a:rPr>
              <a:t>biaya</a:t>
            </a:r>
            <a:r>
              <a:rPr lang="en-US" sz="2400" b="1" dirty="0">
                <a:solidFill>
                  <a:schemeClr val="accent6"/>
                </a:solidFill>
              </a:rPr>
              <a:t> modal</a:t>
            </a:r>
            <a:r>
              <a:rPr lang="id-ID" sz="2400" b="1" dirty="0">
                <a:solidFill>
                  <a:schemeClr val="accent6"/>
                </a:solidFill>
              </a:rPr>
              <a:t>ny</a:t>
            </a:r>
            <a:r>
              <a:rPr lang="en-US" sz="2400" b="1" dirty="0">
                <a:solidFill>
                  <a:schemeClr val="accent6"/>
                </a:solidFill>
              </a:rPr>
              <a:t>a </a:t>
            </a:r>
            <a:r>
              <a:rPr lang="id-ID" sz="2400" b="1" dirty="0">
                <a:solidFill>
                  <a:schemeClr val="accent6"/>
                </a:solidFill>
              </a:rPr>
              <a:t>adalah </a:t>
            </a:r>
            <a:r>
              <a:rPr lang="en-US" sz="2400" b="1" dirty="0" err="1">
                <a:solidFill>
                  <a:schemeClr val="accent6"/>
                </a:solidFill>
              </a:rPr>
              <a:t>sebagai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berikut</a:t>
            </a:r>
            <a:r>
              <a:rPr lang="en-US" sz="2400" b="1" dirty="0">
                <a:solidFill>
                  <a:schemeClr val="accent6"/>
                </a:solidFill>
              </a:rPr>
              <a:t> :</a:t>
            </a:r>
            <a:endParaRPr lang="id-ID" sz="2400" b="1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400" dirty="0"/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400" dirty="0"/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400" dirty="0"/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400" dirty="0"/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400" b="1" dirty="0">
                <a:solidFill>
                  <a:schemeClr val="accent6"/>
                </a:solidFill>
                <a:latin typeface="+mj-lt"/>
              </a:rPr>
              <a:t>Jika pajak penghasilan yang dibayarkan 40% </a:t>
            </a:r>
            <a:r>
              <a:rPr lang="id-ID" sz="2400" b="1" dirty="0">
                <a:solidFill>
                  <a:schemeClr val="accent6"/>
                </a:solidFill>
                <a:latin typeface="+mj-lt"/>
                <a:cs typeface="Aharoni" pitchFamily="2" charset="-79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400" b="1" dirty="0">
                <a:solidFill>
                  <a:schemeClr val="accent2"/>
                </a:solidFill>
                <a:latin typeface="+mj-lt"/>
                <a:cs typeface="Aharoni" pitchFamily="2" charset="-79"/>
              </a:rPr>
              <a:t>1. Jika dilihat proporsi modalnya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800" dirty="0">
              <a:solidFill>
                <a:schemeClr val="accent2"/>
              </a:solidFill>
              <a:latin typeface="Berlin Sans FB" pitchFamily="34" charset="0"/>
              <a:cs typeface="Aharoni" pitchFamily="2" charset="-79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800" dirty="0">
              <a:solidFill>
                <a:schemeClr val="accent2"/>
              </a:solidFill>
              <a:latin typeface="Berlin Sans FB" pitchFamily="34" charset="0"/>
              <a:cs typeface="Aharoni" pitchFamily="2" charset="-79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800" dirty="0">
              <a:solidFill>
                <a:schemeClr val="accent2"/>
              </a:solidFill>
              <a:latin typeface="Berlin Sans FB" pitchFamily="34" charset="0"/>
              <a:cs typeface="Aharoni" pitchFamily="2" charset="-79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800" dirty="0">
              <a:solidFill>
                <a:schemeClr val="accent2"/>
              </a:solidFill>
              <a:latin typeface="Berlin Sans FB" pitchFamily="34" charset="0"/>
              <a:cs typeface="Aharoni" pitchFamily="2" charset="-79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accent6"/>
                </a:solidFill>
                <a:latin typeface="+mj-lt"/>
              </a:rPr>
              <a:t>*) </a:t>
            </a:r>
            <a:r>
              <a:rPr lang="en-US" sz="2400" b="1" dirty="0" err="1">
                <a:solidFill>
                  <a:schemeClr val="accent6"/>
                </a:solidFill>
                <a:latin typeface="+mj-lt"/>
              </a:rPr>
              <a:t>biaya</a:t>
            </a:r>
            <a:r>
              <a:rPr lang="en-US" sz="2400" b="1" dirty="0">
                <a:solidFill>
                  <a:schemeClr val="accent6"/>
                </a:solidFill>
                <a:latin typeface="+mj-lt"/>
              </a:rPr>
              <a:t> u</a:t>
            </a:r>
            <a:r>
              <a:rPr lang="id-ID" sz="2400" b="1" dirty="0">
                <a:solidFill>
                  <a:schemeClr val="accent6"/>
                </a:solidFill>
                <a:latin typeface="+mj-lt"/>
              </a:rPr>
              <a:t>tang setelah pajak</a:t>
            </a:r>
            <a:r>
              <a:rPr lang="en-US" sz="2400" b="1" dirty="0">
                <a:solidFill>
                  <a:schemeClr val="accent6"/>
                </a:solidFill>
                <a:latin typeface="+mj-lt"/>
              </a:rPr>
              <a:t> = 7 % ( 1 – 0,40 ) = 4,2 %</a:t>
            </a:r>
            <a:endParaRPr lang="id-ID" sz="2400" b="1" dirty="0">
              <a:solidFill>
                <a:schemeClr val="accent6"/>
              </a:solidFill>
              <a:latin typeface="+mj-lt"/>
              <a:cs typeface="Aharoni" pitchFamily="2" charset="-79"/>
            </a:endParaRPr>
          </a:p>
          <a:p>
            <a:pPr>
              <a:buFont typeface="Wingdings" pitchFamily="2" charset="2"/>
              <a:buNone/>
            </a:pPr>
            <a:endParaRPr lang="id-ID" sz="2800" dirty="0">
              <a:solidFill>
                <a:schemeClr val="accent6"/>
              </a:solidFill>
              <a:latin typeface="Berlin Sans FB" pitchFamily="34" charset="0"/>
              <a:cs typeface="Aharoni" pitchFamily="2" charset="-79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785818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572008"/>
            <a:ext cx="785818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04118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Modal Rata-Rata Tertimbang (Weight Average Cost of Capital)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429684" cy="5143512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id-ID" sz="2400" b="1" dirty="0">
                <a:solidFill>
                  <a:schemeClr val="accent2"/>
                </a:solidFill>
              </a:rPr>
              <a:t>2. Jika dilihat jumlah biayanya</a:t>
            </a:r>
            <a:endParaRPr lang="en-US" sz="2400" b="1" dirty="0">
              <a:solidFill>
                <a:schemeClr val="accent2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id-ID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id-ID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id-ID" sz="2400" b="1" dirty="0">
                <a:solidFill>
                  <a:schemeClr val="accent6"/>
                </a:solidFill>
              </a:rPr>
              <a:t>WACC </a:t>
            </a:r>
            <a:r>
              <a:rPr lang="en-US" sz="2400" b="1" dirty="0">
                <a:solidFill>
                  <a:schemeClr val="accent6"/>
                </a:solidFill>
              </a:rPr>
              <a:t> = </a:t>
            </a:r>
            <a:r>
              <a:rPr lang="id-ID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>
                <a:solidFill>
                  <a:schemeClr val="accent6"/>
                </a:solidFill>
              </a:rPr>
              <a:t>10.320.000 x 100 % = 10,32 %</a:t>
            </a:r>
            <a:endParaRPr lang="id-ID" sz="2400" b="1" dirty="0">
              <a:solidFill>
                <a:schemeClr val="accent6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id-ID" sz="2400" b="1" dirty="0">
                <a:solidFill>
                  <a:schemeClr val="accent6"/>
                </a:solidFill>
              </a:rPr>
              <a:t>	      </a:t>
            </a:r>
            <a:r>
              <a:rPr lang="en-US" sz="2400" b="1" dirty="0">
                <a:solidFill>
                  <a:schemeClr val="accent6"/>
                </a:solidFill>
              </a:rPr>
              <a:t>100.000.000</a:t>
            </a:r>
          </a:p>
          <a:p>
            <a:pPr>
              <a:buFont typeface="Wingdings" pitchFamily="2" charset="2"/>
              <a:buNone/>
            </a:pPr>
            <a:endParaRPr lang="id-ID" sz="2800" dirty="0">
              <a:solidFill>
                <a:schemeClr val="accent6"/>
              </a:solidFill>
              <a:latin typeface="Berlin Sans FB" pitchFamily="34" charset="0"/>
              <a:cs typeface="Aharoni" pitchFamily="2" charset="-79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778674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1928794" y="4786322"/>
            <a:ext cx="1500198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04118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Modal Rata-Rata Tertimbang (Weight Average Cost of Capital)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429684" cy="5143512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id-ID" sz="2200" b="1" dirty="0">
                <a:solidFill>
                  <a:schemeClr val="accent2"/>
                </a:solidFill>
                <a:latin typeface="Agency FB" pitchFamily="34" charset="0"/>
              </a:rPr>
              <a:t>Soal 1</a:t>
            </a:r>
          </a:p>
          <a:p>
            <a:pPr marL="0" indent="0" algn="just">
              <a:buNone/>
            </a:pP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PT.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Abadi Sejahtera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merencanakan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proyek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investasi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dengan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kebutuhan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dana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sebesar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85.000.000,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,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sumber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dana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dipenuhi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dengan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menerbitkan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id-ID" sz="2200" b="1" dirty="0" err="1">
                <a:solidFill>
                  <a:schemeClr val="accent6"/>
                </a:solidFill>
                <a:latin typeface="Agency FB" pitchFamily="34" charset="0"/>
              </a:rPr>
              <a:t>o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bligasi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s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aham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sebagai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berikut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: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Obligasi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se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banyak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1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.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000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dengan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nominal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20.000,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harga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jual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19.000,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 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tingkat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b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ung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a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tahunan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20%;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jangka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waktu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5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tahun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;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pajak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penghasilan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10%.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Saham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Preferen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sebanyak 1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.000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 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dengan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nominal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25.000,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harga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jual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24.000,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biaya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emisi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100,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di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viden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sebesar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15%.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Saham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Biasa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Baru sebanyak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4.000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dengan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nominal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10.000,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harga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jual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9.500,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biaya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emisi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50,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di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viden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di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bayarkan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1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000,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t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ingkat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pertumbuhan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dividen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4%.</a:t>
            </a:r>
          </a:p>
          <a:p>
            <a:pPr marL="0" indent="0" algn="just">
              <a:buNone/>
            </a:pPr>
            <a:r>
              <a:rPr lang="en-US" sz="2200" b="1" dirty="0" err="1">
                <a:solidFill>
                  <a:schemeClr val="accent2"/>
                </a:solidFill>
                <a:latin typeface="Agency FB" pitchFamily="34" charset="0"/>
              </a:rPr>
              <a:t>Hitung</a:t>
            </a:r>
            <a:r>
              <a:rPr lang="en-US" sz="2200" b="1" dirty="0">
                <a:solidFill>
                  <a:schemeClr val="accent2"/>
                </a:solidFill>
                <a:latin typeface="Agency FB" pitchFamily="34" charset="0"/>
              </a:rPr>
              <a:t>:  </a:t>
            </a:r>
            <a:endParaRPr lang="id-ID" sz="2200" b="1" dirty="0">
              <a:solidFill>
                <a:schemeClr val="accent2"/>
              </a:solidFill>
              <a:latin typeface="Agency FB" pitchFamily="34" charset="0"/>
            </a:endParaRPr>
          </a:p>
          <a:p>
            <a:pPr marL="0" indent="0" algn="just">
              <a:buNone/>
            </a:pP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a.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Biaya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Modal Individual</a:t>
            </a:r>
          </a:p>
          <a:p>
            <a:pPr marL="0" indent="0" algn="just">
              <a:buNone/>
            </a:pP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b.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Biaya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Modal Rata-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R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ata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Tertimbang</a:t>
            </a:r>
            <a:endParaRPr lang="en-US" sz="2200" b="1" dirty="0">
              <a:solidFill>
                <a:schemeClr val="accent6"/>
              </a:solidFill>
              <a:latin typeface="Agency FB" pitchFamily="34" charset="0"/>
            </a:endParaRPr>
          </a:p>
          <a:p>
            <a:pPr marL="0" indent="0" algn="just" eaLnBrk="1" hangingPunct="1">
              <a:buNone/>
            </a:pPr>
            <a:endParaRPr lang="en-US" sz="2400" b="1" dirty="0">
              <a:solidFill>
                <a:schemeClr val="accent2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id-ID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id-ID" sz="2400" dirty="0"/>
          </a:p>
          <a:p>
            <a:pPr>
              <a:buFont typeface="Wingdings" pitchFamily="2" charset="2"/>
              <a:buNone/>
            </a:pPr>
            <a:endParaRPr lang="id-ID" sz="2800" dirty="0">
              <a:solidFill>
                <a:schemeClr val="accent6"/>
              </a:solidFill>
              <a:latin typeface="Berlin Sans FB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Pengertian Biaya Modal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v-SE" sz="2800" b="1" dirty="0">
                <a:solidFill>
                  <a:schemeClr val="accent6"/>
                </a:solidFill>
              </a:rPr>
              <a:t>Biaya modal dihitung berdasarkan biaya untuk masing-masing sumber dana (biaya modal individual). </a:t>
            </a: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v-SE" sz="2800" b="1" dirty="0">
                <a:solidFill>
                  <a:schemeClr val="accent6"/>
                </a:solidFill>
              </a:rPr>
              <a:t>Namun,</a:t>
            </a:r>
            <a:r>
              <a:rPr lang="id-ID" sz="2800" b="1" dirty="0">
                <a:solidFill>
                  <a:schemeClr val="accent6"/>
                </a:solidFill>
              </a:rPr>
              <a:t> </a:t>
            </a:r>
            <a:r>
              <a:rPr lang="sv-SE" sz="2800" b="1" dirty="0">
                <a:solidFill>
                  <a:schemeClr val="accent6"/>
                </a:solidFill>
              </a:rPr>
              <a:t>jika per</a:t>
            </a:r>
            <a:r>
              <a:rPr lang="id-ID" sz="2800" b="1" dirty="0">
                <a:solidFill>
                  <a:schemeClr val="accent6"/>
                </a:solidFill>
              </a:rPr>
              <a:t>u</a:t>
            </a:r>
            <a:r>
              <a:rPr lang="sv-SE" sz="2800" b="1" dirty="0">
                <a:solidFill>
                  <a:schemeClr val="accent6"/>
                </a:solidFill>
              </a:rPr>
              <a:t>s</a:t>
            </a:r>
            <a:r>
              <a:rPr lang="id-ID" sz="2800" b="1" dirty="0">
                <a:solidFill>
                  <a:schemeClr val="accent6"/>
                </a:solidFill>
              </a:rPr>
              <a:t>a</a:t>
            </a:r>
            <a:r>
              <a:rPr lang="sv-SE" sz="2800" b="1" dirty="0">
                <a:solidFill>
                  <a:schemeClr val="accent6"/>
                </a:solidFill>
              </a:rPr>
              <a:t>h</a:t>
            </a:r>
            <a:r>
              <a:rPr lang="id-ID" sz="2800" b="1" dirty="0">
                <a:solidFill>
                  <a:schemeClr val="accent6"/>
                </a:solidFill>
              </a:rPr>
              <a:t>aan</a:t>
            </a:r>
            <a:r>
              <a:rPr lang="sv-SE" sz="2800" b="1" dirty="0">
                <a:solidFill>
                  <a:schemeClr val="accent6"/>
                </a:solidFill>
              </a:rPr>
              <a:t> menggunakan beberapa sumber modal maka biaya modal yang dihitung adalah biaya modal rata-rata tertimbang dari seluruh modal yang digunakan. </a:t>
            </a: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v-SE" sz="2800" b="1" dirty="0">
                <a:solidFill>
                  <a:schemeClr val="accent6"/>
                </a:solidFill>
              </a:rPr>
              <a:t>Biaya modal rata-rata tertimbang ini disebut dengan  ”</a:t>
            </a:r>
            <a:r>
              <a:rPr lang="sv-SE" sz="2800" b="1" i="1" dirty="0">
                <a:solidFill>
                  <a:schemeClr val="accent6"/>
                </a:solidFill>
              </a:rPr>
              <a:t>weight average cost of capital” (</a:t>
            </a:r>
            <a:r>
              <a:rPr lang="sv-SE" sz="2800" b="1" dirty="0">
                <a:solidFill>
                  <a:schemeClr val="accent6"/>
                </a:solidFill>
              </a:rPr>
              <a:t>WACC).</a:t>
            </a:r>
            <a:endParaRPr lang="en-US" sz="2800" b="1" dirty="0">
              <a:solidFill>
                <a:schemeClr val="accent6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04118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Modal Rata-Rata Tertimbang (Weight Average Cost of Capital)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429684" cy="514351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id-ID" sz="2200" b="1" dirty="0">
                <a:solidFill>
                  <a:schemeClr val="accent2"/>
                </a:solidFill>
                <a:latin typeface="Agency FB" pitchFamily="34" charset="0"/>
              </a:rPr>
              <a:t>Soal 2</a:t>
            </a:r>
          </a:p>
          <a:p>
            <a:pPr marL="0" indent="0" algn="just">
              <a:buNone/>
            </a:pP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PT.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Makmur Mandiri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merencanakan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proyek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investasi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dengan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kebutuhan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dana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sebesar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2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Milyar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,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sumber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dana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dipenuhi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dengan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menerbitkan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id-ID" sz="2200" b="1" dirty="0" err="1">
                <a:solidFill>
                  <a:schemeClr val="accent6"/>
                </a:solidFill>
                <a:latin typeface="Agency FB" pitchFamily="34" charset="0"/>
              </a:rPr>
              <a:t>o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bligasi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s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aham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sebagai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berikut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: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Obligasi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se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banyak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1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.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000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dengan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nominal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50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0.000,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harga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jual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462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.000,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 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tingkat 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b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ung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a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tahunan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20%;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jangka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waktu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5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tahun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;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pajak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penghasilan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3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0%.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Saham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Preferen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sebanyak 10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.000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 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dengan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nominal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40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.000,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harga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jual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31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.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25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di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viden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sebesar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Rp 4.500,00/lembar.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Sa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ham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Biasa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sebanyak 4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4.000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dengan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nominal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25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.000,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harga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jual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22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.500,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di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viden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Rp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3.125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,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00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/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lembar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; 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t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ingkat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pertumbuhan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 dividen 5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%.</a:t>
            </a:r>
          </a:p>
          <a:p>
            <a:pPr marL="0" indent="0" algn="just">
              <a:buNone/>
            </a:pPr>
            <a:r>
              <a:rPr lang="en-US" sz="2200" b="1" dirty="0" err="1">
                <a:solidFill>
                  <a:schemeClr val="accent2"/>
                </a:solidFill>
                <a:latin typeface="Agency FB" pitchFamily="34" charset="0"/>
              </a:rPr>
              <a:t>Hitung</a:t>
            </a:r>
            <a:r>
              <a:rPr lang="en-US" sz="2200" b="1" dirty="0">
                <a:solidFill>
                  <a:schemeClr val="accent2"/>
                </a:solidFill>
                <a:latin typeface="Agency FB" pitchFamily="34" charset="0"/>
              </a:rPr>
              <a:t>:  </a:t>
            </a:r>
            <a:endParaRPr lang="id-ID" sz="2200" b="1" dirty="0">
              <a:solidFill>
                <a:schemeClr val="accent2"/>
              </a:solidFill>
              <a:latin typeface="Agency FB" pitchFamily="34" charset="0"/>
            </a:endParaRPr>
          </a:p>
          <a:p>
            <a:pPr marL="0" indent="0" algn="just">
              <a:buNone/>
            </a:pP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a.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Biaya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Modal Individual</a:t>
            </a:r>
          </a:p>
          <a:p>
            <a:pPr marL="0" indent="0" algn="just">
              <a:buNone/>
            </a:pP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b.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Biaya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Modal Rata-</a:t>
            </a:r>
            <a:r>
              <a:rPr lang="id-ID" sz="2200" b="1" dirty="0">
                <a:solidFill>
                  <a:schemeClr val="accent6"/>
                </a:solidFill>
                <a:latin typeface="Agency FB" pitchFamily="34" charset="0"/>
              </a:rPr>
              <a:t>R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ata</a:t>
            </a:r>
            <a:r>
              <a:rPr lang="en-US" sz="2200" b="1" dirty="0">
                <a:solidFill>
                  <a:schemeClr val="accent6"/>
                </a:solidFill>
                <a:latin typeface="Agency FB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Agency FB" pitchFamily="34" charset="0"/>
              </a:rPr>
              <a:t>Tertimbang</a:t>
            </a:r>
            <a:endParaRPr lang="en-US" sz="2200" b="1" dirty="0">
              <a:solidFill>
                <a:schemeClr val="accent6"/>
              </a:solidFill>
              <a:latin typeface="Agency FB" pitchFamily="34" charset="0"/>
            </a:endParaRPr>
          </a:p>
          <a:p>
            <a:pPr marL="0" indent="0" algn="just" eaLnBrk="1" hangingPunct="1">
              <a:buNone/>
            </a:pPr>
            <a:endParaRPr lang="en-US" sz="2400" b="1" dirty="0">
              <a:solidFill>
                <a:schemeClr val="accent2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id-ID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id-ID" sz="2400" dirty="0"/>
          </a:p>
          <a:p>
            <a:pPr>
              <a:buFont typeface="Wingdings" pitchFamily="2" charset="2"/>
              <a:buNone/>
            </a:pPr>
            <a:endParaRPr lang="id-ID" sz="2800" dirty="0">
              <a:solidFill>
                <a:schemeClr val="accent6"/>
              </a:solidFill>
              <a:latin typeface="Berlin Sans FB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Ilustrasi Biaya Modal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90488" indent="-25400" algn="just">
              <a:lnSpc>
                <a:spcPct val="90000"/>
              </a:lnSpc>
              <a:buNone/>
            </a:pPr>
            <a:r>
              <a:rPr lang="id-ID" sz="2800" dirty="0">
                <a:solidFill>
                  <a:schemeClr val="accent6"/>
                </a:solidFill>
              </a:rPr>
              <a:t>	</a:t>
            </a:r>
            <a:r>
              <a:rPr lang="en-US" sz="2400" b="1" dirty="0" err="1">
                <a:solidFill>
                  <a:schemeClr val="accent6"/>
                </a:solidFill>
              </a:rPr>
              <a:t>Misalkan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perusahaan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mengerjakan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proyek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jangka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waktu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tidak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terbatas</a:t>
            </a:r>
            <a:r>
              <a:rPr lang="en-US" sz="2400" b="1" dirty="0">
                <a:solidFill>
                  <a:schemeClr val="accent6"/>
                </a:solidFill>
              </a:rPr>
              <a:t> yang </a:t>
            </a:r>
            <a:r>
              <a:rPr lang="en-US" sz="2400" b="1" dirty="0" err="1">
                <a:solidFill>
                  <a:schemeClr val="accent6"/>
                </a:solidFill>
              </a:rPr>
              <a:t>didanai</a:t>
            </a:r>
            <a:r>
              <a:rPr lang="en-US" sz="2400" b="1" dirty="0">
                <a:solidFill>
                  <a:schemeClr val="accent6"/>
                </a:solidFill>
              </a:rPr>
              <a:t> 100% </a:t>
            </a:r>
            <a:r>
              <a:rPr lang="en-US" sz="2400" b="1" dirty="0" err="1">
                <a:solidFill>
                  <a:schemeClr val="accent6"/>
                </a:solidFill>
              </a:rPr>
              <a:t>dengan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menggunakan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utang</a:t>
            </a:r>
            <a:r>
              <a:rPr lang="en-US" sz="2400" b="1" dirty="0">
                <a:solidFill>
                  <a:schemeClr val="accent6"/>
                </a:solidFill>
              </a:rPr>
              <a:t> yang </a:t>
            </a:r>
            <a:r>
              <a:rPr lang="en-US" sz="2400" b="1" dirty="0" err="1">
                <a:solidFill>
                  <a:schemeClr val="accent6"/>
                </a:solidFill>
              </a:rPr>
              <a:t>membayarkan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tingkat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bunga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sebesar</a:t>
            </a:r>
            <a:r>
              <a:rPr lang="en-US" sz="2400" b="1" dirty="0">
                <a:solidFill>
                  <a:schemeClr val="accent6"/>
                </a:solidFill>
              </a:rPr>
              <a:t> 20% per</a:t>
            </a:r>
            <a:r>
              <a:rPr lang="id-ID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tahun</a:t>
            </a:r>
            <a:r>
              <a:rPr lang="en-US" sz="2400" b="1" dirty="0">
                <a:solidFill>
                  <a:schemeClr val="accent6"/>
                </a:solidFill>
              </a:rPr>
              <a:t>. </a:t>
            </a:r>
            <a:r>
              <a:rPr lang="en-US" sz="2400" b="1" dirty="0" err="1">
                <a:solidFill>
                  <a:schemeClr val="accent6"/>
                </a:solidFill>
              </a:rPr>
              <a:t>Berapa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tingkat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keuntungan</a:t>
            </a:r>
            <a:r>
              <a:rPr lang="en-US" sz="2400" b="1" dirty="0">
                <a:solidFill>
                  <a:schemeClr val="accent6"/>
                </a:solidFill>
              </a:rPr>
              <a:t> yang </a:t>
            </a:r>
            <a:r>
              <a:rPr lang="en-US" sz="2400" b="1" dirty="0" err="1">
                <a:solidFill>
                  <a:schemeClr val="accent6"/>
                </a:solidFill>
              </a:rPr>
              <a:t>disyaratkan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oleh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pemberi</a:t>
            </a:r>
            <a:r>
              <a:rPr lang="id-ID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utang</a:t>
            </a:r>
            <a:r>
              <a:rPr lang="en-US" sz="2400" b="1" dirty="0">
                <a:solidFill>
                  <a:schemeClr val="accent6"/>
                </a:solidFill>
              </a:rPr>
              <a:t>?</a:t>
            </a:r>
            <a:endParaRPr lang="id-ID" sz="2400" b="1" dirty="0">
              <a:solidFill>
                <a:schemeClr val="accent6"/>
              </a:solidFill>
            </a:endParaRPr>
          </a:p>
          <a:p>
            <a:pPr marL="90488" indent="-25400" algn="just">
              <a:lnSpc>
                <a:spcPct val="90000"/>
              </a:lnSpc>
              <a:buNone/>
            </a:pPr>
            <a:endParaRPr lang="id-ID" sz="2400" b="1" dirty="0">
              <a:solidFill>
                <a:schemeClr val="accent6"/>
              </a:solidFill>
            </a:endParaRPr>
          </a:p>
          <a:p>
            <a:pPr marL="90488" indent="-25400" algn="just">
              <a:lnSpc>
                <a:spcPct val="90000"/>
              </a:lnSpc>
              <a:buNone/>
            </a:pPr>
            <a:r>
              <a:rPr lang="en-US" sz="2400" b="1" dirty="0" err="1">
                <a:solidFill>
                  <a:schemeClr val="accent2"/>
                </a:solidFill>
              </a:rPr>
              <a:t>Jawab</a:t>
            </a:r>
            <a:r>
              <a:rPr lang="en-US" sz="2400" b="1" dirty="0">
                <a:solidFill>
                  <a:schemeClr val="accent2"/>
                </a:solidFill>
              </a:rPr>
              <a:t>: </a:t>
            </a:r>
            <a:endParaRPr lang="id-ID" sz="2400" b="1" dirty="0">
              <a:solidFill>
                <a:schemeClr val="accent2"/>
              </a:solidFill>
            </a:endParaRPr>
          </a:p>
          <a:p>
            <a:pPr marL="90488" indent="-25400" algn="just">
              <a:lnSpc>
                <a:spcPct val="90000"/>
              </a:lnSpc>
              <a:buNone/>
            </a:pPr>
            <a:r>
              <a:rPr lang="id-ID" sz="2400" b="1" dirty="0">
                <a:solidFill>
                  <a:schemeClr val="accent6"/>
                </a:solidFill>
              </a:rPr>
              <a:t>tingkat keuntungan yang disyaratkan pemberi utang adalah </a:t>
            </a:r>
            <a:r>
              <a:rPr lang="en-US" sz="2400" b="1" dirty="0">
                <a:solidFill>
                  <a:schemeClr val="accent6"/>
                </a:solidFill>
              </a:rPr>
              <a:t>20%</a:t>
            </a:r>
            <a:r>
              <a:rPr lang="id-ID" sz="2400" b="1" dirty="0">
                <a:solidFill>
                  <a:schemeClr val="accent6"/>
                </a:solidFill>
              </a:rPr>
              <a:t>.</a:t>
            </a:r>
          </a:p>
          <a:p>
            <a:pPr marL="90488" indent="-25400" algn="just">
              <a:lnSpc>
                <a:spcPct val="90000"/>
              </a:lnSpc>
              <a:buNone/>
            </a:pPr>
            <a:r>
              <a:rPr lang="en-US" sz="2400" b="1" dirty="0" err="1">
                <a:solidFill>
                  <a:schemeClr val="accent6"/>
                </a:solidFill>
              </a:rPr>
              <a:t>Biaya</a:t>
            </a:r>
            <a:r>
              <a:rPr lang="en-US" sz="2400" b="1" dirty="0">
                <a:solidFill>
                  <a:schemeClr val="accent6"/>
                </a:solidFill>
              </a:rPr>
              <a:t> modal </a:t>
            </a:r>
            <a:r>
              <a:rPr lang="en-US" sz="2400" b="1" dirty="0" err="1">
                <a:solidFill>
                  <a:schemeClr val="accent6"/>
                </a:solidFill>
              </a:rPr>
              <a:t>utang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id-ID" sz="2400" b="1" dirty="0">
                <a:solidFill>
                  <a:schemeClr val="accent6"/>
                </a:solidFill>
              </a:rPr>
              <a:t>tersebut </a:t>
            </a:r>
            <a:r>
              <a:rPr lang="en-US" sz="2400" b="1" dirty="0">
                <a:solidFill>
                  <a:schemeClr val="accent6"/>
                </a:solidFill>
              </a:rPr>
              <a:t>20% (</a:t>
            </a:r>
            <a:r>
              <a:rPr lang="en-US" sz="2400" b="1" dirty="0" err="1">
                <a:solidFill>
                  <a:schemeClr val="accent6"/>
                </a:solidFill>
              </a:rPr>
              <a:t>sebelum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pajak</a:t>
            </a:r>
            <a:r>
              <a:rPr lang="en-US" sz="2400" b="1" dirty="0">
                <a:solidFill>
                  <a:schemeClr val="accent6"/>
                </a:solidFill>
              </a:rPr>
              <a:t>). </a:t>
            </a:r>
            <a:r>
              <a:rPr lang="en-US" sz="2400" b="1" dirty="0" err="1">
                <a:solidFill>
                  <a:schemeClr val="accent6"/>
                </a:solidFill>
              </a:rPr>
              <a:t>Proyek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tersebut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harus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bisa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menghasilkan</a:t>
            </a:r>
            <a:r>
              <a:rPr lang="en-US" sz="2400" b="1" dirty="0">
                <a:solidFill>
                  <a:schemeClr val="accent6"/>
                </a:solidFill>
              </a:rPr>
              <a:t> minimal </a:t>
            </a:r>
            <a:r>
              <a:rPr lang="en-US" sz="2400" b="1" dirty="0" err="1">
                <a:solidFill>
                  <a:schemeClr val="accent6"/>
                </a:solidFill>
              </a:rPr>
              <a:t>keuntungan</a:t>
            </a:r>
            <a:r>
              <a:rPr lang="id-ID" sz="2400" b="1" dirty="0">
                <a:solidFill>
                  <a:schemeClr val="accent6"/>
                </a:solidFill>
              </a:rPr>
              <a:t> bersih </a:t>
            </a:r>
            <a:r>
              <a:rPr lang="en-US" sz="2400" b="1" dirty="0">
                <a:solidFill>
                  <a:schemeClr val="accent6"/>
                </a:solidFill>
              </a:rPr>
              <a:t>20%</a:t>
            </a:r>
            <a:r>
              <a:rPr lang="id-ID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>
                <a:solidFill>
                  <a:schemeClr val="accent6"/>
                </a:solidFill>
              </a:rPr>
              <a:t>agar </a:t>
            </a:r>
            <a:r>
              <a:rPr lang="en-US" sz="2400" b="1" dirty="0" err="1">
                <a:solidFill>
                  <a:schemeClr val="accent6"/>
                </a:solidFill>
              </a:rPr>
              <a:t>bisa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menutup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biaya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id-ID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utang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tersebut</a:t>
            </a:r>
            <a:r>
              <a:rPr lang="en-US" sz="2400" b="1" dirty="0">
                <a:solidFill>
                  <a:schemeClr val="accent6"/>
                </a:solidFill>
              </a:rPr>
              <a:t>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Modal Individual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v-SE" sz="2800" b="1" dirty="0">
                <a:solidFill>
                  <a:schemeClr val="accent6"/>
                </a:solidFill>
              </a:rPr>
              <a:t>Biaya u</a:t>
            </a:r>
            <a:r>
              <a:rPr lang="id-ID" sz="2800" b="1" dirty="0">
                <a:solidFill>
                  <a:schemeClr val="accent6"/>
                </a:solidFill>
              </a:rPr>
              <a:t>tang</a:t>
            </a: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>
                <a:solidFill>
                  <a:schemeClr val="accent6"/>
                </a:solidFill>
              </a:rPr>
              <a:t>Biaya saham preferen</a:t>
            </a: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>
                <a:solidFill>
                  <a:schemeClr val="accent6"/>
                </a:solidFill>
              </a:rPr>
              <a:t>Biaya saham biasa</a:t>
            </a: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>
                <a:solidFill>
                  <a:schemeClr val="accent6"/>
                </a:solidFill>
              </a:rPr>
              <a:t>Biaya saham biasa baru</a:t>
            </a:r>
            <a:endParaRPr lang="en-US" sz="2800" b="1" dirty="0">
              <a:solidFill>
                <a:schemeClr val="accent6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Utang 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Debt)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3200" b="1" dirty="0" err="1">
                <a:solidFill>
                  <a:schemeClr val="accent6"/>
                </a:solidFill>
              </a:rPr>
              <a:t>Penggunaan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utang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sebagai</a:t>
            </a:r>
            <a:r>
              <a:rPr lang="en-US" sz="3200" b="1" dirty="0">
                <a:solidFill>
                  <a:schemeClr val="accent6"/>
                </a:solidFill>
              </a:rPr>
              <a:t> modal, </a:t>
            </a:r>
            <a:r>
              <a:rPr lang="en-US" sz="3200" b="1" dirty="0" err="1">
                <a:solidFill>
                  <a:schemeClr val="accent6"/>
                </a:solidFill>
              </a:rPr>
              <a:t>menurunkan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id-ID" sz="3200" b="1" dirty="0">
                <a:solidFill>
                  <a:schemeClr val="accent6"/>
                </a:solidFill>
              </a:rPr>
              <a:t>laba/</a:t>
            </a:r>
            <a:r>
              <a:rPr lang="en-US" sz="3200" b="1" dirty="0" err="1">
                <a:solidFill>
                  <a:schemeClr val="accent6"/>
                </a:solidFill>
              </a:rPr>
              <a:t>penghasilan</a:t>
            </a:r>
            <a:r>
              <a:rPr lang="en-US" sz="3200" b="1" dirty="0">
                <a:solidFill>
                  <a:schemeClr val="accent6"/>
                </a:solidFill>
              </a:rPr>
              <a:t> y</a:t>
            </a:r>
            <a:r>
              <a:rPr lang="id-ID" sz="3200" b="1" dirty="0">
                <a:solidFill>
                  <a:schemeClr val="accent6"/>
                </a:solidFill>
              </a:rPr>
              <a:t>ang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dikenai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pajak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karena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bunga</a:t>
            </a:r>
            <a:r>
              <a:rPr lang="en-US" sz="3200" b="1" dirty="0">
                <a:solidFill>
                  <a:schemeClr val="accent6"/>
                </a:solidFill>
              </a:rPr>
              <a:t> y</a:t>
            </a:r>
            <a:r>
              <a:rPr lang="id-ID" sz="3200" b="1" dirty="0">
                <a:solidFill>
                  <a:schemeClr val="accent6"/>
                </a:solidFill>
              </a:rPr>
              <a:t>an</a:t>
            </a:r>
            <a:r>
              <a:rPr lang="en-US" sz="3200" b="1" dirty="0">
                <a:solidFill>
                  <a:schemeClr val="accent6"/>
                </a:solidFill>
              </a:rPr>
              <a:t>g </a:t>
            </a:r>
            <a:r>
              <a:rPr lang="en-US" sz="3200" b="1" dirty="0" err="1">
                <a:solidFill>
                  <a:schemeClr val="accent6"/>
                </a:solidFill>
              </a:rPr>
              <a:t>harus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dibayar</a:t>
            </a:r>
            <a:r>
              <a:rPr lang="en-US" sz="3200" b="1" dirty="0">
                <a:solidFill>
                  <a:schemeClr val="accent6"/>
                </a:solidFill>
              </a:rPr>
              <a:t>. </a:t>
            </a:r>
            <a:r>
              <a:rPr lang="en-US" sz="3200" b="1" dirty="0" err="1">
                <a:solidFill>
                  <a:schemeClr val="accent6"/>
                </a:solidFill>
              </a:rPr>
              <a:t>Karena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itu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penggunaan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id-ID" sz="3200" b="1" dirty="0">
                <a:solidFill>
                  <a:schemeClr val="accent6"/>
                </a:solidFill>
              </a:rPr>
              <a:t>u</a:t>
            </a:r>
            <a:r>
              <a:rPr lang="en-US" sz="3200" b="1" dirty="0">
                <a:solidFill>
                  <a:schemeClr val="accent6"/>
                </a:solidFill>
              </a:rPr>
              <a:t>tang </a:t>
            </a:r>
            <a:r>
              <a:rPr lang="en-US" sz="3200" b="1" dirty="0" err="1">
                <a:solidFill>
                  <a:schemeClr val="accent6"/>
                </a:solidFill>
              </a:rPr>
              <a:t>dapat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mengurangi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pajak</a:t>
            </a:r>
            <a:r>
              <a:rPr lang="en-US" sz="3200" b="1" dirty="0">
                <a:solidFill>
                  <a:schemeClr val="accent6"/>
                </a:solidFill>
              </a:rPr>
              <a:t> yang </a:t>
            </a:r>
            <a:r>
              <a:rPr lang="en-US" sz="3200" b="1" dirty="0" err="1">
                <a:solidFill>
                  <a:schemeClr val="accent6"/>
                </a:solidFill>
              </a:rPr>
              <a:t>dibayar</a:t>
            </a:r>
            <a:r>
              <a:rPr lang="en-US" sz="3200" b="1" dirty="0">
                <a:solidFill>
                  <a:schemeClr val="accent6"/>
                </a:solidFill>
              </a:rPr>
              <a:t> (</a:t>
            </a:r>
            <a:r>
              <a:rPr lang="en-US" sz="3200" b="1" i="1" dirty="0">
                <a:solidFill>
                  <a:schemeClr val="accent6"/>
                </a:solidFill>
              </a:rPr>
              <a:t>tax deductible</a:t>
            </a:r>
            <a:r>
              <a:rPr lang="en-US" sz="3200" b="1" dirty="0">
                <a:solidFill>
                  <a:schemeClr val="accent6"/>
                </a:solidFill>
              </a:rPr>
              <a:t>)</a:t>
            </a:r>
            <a:r>
              <a:rPr lang="id-ID" sz="3200" b="1" dirty="0">
                <a:solidFill>
                  <a:schemeClr val="accent6"/>
                </a:solidFill>
              </a:rPr>
              <a:t>.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endParaRPr lang="id-ID" sz="3200" b="1" dirty="0">
              <a:solidFill>
                <a:schemeClr val="accent6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3200" b="1" dirty="0" err="1">
                <a:solidFill>
                  <a:schemeClr val="accent6"/>
                </a:solidFill>
              </a:rPr>
              <a:t>Biaya</a:t>
            </a:r>
            <a:r>
              <a:rPr lang="en-US" sz="3200" b="1" dirty="0">
                <a:solidFill>
                  <a:schemeClr val="accent6"/>
                </a:solidFill>
              </a:rPr>
              <a:t> modal </a:t>
            </a:r>
            <a:r>
              <a:rPr lang="en-US" sz="3200" b="1" dirty="0" err="1">
                <a:solidFill>
                  <a:schemeClr val="accent6"/>
                </a:solidFill>
              </a:rPr>
              <a:t>dari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penggunaan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utang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dihitung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dengan</a:t>
            </a:r>
            <a:r>
              <a:rPr lang="en-US" sz="3200" b="1" dirty="0">
                <a:solidFill>
                  <a:schemeClr val="accent6"/>
                </a:solidFill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</a:rPr>
              <a:t>cara</a:t>
            </a:r>
            <a:r>
              <a:rPr lang="en-US" sz="3200" b="1" dirty="0">
                <a:solidFill>
                  <a:schemeClr val="accent6"/>
                </a:solidFill>
              </a:rPr>
              <a:t> :  </a:t>
            </a:r>
            <a:endParaRPr lang="id-ID" sz="3200" b="1" dirty="0">
              <a:solidFill>
                <a:schemeClr val="accent6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900" b="1" dirty="0">
                <a:solidFill>
                  <a:schemeClr val="accent1">
                    <a:lumMod val="75000"/>
                  </a:schemeClr>
                </a:solidFill>
              </a:rPr>
              <a:t>Rumus</a:t>
            </a:r>
            <a:r>
              <a:rPr lang="sv-SE" sz="2900" b="1" dirty="0">
                <a:solidFill>
                  <a:schemeClr val="accent1">
                    <a:lumMod val="75000"/>
                  </a:schemeClr>
                </a:solidFill>
              </a:rPr>
              <a:t> :	</a:t>
            </a:r>
          </a:p>
          <a:p>
            <a:pPr marL="90488" indent="-2540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v-SE" sz="4600" b="1" dirty="0">
                <a:solidFill>
                  <a:srgbClr val="00B050"/>
                </a:solidFill>
              </a:rPr>
              <a:t>K</a:t>
            </a:r>
            <a:r>
              <a:rPr lang="id-ID" sz="3200" b="1" dirty="0">
                <a:solidFill>
                  <a:srgbClr val="00B050"/>
                </a:solidFill>
              </a:rPr>
              <a:t>d</a:t>
            </a:r>
            <a:r>
              <a:rPr lang="id-ID" sz="4600" b="1" dirty="0">
                <a:solidFill>
                  <a:srgbClr val="00B050"/>
                </a:solidFill>
              </a:rPr>
              <a:t> = K</a:t>
            </a:r>
            <a:r>
              <a:rPr lang="id-ID" sz="3200" b="1" dirty="0">
                <a:solidFill>
                  <a:srgbClr val="00B050"/>
                </a:solidFill>
              </a:rPr>
              <a:t>b</a:t>
            </a:r>
            <a:r>
              <a:rPr lang="id-ID" sz="4600" b="1" dirty="0">
                <a:solidFill>
                  <a:srgbClr val="00B050"/>
                </a:solidFill>
              </a:rPr>
              <a:t> (1-Tax)</a:t>
            </a:r>
            <a:endParaRPr lang="sv-SE" sz="4600" b="1" dirty="0">
              <a:solidFill>
                <a:srgbClr val="00B050"/>
              </a:solidFill>
            </a:endParaRPr>
          </a:p>
          <a:p>
            <a:pPr marL="90488" indent="-2540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v-SE" sz="4600" b="1" dirty="0">
                <a:solidFill>
                  <a:srgbClr val="00B050"/>
                </a:solidFill>
              </a:rPr>
              <a:t>	</a:t>
            </a:r>
          </a:p>
          <a:p>
            <a:pPr marL="90488" indent="-2540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v-SE" sz="29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id-ID" sz="2900" b="1" dirty="0">
                <a:solidFill>
                  <a:schemeClr val="accent1">
                    <a:lumMod val="75000"/>
                  </a:schemeClr>
                </a:solidFill>
              </a:rPr>
              <a:t>Keterangan</a:t>
            </a:r>
            <a:r>
              <a:rPr lang="sv-SE" sz="2900" b="1" dirty="0">
                <a:solidFill>
                  <a:schemeClr val="accent1">
                    <a:lumMod val="75000"/>
                  </a:schemeClr>
                </a:solidFill>
              </a:rPr>
              <a:t>  :</a:t>
            </a:r>
          </a:p>
          <a:p>
            <a:pPr marL="90488" indent="-2540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v-SE" sz="2900" b="1" dirty="0">
                <a:solidFill>
                  <a:schemeClr val="accent6"/>
                </a:solidFill>
              </a:rPr>
              <a:t>K</a:t>
            </a:r>
            <a:r>
              <a:rPr lang="id-ID" sz="2000" b="1" dirty="0">
                <a:solidFill>
                  <a:schemeClr val="accent6"/>
                </a:solidFill>
              </a:rPr>
              <a:t>d</a:t>
            </a:r>
            <a:r>
              <a:rPr lang="id-ID" sz="2900" b="1" dirty="0">
                <a:solidFill>
                  <a:schemeClr val="accent6"/>
                </a:solidFill>
              </a:rPr>
              <a:t>	</a:t>
            </a:r>
            <a:r>
              <a:rPr lang="sv-SE" sz="2900" b="1" dirty="0">
                <a:solidFill>
                  <a:schemeClr val="accent6"/>
                </a:solidFill>
              </a:rPr>
              <a:t>= </a:t>
            </a:r>
            <a:r>
              <a:rPr lang="id-ID" sz="2900" b="1" dirty="0">
                <a:solidFill>
                  <a:schemeClr val="accent6"/>
                </a:solidFill>
              </a:rPr>
              <a:t> biaya utang setelah pajak </a:t>
            </a:r>
          </a:p>
          <a:p>
            <a:pPr marL="90488" indent="-2540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v-SE" sz="2900" b="1" dirty="0">
                <a:solidFill>
                  <a:schemeClr val="accent6"/>
                </a:solidFill>
              </a:rPr>
              <a:t>K</a:t>
            </a:r>
            <a:r>
              <a:rPr lang="id-ID" sz="2000" b="1" dirty="0">
                <a:solidFill>
                  <a:schemeClr val="accent6"/>
                </a:solidFill>
              </a:rPr>
              <a:t>b</a:t>
            </a:r>
            <a:r>
              <a:rPr lang="id-ID" sz="2900" b="1" dirty="0">
                <a:solidFill>
                  <a:schemeClr val="accent6"/>
                </a:solidFill>
              </a:rPr>
              <a:t>	</a:t>
            </a:r>
            <a:r>
              <a:rPr lang="sv-SE" sz="2900" b="1" dirty="0">
                <a:solidFill>
                  <a:schemeClr val="accent6"/>
                </a:solidFill>
              </a:rPr>
              <a:t>=</a:t>
            </a:r>
            <a:r>
              <a:rPr lang="id-ID" sz="2900" b="1" dirty="0">
                <a:solidFill>
                  <a:schemeClr val="accent6"/>
                </a:solidFill>
              </a:rPr>
              <a:t>  biaya utang sebelum pajak</a:t>
            </a:r>
          </a:p>
          <a:p>
            <a:pPr marL="90488" indent="-2540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sz="2900" b="1" dirty="0">
                <a:solidFill>
                  <a:schemeClr val="accent6"/>
                </a:solidFill>
              </a:rPr>
              <a:t>Tax	=  tax rate (tingkat pajak) </a:t>
            </a:r>
            <a:endParaRPr lang="en-US" sz="2900" b="1" dirty="0">
              <a:solidFill>
                <a:schemeClr val="accent6"/>
              </a:solidFill>
            </a:endParaRPr>
          </a:p>
          <a:p>
            <a:pPr marL="449263" indent="-384175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accent6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Utang 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Debt)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39"/>
            <a:ext cx="8229600" cy="4454535"/>
          </a:xfrm>
        </p:spPr>
        <p:txBody>
          <a:bodyPr>
            <a:normAutofit fontScale="70000" lnSpcReduction="20000"/>
          </a:bodyPr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err="1">
                <a:solidFill>
                  <a:schemeClr val="accent2"/>
                </a:solidFill>
              </a:rPr>
              <a:t>Contoh</a:t>
            </a:r>
            <a:r>
              <a:rPr lang="id-ID" sz="3200" b="1" dirty="0">
                <a:solidFill>
                  <a:schemeClr val="accent2"/>
                </a:solidFill>
              </a:rPr>
              <a:t> jika modal perusahaan tanpa utang</a:t>
            </a:r>
            <a:endParaRPr lang="en-US" sz="3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3200" b="1" dirty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PT. A menjalankan proyek senilai Rp 100.000.000,00, seluruhnya modal sendiri.  Tingkat pajak 15%.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3200" b="1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Penjualan				200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HPP					</a:t>
            </a:r>
            <a:r>
              <a:rPr lang="id-ID" sz="3200" b="1" u="sng" dirty="0">
                <a:solidFill>
                  <a:schemeClr val="accent6"/>
                </a:solidFill>
              </a:rPr>
              <a:t>100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Laba kotor				100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Biaya Umum, Adm dll		</a:t>
            </a:r>
            <a:r>
              <a:rPr lang="id-ID" sz="3200" b="1" u="sng" dirty="0">
                <a:solidFill>
                  <a:schemeClr val="accent6"/>
                </a:solidFill>
              </a:rPr>
              <a:t>  20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Laba sebelum bunga &amp; pajak 	  80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Bunga 				  </a:t>
            </a:r>
            <a:r>
              <a:rPr lang="id-ID" sz="3200" b="1" u="sng" dirty="0">
                <a:solidFill>
                  <a:schemeClr val="accent6"/>
                </a:solidFill>
              </a:rPr>
              <a:t>  0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Laba sebelum pajak		  80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Pajak (15%x80 juta)		  	  </a:t>
            </a:r>
            <a:r>
              <a:rPr lang="id-ID" sz="3200" b="1" u="sng" dirty="0">
                <a:solidFill>
                  <a:schemeClr val="accent6"/>
                </a:solidFill>
              </a:rPr>
              <a:t>12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Laba bersih				  68 juta</a:t>
            </a:r>
            <a:endParaRPr lang="en-US" sz="3200" b="1" dirty="0">
              <a:solidFill>
                <a:schemeClr val="accent6"/>
              </a:solidFill>
            </a:endParaRPr>
          </a:p>
          <a:p>
            <a:pPr marL="449263" indent="-384175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accent6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Utang 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Debt)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4525973"/>
          </a:xfrm>
        </p:spPr>
        <p:txBody>
          <a:bodyPr>
            <a:normAutofit fontScale="70000" lnSpcReduction="20000"/>
          </a:bodyPr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err="1">
                <a:solidFill>
                  <a:schemeClr val="accent2"/>
                </a:solidFill>
              </a:rPr>
              <a:t>Contoh</a:t>
            </a:r>
            <a:r>
              <a:rPr lang="id-ID" sz="3200" b="1" dirty="0">
                <a:solidFill>
                  <a:schemeClr val="accent2"/>
                </a:solidFill>
              </a:rPr>
              <a:t> jika modalnya ada yang berasal dari utang</a:t>
            </a:r>
            <a:endParaRPr lang="en-US" sz="3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3200" b="1" dirty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PT. A menjalankan proyek senilai Rp 100.000.000,00, 50% nya berasal dari utang bank dengan bunga 10%. Tingkat pajak 15%.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3200" b="1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Penjualan				200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HPP					</a:t>
            </a:r>
            <a:r>
              <a:rPr lang="id-ID" sz="3200" b="1" u="sng" dirty="0">
                <a:solidFill>
                  <a:schemeClr val="accent6"/>
                </a:solidFill>
              </a:rPr>
              <a:t>100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Laba kotor				100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Biaya Umum, Adm dll		</a:t>
            </a:r>
            <a:r>
              <a:rPr lang="id-ID" sz="3200" b="1" u="sng" dirty="0">
                <a:solidFill>
                  <a:schemeClr val="accent6"/>
                </a:solidFill>
              </a:rPr>
              <a:t>  20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Laba sebelum bunga &amp; pajak 	  80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Bunga (10%x50 juta)	   	 </a:t>
            </a:r>
            <a:r>
              <a:rPr lang="id-ID" sz="3200" b="1" u="sng" dirty="0">
                <a:solidFill>
                  <a:schemeClr val="accent6"/>
                </a:solidFill>
              </a:rPr>
              <a:t>   5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Laba sebelum pajak		  75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Pajak (15%x75 juta)		  	  </a:t>
            </a:r>
            <a:r>
              <a:rPr lang="id-ID" sz="3200" b="1" u="sng" dirty="0">
                <a:solidFill>
                  <a:schemeClr val="accent6"/>
                </a:solidFill>
              </a:rPr>
              <a:t>11,25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Laba bersih				  63,75 juta</a:t>
            </a:r>
            <a:endParaRPr lang="en-US" sz="3200" b="1" dirty="0">
              <a:solidFill>
                <a:schemeClr val="accent6"/>
              </a:solidFill>
            </a:endParaRPr>
          </a:p>
          <a:p>
            <a:pPr marL="449263" indent="-384175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accent6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Biaya Utang </a:t>
            </a:r>
            <a:b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(Cost of Debt)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4525973"/>
          </a:xfrm>
        </p:spPr>
        <p:txBody>
          <a:bodyPr>
            <a:normAutofit fontScale="62500" lnSpcReduction="20000"/>
          </a:bodyPr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>
                <a:solidFill>
                  <a:schemeClr val="accent6"/>
                </a:solidFill>
              </a:rPr>
              <a:t>D</a:t>
            </a:r>
            <a:r>
              <a:rPr lang="id-ID" sz="3200" b="1" dirty="0">
                <a:solidFill>
                  <a:schemeClr val="accent6"/>
                </a:solidFill>
              </a:rPr>
              <a:t>engan menggunakan utang, kita dapat menghemat pembayaran pajak sebesar: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3200" b="1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Penghematan pajak = Rp 12 juta – Rp 11,25 juta = Rp 750.000,00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3200" b="1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i="1" dirty="0">
                <a:solidFill>
                  <a:schemeClr val="accent2"/>
                </a:solidFill>
              </a:rPr>
              <a:t>Pajak mengurangi biaya utang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3200" b="1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Biaya bunga/biaya utang sebelum pajak		5.000.000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Penghematan pajak		   			</a:t>
            </a:r>
            <a:r>
              <a:rPr lang="id-ID" sz="3200" b="1" u="sng" dirty="0">
                <a:solidFill>
                  <a:schemeClr val="accent6"/>
                </a:solidFill>
              </a:rPr>
              <a:t>   750.000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Biaya bunga sebenarnya/biaya utang set.pajak	4.250.000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3200" b="1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Jika dinyatakan dalam %: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Biaya utang sesudah pajak = </a:t>
            </a:r>
            <a:r>
              <a:rPr lang="id-ID" sz="3200" b="1" u="sng" dirty="0">
                <a:solidFill>
                  <a:schemeClr val="accent6"/>
                </a:solidFill>
              </a:rPr>
              <a:t>4,25 juta </a:t>
            </a:r>
            <a:r>
              <a:rPr lang="id-ID" sz="3200" b="1" dirty="0">
                <a:solidFill>
                  <a:schemeClr val="accent6"/>
                </a:solidFill>
              </a:rPr>
              <a:t>x 100% = 8,5%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				 50 juta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3200" b="1" dirty="0">
              <a:solidFill>
                <a:schemeClr val="accent6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3200" b="1" dirty="0">
                <a:solidFill>
                  <a:schemeClr val="accent6"/>
                </a:solidFill>
              </a:rPr>
              <a:t>K</a:t>
            </a:r>
            <a:r>
              <a:rPr lang="id-ID" sz="3200" b="1" baseline="-25000" dirty="0">
                <a:solidFill>
                  <a:schemeClr val="accent6"/>
                </a:solidFill>
              </a:rPr>
              <a:t>d</a:t>
            </a:r>
            <a:r>
              <a:rPr lang="en-US" sz="3200" b="1" dirty="0">
                <a:solidFill>
                  <a:schemeClr val="accent6"/>
                </a:solidFill>
              </a:rPr>
              <a:t> = K</a:t>
            </a:r>
            <a:r>
              <a:rPr lang="id-ID" sz="3200" b="1" baseline="-25000" dirty="0">
                <a:solidFill>
                  <a:schemeClr val="accent6"/>
                </a:solidFill>
              </a:rPr>
              <a:t>b</a:t>
            </a:r>
            <a:r>
              <a:rPr lang="en-US" sz="3200" b="1" dirty="0">
                <a:solidFill>
                  <a:schemeClr val="accent6"/>
                </a:solidFill>
              </a:rPr>
              <a:t> (1-t</a:t>
            </a:r>
            <a:r>
              <a:rPr lang="id-ID" sz="3200" b="1" dirty="0">
                <a:solidFill>
                  <a:schemeClr val="accent6"/>
                </a:solidFill>
              </a:rPr>
              <a:t>ax</a:t>
            </a:r>
            <a:r>
              <a:rPr lang="en-US" sz="3200" b="1" dirty="0">
                <a:solidFill>
                  <a:schemeClr val="accent6"/>
                </a:solidFill>
              </a:rPr>
              <a:t>) =  </a:t>
            </a:r>
            <a:r>
              <a:rPr lang="id-ID" sz="3200" b="1" dirty="0">
                <a:solidFill>
                  <a:schemeClr val="accent6"/>
                </a:solidFill>
              </a:rPr>
              <a:t>0,10</a:t>
            </a:r>
            <a:r>
              <a:rPr lang="en-US" sz="3200" b="1" dirty="0">
                <a:solidFill>
                  <a:schemeClr val="accent6"/>
                </a:solidFill>
              </a:rPr>
              <a:t> (1</a:t>
            </a:r>
            <a:r>
              <a:rPr lang="id-ID" sz="3200" b="1" dirty="0">
                <a:solidFill>
                  <a:schemeClr val="accent6"/>
                </a:solidFill>
              </a:rPr>
              <a:t>-0,15</a:t>
            </a:r>
            <a:r>
              <a:rPr lang="en-US" sz="3200" b="1" dirty="0">
                <a:solidFill>
                  <a:schemeClr val="accent6"/>
                </a:solidFill>
              </a:rPr>
              <a:t>) = </a:t>
            </a:r>
            <a:r>
              <a:rPr lang="id-ID" sz="3200" b="1" dirty="0">
                <a:solidFill>
                  <a:schemeClr val="accent6"/>
                </a:solidFill>
              </a:rPr>
              <a:t>0,085 atau 8,5%</a:t>
            </a:r>
            <a:endParaRPr lang="en-US" sz="3200" b="1" dirty="0">
              <a:solidFill>
                <a:schemeClr val="accent6"/>
              </a:solidFill>
            </a:endParaRPr>
          </a:p>
          <a:p>
            <a:pPr marL="449263" indent="-384175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accent6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730</TotalTime>
  <Words>2499</Words>
  <Application>Microsoft Office PowerPoint</Application>
  <PresentationFormat>On-screen Show (4:3)</PresentationFormat>
  <Paragraphs>276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Agency FB</vt:lpstr>
      <vt:lpstr>Aharoni</vt:lpstr>
      <vt:lpstr>Arial</vt:lpstr>
      <vt:lpstr>Berlin Sans FB</vt:lpstr>
      <vt:lpstr>Century Gothic</vt:lpstr>
      <vt:lpstr>Verdana</vt:lpstr>
      <vt:lpstr>Wingdings</vt:lpstr>
      <vt:lpstr>Wingdings 2</vt:lpstr>
      <vt:lpstr>Verve</vt:lpstr>
      <vt:lpstr>Biaya Modal  (Cost of Capital)</vt:lpstr>
      <vt:lpstr>Pengertian Biaya Modal</vt:lpstr>
      <vt:lpstr>Pengertian Biaya Modal</vt:lpstr>
      <vt:lpstr>Ilustrasi Biaya Modal</vt:lpstr>
      <vt:lpstr>Biaya Modal Individual</vt:lpstr>
      <vt:lpstr>Biaya Utang  (Cost of Debt)</vt:lpstr>
      <vt:lpstr>Biaya Utang  (Cost of Debt)</vt:lpstr>
      <vt:lpstr>Biaya Utang  (Cost of Debt)</vt:lpstr>
      <vt:lpstr>Biaya Utang  (Cost of Debt)</vt:lpstr>
      <vt:lpstr>Biaya Utang</vt:lpstr>
      <vt:lpstr>Biaya Utang Obligasi</vt:lpstr>
      <vt:lpstr>Biaya Utang Obligasi</vt:lpstr>
      <vt:lpstr>Biaya Utang Obligasi</vt:lpstr>
      <vt:lpstr>Biaya Saham Preferen (Cost of Preferred Stock)</vt:lpstr>
      <vt:lpstr>Biaya Saham Preferen  (Cost of Preferred Stock)</vt:lpstr>
      <vt:lpstr>Biaya Saham Preferen  (Cost of Preferred Stock)</vt:lpstr>
      <vt:lpstr>Biaya Saham Preferen  (Cost of Preferred Stock)</vt:lpstr>
      <vt:lpstr>Biaya Saham Biasa (Cost of Equity)</vt:lpstr>
      <vt:lpstr>Biaya Saham Biasa Baru (Cost of New Common Stock)</vt:lpstr>
      <vt:lpstr>Biaya Saham Biasa Baru (Cost of New Common Stock)</vt:lpstr>
      <vt:lpstr>Biaya Saham Biasa Baru (Cost of New Common Stock)</vt:lpstr>
      <vt:lpstr>Biaya Saham Biasa (Cost of Common Stock)</vt:lpstr>
      <vt:lpstr>Biaya Saham Biasa (Cost of Common Stock)</vt:lpstr>
      <vt:lpstr>Biaya Modal Keseluruhan</vt:lpstr>
      <vt:lpstr>Biaya Modal Keseluruhan</vt:lpstr>
      <vt:lpstr>Biaya Modal Rata-Rata Tertimbang (Weight Average Cost of Capital)</vt:lpstr>
      <vt:lpstr>Biaya Modal Rata-Rata Tertimbang (Weight Average Cost of Capital)</vt:lpstr>
      <vt:lpstr>Biaya Modal Rata-Rata Tertimbang (Weight Average Cost of Capital)</vt:lpstr>
      <vt:lpstr>Biaya Modal Rata-Rata Tertimbang (Weight Average Cost of Capital)</vt:lpstr>
      <vt:lpstr>Biaya Modal Rata-Rata Tertimbang (Weight Average Cost of Capital)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Biaya Modal  (Cost of Capital)</dc:title>
  <dc:creator>MISDI</dc:creator>
  <cp:lastModifiedBy>Randy Danindra</cp:lastModifiedBy>
  <cp:revision>91</cp:revision>
  <dcterms:created xsi:type="dcterms:W3CDTF">2016-10-09T12:30:35Z</dcterms:created>
  <dcterms:modified xsi:type="dcterms:W3CDTF">2023-01-03T20:04:05Z</dcterms:modified>
</cp:coreProperties>
</file>