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32"/>
  </p:handoutMasterIdLst>
  <p:sldIdLst>
    <p:sldId id="256" r:id="rId2"/>
    <p:sldId id="260" r:id="rId3"/>
    <p:sldId id="261" r:id="rId4"/>
    <p:sldId id="267" r:id="rId5"/>
    <p:sldId id="262" r:id="rId6"/>
    <p:sldId id="263" r:id="rId7"/>
    <p:sldId id="289" r:id="rId8"/>
    <p:sldId id="290" r:id="rId9"/>
    <p:sldId id="291" r:id="rId10"/>
    <p:sldId id="264" r:id="rId11"/>
    <p:sldId id="265" r:id="rId12"/>
    <p:sldId id="269" r:id="rId13"/>
    <p:sldId id="273" r:id="rId14"/>
    <p:sldId id="270" r:id="rId15"/>
    <p:sldId id="271" r:id="rId16"/>
    <p:sldId id="272" r:id="rId17"/>
    <p:sldId id="274" r:id="rId18"/>
    <p:sldId id="276" r:id="rId19"/>
    <p:sldId id="278" r:id="rId20"/>
    <p:sldId id="279" r:id="rId21"/>
    <p:sldId id="280" r:id="rId22"/>
    <p:sldId id="281" r:id="rId23"/>
    <p:sldId id="282" r:id="rId24"/>
    <p:sldId id="283" r:id="rId25"/>
    <p:sldId id="284" r:id="rId26"/>
    <p:sldId id="285" r:id="rId27"/>
    <p:sldId id="286" r:id="rId28"/>
    <p:sldId id="287" r:id="rId29"/>
    <p:sldId id="288" r:id="rId30"/>
    <p:sldId id="292" r:id="rId31"/>
  </p:sldIdLst>
  <p:sldSz cx="9144000" cy="6858000" type="screen4x3"/>
  <p:notesSz cx="6858000" cy="9144000"/>
  <p:defaultTextStyle>
    <a:defPPr>
      <a:defRPr lang="id-ID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1618" y="5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107307-4EEA-420B-B04D-159693E84C90}" type="datetimeFigureOut">
              <a:rPr lang="id-ID" smtClean="0"/>
              <a:pPr/>
              <a:t>04/01/2023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A77C64-3895-4C60-A7EF-75649440A151}" type="slidenum">
              <a:rPr lang="id-ID" smtClean="0"/>
              <a:pPr/>
              <a:t>‹#›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sosceles Triangle 3"/>
          <p:cNvSpPr/>
          <p:nvPr/>
        </p:nvSpPr>
        <p:spPr>
          <a:xfrm rot="16200000">
            <a:off x="7553325" y="5254626"/>
            <a:ext cx="1893887" cy="1293812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/>
          <a:lstStyle>
            <a:lvl1pPr algn="r">
              <a:defRPr sz="4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Date Placeholder 27"/>
          <p:cNvSpPr>
            <a:spLocks noGrp="1"/>
          </p:cNvSpPr>
          <p:nvPr>
            <p:ph type="dt" sz="half" idx="10"/>
          </p:nvPr>
        </p:nvSpPr>
        <p:spPr>
          <a:xfrm>
            <a:off x="1371600" y="6011863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pPr>
              <a:defRPr/>
            </a:pPr>
            <a:fld id="{ED8827D5-DE30-441B-856F-BD18CAF591B3}" type="datetimeFigureOut">
              <a:rPr lang="id-ID"/>
              <a:pPr>
                <a:defRPr/>
              </a:pPr>
              <a:t>04/01/2023</a:t>
            </a:fld>
            <a:endParaRPr lang="id-ID"/>
          </a:p>
        </p:txBody>
      </p:sp>
      <p:sp>
        <p:nvSpPr>
          <p:cNvPr id="6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1371600" y="5649913"/>
            <a:ext cx="5791200" cy="365125"/>
          </a:xfrm>
        </p:spPr>
        <p:txBody>
          <a:bodyPr tIns="0" bIns="0"/>
          <a:lstStyle>
            <a:lvl1pPr algn="r">
              <a:defRPr sz="1100"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7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91525" y="5753100"/>
            <a:ext cx="503238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11A70D6C-821B-4C5B-A3B8-4F372762C737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8CD45A-E276-42DF-A2D2-60E9A2CDE4A6}" type="datetimeFigureOut">
              <a:rPr lang="id-ID"/>
              <a:pPr>
                <a:defRPr/>
              </a:pPr>
              <a:t>04/01/2023</a:t>
            </a:fld>
            <a:endParaRPr lang="id-ID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08757E-715A-4FB0-8DA9-1BD40DDD1ED8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A0162A-A35C-427C-8F05-DB7A415CC1CD}" type="datetimeFigureOut">
              <a:rPr lang="id-ID"/>
              <a:pPr>
                <a:defRPr/>
              </a:pPr>
              <a:t>04/01/2023</a:t>
            </a:fld>
            <a:endParaRPr lang="id-ID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0F0BCA-C6A7-4CD9-B4CE-D8CF67773F21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91075" y="6480175"/>
            <a:ext cx="2133600" cy="3016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7443C1-AB62-4290-8DFF-DA2C8E52618F}" type="datetimeFigureOut">
              <a:rPr lang="id-ID"/>
              <a:pPr>
                <a:defRPr/>
              </a:pPr>
              <a:t>04/01/2023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481763"/>
            <a:ext cx="4259263" cy="30003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AB88F8-1160-4033-B286-629560B59CA8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3"/>
          <p:cNvSpPr/>
          <p:nvPr/>
        </p:nvSpPr>
        <p:spPr>
          <a:xfrm flipV="1">
            <a:off x="6350" y="6350"/>
            <a:ext cx="9131300" cy="6837363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Isosceles Triangle 4"/>
          <p:cNvSpPr/>
          <p:nvPr/>
        </p:nvSpPr>
        <p:spPr>
          <a:xfrm rot="5400000" flipV="1">
            <a:off x="7553325" y="309563"/>
            <a:ext cx="1893888" cy="1293812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6" name="Straight Connector 5"/>
          <p:cNvCxnSpPr/>
          <p:nvPr/>
        </p:nvCxnSpPr>
        <p:spPr>
          <a:xfrm rot="10800000">
            <a:off x="6469063" y="9525"/>
            <a:ext cx="2673350" cy="1900238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flipV="1">
            <a:off x="0" y="6350"/>
            <a:ext cx="9137650" cy="6845300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/>
          <a:lstStyle>
            <a:lvl1pPr marL="0" algn="l">
              <a:buNone/>
              <a:defRPr sz="3600" b="1" cap="none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6956425" y="6477000"/>
            <a:ext cx="2133600" cy="3048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43F382-DCD1-46EA-95CF-022CC9F4824B}" type="datetimeFigureOut">
              <a:rPr lang="id-ID"/>
              <a:pPr>
                <a:defRPr/>
              </a:pPr>
              <a:t>04/01/2023</a:t>
            </a:fld>
            <a:endParaRPr lang="id-ID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19375" y="6481763"/>
            <a:ext cx="4260850" cy="30003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0263" y="809625"/>
            <a:ext cx="503237" cy="30003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83D588-C3DD-4BBB-A4FB-49F675BE5725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FE084F-E918-4431-A31D-727FFF280C77}" type="datetimeFigureOut">
              <a:rPr lang="id-ID"/>
              <a:pPr>
                <a:defRPr/>
              </a:pPr>
              <a:t>04/01/2023</a:t>
            </a:fld>
            <a:endParaRPr lang="id-ID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306A63-B5F6-4F0A-A5F9-2C1303D2B246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791075" y="6481763"/>
            <a:ext cx="2130425" cy="3016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59501B-C8E0-4EED-A354-A2924FE25CD1}" type="datetimeFigureOut">
              <a:rPr lang="id-ID"/>
              <a:pPr>
                <a:defRPr/>
              </a:pPr>
              <a:t>04/01/2023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57200" y="6481763"/>
            <a:ext cx="4260850" cy="3016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589838" y="6483350"/>
            <a:ext cx="503237" cy="301625"/>
          </a:xfr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1E0A15D8-F34B-426A-A9D6-51F9E0FE8F81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74E1FC-2293-4CAB-943E-A22935F3C082}" type="datetimeFigureOut">
              <a:rPr lang="id-ID"/>
              <a:pPr>
                <a:defRPr/>
              </a:pPr>
              <a:t>04/01/2023</a:t>
            </a:fld>
            <a:endParaRPr lang="id-ID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A64093-64D2-4C74-B21E-71E427173AE5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EC4F7B-C2DA-4A7A-A837-57887AEBE363}" type="datetimeFigureOut">
              <a:rPr lang="id-ID"/>
              <a:pPr>
                <a:defRPr/>
              </a:pPr>
              <a:t>04/01/2023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4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32A50C-51DE-4768-813B-8CF1FE51376E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78563" y="6556375"/>
            <a:ext cx="2133600" cy="301625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fld id="{A927A0A4-AA5E-4167-876B-B6CC7731C2EA}" type="datetimeFigureOut">
              <a:rPr lang="id-ID"/>
              <a:pPr>
                <a:defRPr/>
              </a:pPr>
              <a:t>04/01/2023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35063" y="6556375"/>
            <a:ext cx="5143500" cy="301625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10575" y="6556375"/>
            <a:ext cx="503238" cy="301625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fld id="{EEE6C1E7-F545-4305-B52E-6B15087C02B8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108700" y="6556375"/>
            <a:ext cx="2101850" cy="301625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fld id="{076153C9-F816-4995-9D2A-99911A89B3B6}" type="datetimeFigureOut">
              <a:rPr lang="id-ID"/>
              <a:pPr>
                <a:defRPr/>
              </a:pPr>
              <a:t>04/01/2023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69988" y="6557963"/>
            <a:ext cx="4948237" cy="301625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16900" y="6556375"/>
            <a:ext cx="366713" cy="301625"/>
          </a:xfrm>
        </p:spPr>
        <p:txBody>
          <a:bodyPr/>
          <a:lstStyle>
            <a:lvl1pPr algn="ctr">
              <a:defRPr sz="900"/>
            </a:lvl1pPr>
          </a:lstStyle>
          <a:p>
            <a:pPr>
              <a:defRPr/>
            </a:pPr>
            <a:fld id="{FFD8979D-E9E0-4454-BA9E-15923E485548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ight Triangle 10"/>
          <p:cNvSpPr/>
          <p:nvPr/>
        </p:nvSpPr>
        <p:spPr>
          <a:xfrm>
            <a:off x="6350" y="14288"/>
            <a:ext cx="9131300" cy="6837362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6350"/>
            <a:ext cx="9137650" cy="6845300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10800000" flipV="1">
            <a:off x="6469063" y="4948238"/>
            <a:ext cx="2673350" cy="1900237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68288"/>
            <a:ext cx="8229600" cy="1398587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030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457200" y="1882775"/>
            <a:ext cx="82296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791075" y="6481763"/>
            <a:ext cx="2133600" cy="3016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3556795-21BB-4A85-B836-3658276F0055}" type="datetimeFigureOut">
              <a:rPr lang="id-ID"/>
              <a:pPr>
                <a:defRPr/>
              </a:pPr>
              <a:t>04/01/2023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57200" y="6481763"/>
            <a:ext cx="4259263" cy="3016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589838" y="6481763"/>
            <a:ext cx="503237" cy="301625"/>
          </a:xfrm>
          <a:prstGeom prst="rect">
            <a:avLst/>
          </a:prstGeom>
        </p:spPr>
        <p:txBody>
          <a:bodyPr vert="horz" anchor="b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F8E324A-9611-42C8-B03D-AD881719CEA9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03" r:id="rId3"/>
    <p:sldLayoutId id="2147483696" r:id="rId4"/>
    <p:sldLayoutId id="2147483704" r:id="rId5"/>
    <p:sldLayoutId id="2147483697" r:id="rId6"/>
    <p:sldLayoutId id="2147483698" r:id="rId7"/>
    <p:sldLayoutId id="2147483705" r:id="rId8"/>
    <p:sldLayoutId id="2147483706" r:id="rId9"/>
    <p:sldLayoutId id="2147483699" r:id="rId10"/>
    <p:sldLayoutId id="2147483700" r:id="rId11"/>
  </p:sldLayoutIdLst>
  <p:txStyles>
    <p:titleStyle>
      <a:lvl1pPr marL="484188" indent="-484188" algn="l" rtl="0" eaLnBrk="0" fontAlgn="base" hangingPunct="0">
        <a:spcBef>
          <a:spcPct val="0"/>
        </a:spcBef>
        <a:spcAft>
          <a:spcPct val="0"/>
        </a:spcAft>
        <a:defRPr sz="4200" kern="1200">
          <a:ln w="6350">
            <a:solidFill>
              <a:schemeClr val="accent1">
                <a:shade val="43000"/>
              </a:schemeClr>
            </a:solidFill>
          </a:ln>
          <a:solidFill>
            <a:srgbClr val="FF5C9C"/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  <a:lvl2pPr marL="484188" indent="-484188"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F5C9C"/>
          </a:solidFill>
          <a:latin typeface="Century Gothic" pitchFamily="34" charset="0"/>
        </a:defRPr>
      </a:lvl2pPr>
      <a:lvl3pPr marL="484188" indent="-484188"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F5C9C"/>
          </a:solidFill>
          <a:latin typeface="Century Gothic" pitchFamily="34" charset="0"/>
        </a:defRPr>
      </a:lvl3pPr>
      <a:lvl4pPr marL="484188" indent="-484188"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F5C9C"/>
          </a:solidFill>
          <a:latin typeface="Century Gothic" pitchFamily="34" charset="0"/>
        </a:defRPr>
      </a:lvl4pPr>
      <a:lvl5pPr marL="484188" indent="-484188"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F5C9C"/>
          </a:solidFill>
          <a:latin typeface="Century Gothic" pitchFamily="34" charset="0"/>
        </a:defRPr>
      </a:lvl5pPr>
      <a:lvl6pPr marL="941388" indent="-484188" algn="l" rtl="0" fontAlgn="base">
        <a:spcBef>
          <a:spcPct val="0"/>
        </a:spcBef>
        <a:spcAft>
          <a:spcPct val="0"/>
        </a:spcAft>
        <a:defRPr sz="4200">
          <a:solidFill>
            <a:srgbClr val="FF5C9C"/>
          </a:solidFill>
          <a:latin typeface="Century Gothic" pitchFamily="34" charset="0"/>
        </a:defRPr>
      </a:lvl6pPr>
      <a:lvl7pPr marL="1398588" indent="-484188" algn="l" rtl="0" fontAlgn="base">
        <a:spcBef>
          <a:spcPct val="0"/>
        </a:spcBef>
        <a:spcAft>
          <a:spcPct val="0"/>
        </a:spcAft>
        <a:defRPr sz="4200">
          <a:solidFill>
            <a:srgbClr val="FF5C9C"/>
          </a:solidFill>
          <a:latin typeface="Century Gothic" pitchFamily="34" charset="0"/>
        </a:defRPr>
      </a:lvl7pPr>
      <a:lvl8pPr marL="1855788" indent="-484188" algn="l" rtl="0" fontAlgn="base">
        <a:spcBef>
          <a:spcPct val="0"/>
        </a:spcBef>
        <a:spcAft>
          <a:spcPct val="0"/>
        </a:spcAft>
        <a:defRPr sz="4200">
          <a:solidFill>
            <a:srgbClr val="FF5C9C"/>
          </a:solidFill>
          <a:latin typeface="Century Gothic" pitchFamily="34" charset="0"/>
        </a:defRPr>
      </a:lvl8pPr>
      <a:lvl9pPr marL="2312988" indent="-484188" algn="l" rtl="0" fontAlgn="base">
        <a:spcBef>
          <a:spcPct val="0"/>
        </a:spcBef>
        <a:spcAft>
          <a:spcPct val="0"/>
        </a:spcAft>
        <a:defRPr sz="4200">
          <a:solidFill>
            <a:srgbClr val="FF5C9C"/>
          </a:solidFill>
          <a:latin typeface="Century Gothic" pitchFamily="34" charset="0"/>
        </a:defRPr>
      </a:lvl9pPr>
    </p:titleStyle>
    <p:bodyStyle>
      <a:lvl1pPr marL="447675" indent="-3825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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325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95000"/>
        <a:buFont typeface="Verdana" pitchFamily="34" charset="0"/>
        <a:buChar char="›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49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095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09550" algn="l" rtl="0" eaLnBrk="0" fontAlgn="base" hangingPunct="0">
        <a:spcBef>
          <a:spcPct val="20000"/>
        </a:spcBef>
        <a:spcAft>
          <a:spcPct val="0"/>
        </a:spcAft>
        <a:buClr>
          <a:srgbClr val="FF90B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id-ID" sz="5400" dirty="0"/>
              <a:t>Biaya Modal </a:t>
            </a:r>
            <a:br>
              <a:rPr lang="id-ID" sz="5400" dirty="0"/>
            </a:br>
            <a:r>
              <a:rPr lang="id-ID" sz="5400" dirty="0"/>
              <a:t>(Cost of Capital)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d-ID" dirty="0"/>
          </a:p>
          <a:p>
            <a:r>
              <a:rPr lang="id-ID" sz="2800" b="1" dirty="0">
                <a:solidFill>
                  <a:schemeClr val="accent6"/>
                </a:solidFill>
              </a:rPr>
              <a:t>Manajemen Keuangan</a:t>
            </a:r>
            <a:endParaRPr lang="en-US" sz="2800" b="1" dirty="0">
              <a:solidFill>
                <a:schemeClr val="accent6"/>
              </a:solidFill>
            </a:endParaRPr>
          </a:p>
          <a:p>
            <a:endParaRPr lang="id-ID" sz="2800" b="1" dirty="0">
              <a:solidFill>
                <a:schemeClr val="accent6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484632" indent="0" algn="ctr" eaLnBrk="1" fontAlgn="auto" hangingPunct="1">
              <a:spcAft>
                <a:spcPts val="0"/>
              </a:spcAft>
              <a:defRPr/>
            </a:pPr>
            <a:r>
              <a:rPr lang="id-ID" b="1" dirty="0">
                <a:solidFill>
                  <a:schemeClr val="accent1">
                    <a:tint val="83000"/>
                    <a:satMod val="150000"/>
                  </a:schemeClr>
                </a:solidFill>
              </a:rPr>
              <a:t>Biaya Utang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2775"/>
            <a:ext cx="8229600" cy="4572000"/>
          </a:xfrm>
        </p:spPr>
        <p:txBody>
          <a:bodyPr>
            <a:normAutofit/>
          </a:bodyPr>
          <a:lstStyle/>
          <a:p>
            <a:pPr marL="90488" indent="-25400" algn="just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id-ID" sz="2900" b="1" dirty="0">
                <a:solidFill>
                  <a:schemeClr val="accent1">
                    <a:lumMod val="75000"/>
                  </a:schemeClr>
                </a:solidFill>
              </a:rPr>
              <a:t>Contoh </a:t>
            </a:r>
            <a:r>
              <a:rPr lang="sv-SE" sz="2900" b="1" dirty="0">
                <a:solidFill>
                  <a:schemeClr val="accent1">
                    <a:lumMod val="75000"/>
                  </a:schemeClr>
                </a:solidFill>
              </a:rPr>
              <a:t>:	</a:t>
            </a:r>
          </a:p>
          <a:p>
            <a:pPr marL="0" indent="0" algn="just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800" b="1" dirty="0">
                <a:solidFill>
                  <a:schemeClr val="accent6"/>
                </a:solidFill>
              </a:rPr>
              <a:t>PT. </a:t>
            </a:r>
            <a:r>
              <a:rPr lang="id-ID" sz="2800" b="1" dirty="0">
                <a:solidFill>
                  <a:schemeClr val="accent6"/>
                </a:solidFill>
              </a:rPr>
              <a:t>ABC</a:t>
            </a:r>
            <a:r>
              <a:rPr lang="en-US" sz="2800" b="1" dirty="0">
                <a:solidFill>
                  <a:schemeClr val="accent6"/>
                </a:solidFill>
              </a:rPr>
              <a:t> </a:t>
            </a:r>
            <a:r>
              <a:rPr lang="id-ID" sz="2800" b="1" dirty="0">
                <a:solidFill>
                  <a:schemeClr val="accent6"/>
                </a:solidFill>
              </a:rPr>
              <a:t>mengajukan pinjaman ke bank ABC</a:t>
            </a:r>
            <a:r>
              <a:rPr lang="en-US" sz="2800" b="1" dirty="0">
                <a:solidFill>
                  <a:schemeClr val="accent6"/>
                </a:solidFill>
              </a:rPr>
              <a:t> </a:t>
            </a:r>
            <a:r>
              <a:rPr lang="id-ID" sz="2800" b="1" dirty="0">
                <a:solidFill>
                  <a:schemeClr val="accent6"/>
                </a:solidFill>
              </a:rPr>
              <a:t>dengan tingkat bunga per tahun</a:t>
            </a:r>
            <a:r>
              <a:rPr lang="en-US" sz="2800" b="1" dirty="0">
                <a:solidFill>
                  <a:schemeClr val="accent6"/>
                </a:solidFill>
              </a:rPr>
              <a:t> </a:t>
            </a:r>
            <a:r>
              <a:rPr lang="en-US" sz="2800" b="1" dirty="0" err="1">
                <a:solidFill>
                  <a:schemeClr val="accent6"/>
                </a:solidFill>
              </a:rPr>
              <a:t>adalah</a:t>
            </a:r>
            <a:r>
              <a:rPr lang="en-US" sz="2800" b="1" dirty="0">
                <a:solidFill>
                  <a:schemeClr val="accent6"/>
                </a:solidFill>
              </a:rPr>
              <a:t> 10%, </a:t>
            </a:r>
            <a:r>
              <a:rPr lang="en-US" sz="2800" b="1" dirty="0" err="1">
                <a:solidFill>
                  <a:schemeClr val="accent6"/>
                </a:solidFill>
              </a:rPr>
              <a:t>tingkat</a:t>
            </a:r>
            <a:r>
              <a:rPr lang="en-US" sz="2800" b="1" dirty="0">
                <a:solidFill>
                  <a:schemeClr val="accent6"/>
                </a:solidFill>
              </a:rPr>
              <a:t> </a:t>
            </a:r>
            <a:r>
              <a:rPr lang="en-US" sz="2800" b="1" dirty="0" err="1">
                <a:solidFill>
                  <a:schemeClr val="accent6"/>
                </a:solidFill>
              </a:rPr>
              <a:t>pajak</a:t>
            </a:r>
            <a:r>
              <a:rPr lang="en-US" sz="2800" b="1" dirty="0">
                <a:solidFill>
                  <a:schemeClr val="accent6"/>
                </a:solidFill>
              </a:rPr>
              <a:t> </a:t>
            </a:r>
            <a:r>
              <a:rPr lang="id-ID" sz="2800" b="1" dirty="0">
                <a:solidFill>
                  <a:schemeClr val="accent6"/>
                </a:solidFill>
              </a:rPr>
              <a:t>adalah</a:t>
            </a:r>
            <a:r>
              <a:rPr lang="en-US" sz="2800" b="1" dirty="0">
                <a:solidFill>
                  <a:schemeClr val="accent6"/>
                </a:solidFill>
              </a:rPr>
              <a:t> 40%.</a:t>
            </a:r>
            <a:r>
              <a:rPr lang="id-ID" sz="2800" b="1" dirty="0">
                <a:solidFill>
                  <a:schemeClr val="accent6"/>
                </a:solidFill>
              </a:rPr>
              <a:t> Hitung besarnya biaya utang bank!</a:t>
            </a:r>
            <a:endParaRPr lang="en-US" sz="2800" b="1" dirty="0">
              <a:solidFill>
                <a:schemeClr val="accent6"/>
              </a:solidFill>
            </a:endParaRPr>
          </a:p>
          <a:p>
            <a:pPr marL="0" indent="0" algn="just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3200" dirty="0"/>
          </a:p>
          <a:p>
            <a:pPr marL="0" indent="0" algn="just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id-ID" sz="3200" b="1" dirty="0">
                <a:solidFill>
                  <a:schemeClr val="accent2"/>
                </a:solidFill>
              </a:rPr>
              <a:t>Jawab</a:t>
            </a:r>
            <a:r>
              <a:rPr lang="en-US" sz="3200" b="1" dirty="0">
                <a:solidFill>
                  <a:schemeClr val="accent2"/>
                </a:solidFill>
              </a:rPr>
              <a:t> :</a:t>
            </a:r>
          </a:p>
          <a:p>
            <a:pPr marL="0" indent="0" algn="just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3200" b="1" dirty="0" err="1">
                <a:solidFill>
                  <a:schemeClr val="accent2"/>
                </a:solidFill>
              </a:rPr>
              <a:t>Biaya</a:t>
            </a:r>
            <a:r>
              <a:rPr lang="en-US" sz="3200" b="1" dirty="0">
                <a:solidFill>
                  <a:schemeClr val="accent2"/>
                </a:solidFill>
              </a:rPr>
              <a:t> </a:t>
            </a:r>
            <a:r>
              <a:rPr lang="en-US" sz="3200" b="1" dirty="0" err="1">
                <a:solidFill>
                  <a:schemeClr val="accent2"/>
                </a:solidFill>
              </a:rPr>
              <a:t>utang</a:t>
            </a:r>
            <a:r>
              <a:rPr lang="en-US" sz="3200" b="1" dirty="0">
                <a:solidFill>
                  <a:schemeClr val="accent2"/>
                </a:solidFill>
              </a:rPr>
              <a:t> </a:t>
            </a:r>
            <a:r>
              <a:rPr lang="en-US" sz="3200" b="1" dirty="0" err="1">
                <a:solidFill>
                  <a:schemeClr val="accent2"/>
                </a:solidFill>
              </a:rPr>
              <a:t>setelah</a:t>
            </a:r>
            <a:r>
              <a:rPr lang="en-US" sz="3200" b="1" dirty="0">
                <a:solidFill>
                  <a:schemeClr val="accent2"/>
                </a:solidFill>
              </a:rPr>
              <a:t> </a:t>
            </a:r>
            <a:r>
              <a:rPr lang="en-US" sz="3200" b="1" dirty="0" err="1">
                <a:solidFill>
                  <a:schemeClr val="accent2"/>
                </a:solidFill>
              </a:rPr>
              <a:t>pajak</a:t>
            </a:r>
            <a:r>
              <a:rPr lang="en-US" sz="3200" b="1" dirty="0">
                <a:solidFill>
                  <a:schemeClr val="accent2"/>
                </a:solidFill>
              </a:rPr>
              <a:t> </a:t>
            </a:r>
            <a:r>
              <a:rPr lang="en-US" sz="3200" b="1" dirty="0" err="1">
                <a:solidFill>
                  <a:schemeClr val="accent2"/>
                </a:solidFill>
              </a:rPr>
              <a:t>adalah</a:t>
            </a:r>
            <a:r>
              <a:rPr lang="id-ID" sz="3200" b="1" dirty="0">
                <a:solidFill>
                  <a:schemeClr val="accent2"/>
                </a:solidFill>
              </a:rPr>
              <a:t>:</a:t>
            </a:r>
            <a:r>
              <a:rPr lang="en-US" sz="3200" b="1" dirty="0">
                <a:solidFill>
                  <a:schemeClr val="accent2"/>
                </a:solidFill>
              </a:rPr>
              <a:t> </a:t>
            </a:r>
          </a:p>
          <a:p>
            <a:pPr marL="0" indent="0" algn="just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id-ID" sz="3200" b="1" dirty="0">
                <a:solidFill>
                  <a:schemeClr val="accent6"/>
                </a:solidFill>
              </a:rPr>
              <a:t>K</a:t>
            </a:r>
            <a:r>
              <a:rPr lang="id-ID" sz="3200" b="1" baseline="-25000" dirty="0">
                <a:solidFill>
                  <a:schemeClr val="accent6"/>
                </a:solidFill>
              </a:rPr>
              <a:t>d</a:t>
            </a:r>
            <a:r>
              <a:rPr lang="en-US" sz="3200" b="1" dirty="0">
                <a:solidFill>
                  <a:schemeClr val="accent6"/>
                </a:solidFill>
              </a:rPr>
              <a:t> = K</a:t>
            </a:r>
            <a:r>
              <a:rPr lang="id-ID" sz="3200" b="1" baseline="-25000" dirty="0">
                <a:solidFill>
                  <a:schemeClr val="accent6"/>
                </a:solidFill>
              </a:rPr>
              <a:t>b</a:t>
            </a:r>
            <a:r>
              <a:rPr lang="en-US" sz="3200" b="1" dirty="0">
                <a:solidFill>
                  <a:schemeClr val="accent6"/>
                </a:solidFill>
              </a:rPr>
              <a:t> (1-</a:t>
            </a:r>
            <a:r>
              <a:rPr lang="id-ID" sz="3200" b="1" dirty="0">
                <a:solidFill>
                  <a:schemeClr val="accent6"/>
                </a:solidFill>
              </a:rPr>
              <a:t>Tax</a:t>
            </a:r>
            <a:r>
              <a:rPr lang="en-US" sz="3200" b="1" dirty="0">
                <a:solidFill>
                  <a:schemeClr val="accent6"/>
                </a:solidFill>
              </a:rPr>
              <a:t>) =  0,10 (1-0,4) = 0,06 = 6 %</a:t>
            </a:r>
            <a:endParaRPr lang="sv-SE" sz="3200" b="1" dirty="0">
              <a:solidFill>
                <a:schemeClr val="accent6"/>
              </a:solidFill>
            </a:endParaRPr>
          </a:p>
          <a:p>
            <a:pPr marL="449263" indent="-384175" algn="just" eaLnBrk="1" fontAlgn="auto" hangingPunct="1">
              <a:spcAft>
                <a:spcPts val="0"/>
              </a:spcAft>
              <a:buFont typeface="Wingdings" pitchFamily="2" charset="2"/>
              <a:buChar char="§"/>
              <a:defRPr/>
            </a:pPr>
            <a:endParaRPr lang="en-US" sz="2600" b="1" dirty="0">
              <a:solidFill>
                <a:schemeClr val="accent6"/>
              </a:solidFill>
            </a:endParaRPr>
          </a:p>
          <a:p>
            <a:pPr marL="448056" indent="-384048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endParaRPr lang="id-ID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484632" indent="0" algn="ctr" eaLnBrk="1" fontAlgn="auto" hangingPunct="1">
              <a:spcAft>
                <a:spcPts val="0"/>
              </a:spcAft>
              <a:defRPr/>
            </a:pPr>
            <a:r>
              <a:rPr lang="id-ID" b="1" dirty="0">
                <a:solidFill>
                  <a:schemeClr val="accent1">
                    <a:tint val="83000"/>
                    <a:satMod val="150000"/>
                  </a:schemeClr>
                </a:solidFill>
              </a:rPr>
              <a:t>Biaya Utang Obligasi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2775"/>
            <a:ext cx="8229600" cy="4572000"/>
          </a:xfrm>
        </p:spPr>
        <p:txBody>
          <a:bodyPr>
            <a:normAutofit fontScale="92500" lnSpcReduction="10000"/>
          </a:bodyPr>
          <a:lstStyle/>
          <a:p>
            <a:pPr marL="0" indent="0" algn="just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id-ID" sz="2400" dirty="0">
                <a:solidFill>
                  <a:schemeClr val="accent6"/>
                </a:solidFill>
                <a:latin typeface="Aharoni" pitchFamily="2" charset="-79"/>
                <a:cs typeface="Aharoni" pitchFamily="2" charset="-79"/>
              </a:rPr>
              <a:t>Jika perusahaan menggunakan obligasi sebagai cara mendapatkan modal, biaya modal dari obligasi adalah sama dengan YTM (</a:t>
            </a:r>
            <a:r>
              <a:rPr lang="id-ID" sz="2400" i="1" dirty="0">
                <a:solidFill>
                  <a:schemeClr val="accent6"/>
                </a:solidFill>
                <a:latin typeface="Aharoni" pitchFamily="2" charset="-79"/>
                <a:cs typeface="Aharoni" pitchFamily="2" charset="-79"/>
              </a:rPr>
              <a:t>yield to maturity</a:t>
            </a:r>
            <a:r>
              <a:rPr lang="id-ID" sz="2400" dirty="0">
                <a:solidFill>
                  <a:schemeClr val="accent6"/>
                </a:solidFill>
                <a:latin typeface="Aharoni" pitchFamily="2" charset="-79"/>
                <a:cs typeface="Aharoni" pitchFamily="2" charset="-79"/>
              </a:rPr>
              <a:t>), yaitu tingkat keuntungan yang diminta oleh pembeli obligasi.</a:t>
            </a:r>
          </a:p>
          <a:p>
            <a:pPr marL="0" indent="0" algn="just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id-ID" sz="2400" dirty="0">
                <a:solidFill>
                  <a:schemeClr val="accent6"/>
                </a:solidFill>
                <a:latin typeface="Aharoni" pitchFamily="2" charset="-79"/>
                <a:cs typeface="Aharoni" pitchFamily="2" charset="-79"/>
              </a:rPr>
              <a:t>Rumus:</a:t>
            </a:r>
          </a:p>
          <a:p>
            <a:pPr>
              <a:defRPr/>
            </a:pPr>
            <a:r>
              <a:rPr lang="id-ID" sz="2800" b="1" dirty="0">
                <a:solidFill>
                  <a:srgbClr val="00B050"/>
                </a:solidFill>
                <a:latin typeface="Aharoni" pitchFamily="2" charset="-79"/>
                <a:cs typeface="Aharoni" pitchFamily="2" charset="-79"/>
              </a:rPr>
              <a:t>K</a:t>
            </a:r>
            <a:r>
              <a:rPr lang="id-ID" sz="1800" b="1" dirty="0">
                <a:solidFill>
                  <a:srgbClr val="00B050"/>
                </a:solidFill>
                <a:latin typeface="Aharoni" pitchFamily="2" charset="-79"/>
                <a:cs typeface="Aharoni" pitchFamily="2" charset="-79"/>
              </a:rPr>
              <a:t>b</a:t>
            </a:r>
            <a:r>
              <a:rPr lang="id-ID" sz="2800" b="1" dirty="0">
                <a:solidFill>
                  <a:srgbClr val="00B050"/>
                </a:solidFill>
                <a:latin typeface="Aharoni" pitchFamily="2" charset="-79"/>
                <a:cs typeface="Aharoni" pitchFamily="2" charset="-79"/>
              </a:rPr>
              <a:t>  =    </a:t>
            </a:r>
            <a:r>
              <a:rPr lang="id-ID" sz="2800" b="1" u="sng" dirty="0">
                <a:solidFill>
                  <a:srgbClr val="00B050"/>
                </a:solidFill>
                <a:latin typeface="Aharoni" pitchFamily="2" charset="-79"/>
                <a:cs typeface="Aharoni" pitchFamily="2" charset="-79"/>
              </a:rPr>
              <a:t>INT + [ (MV - PV)/n ]</a:t>
            </a:r>
          </a:p>
          <a:p>
            <a:pPr>
              <a:buFont typeface="Wingdings" pitchFamily="2" charset="2"/>
              <a:buNone/>
              <a:defRPr/>
            </a:pPr>
            <a:r>
              <a:rPr lang="id-ID" sz="2800" b="1" dirty="0">
                <a:solidFill>
                  <a:srgbClr val="00B050"/>
                </a:solidFill>
                <a:latin typeface="Aharoni" pitchFamily="2" charset="-79"/>
                <a:cs typeface="Aharoni" pitchFamily="2" charset="-79"/>
              </a:rPr>
              <a:t>                       (MV + PV)/2</a:t>
            </a:r>
          </a:p>
          <a:p>
            <a:pPr>
              <a:buFont typeface="Wingdings" pitchFamily="2" charset="2"/>
              <a:buNone/>
              <a:defRPr/>
            </a:pPr>
            <a:r>
              <a:rPr lang="id-ID" sz="2600" b="1" dirty="0">
                <a:solidFill>
                  <a:schemeClr val="accent2"/>
                </a:solidFill>
                <a:latin typeface="Aharoni" pitchFamily="2" charset="-79"/>
                <a:cs typeface="Aharoni" pitchFamily="2" charset="-79"/>
              </a:rPr>
              <a:t>dimana:</a:t>
            </a:r>
          </a:p>
          <a:p>
            <a:pPr>
              <a:buFont typeface="Wingdings" pitchFamily="2" charset="2"/>
              <a:buNone/>
              <a:defRPr/>
            </a:pPr>
            <a:r>
              <a:rPr lang="id-ID" sz="2600" b="1" dirty="0">
                <a:solidFill>
                  <a:schemeClr val="accent6"/>
                </a:solidFill>
                <a:latin typeface="Aharoni" pitchFamily="2" charset="-79"/>
                <a:cs typeface="Aharoni" pitchFamily="2" charset="-79"/>
              </a:rPr>
              <a:t>INT	= bunga tahunan</a:t>
            </a:r>
          </a:p>
          <a:p>
            <a:pPr>
              <a:buFont typeface="Wingdings" pitchFamily="2" charset="2"/>
              <a:buNone/>
              <a:defRPr/>
            </a:pPr>
            <a:r>
              <a:rPr lang="id-ID" sz="2600" b="1" dirty="0">
                <a:solidFill>
                  <a:schemeClr val="accent6"/>
                </a:solidFill>
                <a:latin typeface="Aharoni" pitchFamily="2" charset="-79"/>
                <a:cs typeface="Aharoni" pitchFamily="2" charset="-79"/>
              </a:rPr>
              <a:t>MV	= nilai nominal/nilai jatuh tempo (</a:t>
            </a:r>
            <a:r>
              <a:rPr lang="id-ID" sz="2600" b="1" i="1" dirty="0">
                <a:solidFill>
                  <a:schemeClr val="accent6"/>
                </a:solidFill>
                <a:latin typeface="Aharoni" pitchFamily="2" charset="-79"/>
                <a:cs typeface="Aharoni" pitchFamily="2" charset="-79"/>
              </a:rPr>
              <a:t>maturity value</a:t>
            </a:r>
            <a:r>
              <a:rPr lang="id-ID" sz="2600" b="1" dirty="0">
                <a:solidFill>
                  <a:schemeClr val="accent6"/>
                </a:solidFill>
                <a:latin typeface="Aharoni" pitchFamily="2" charset="-79"/>
                <a:cs typeface="Aharoni" pitchFamily="2" charset="-79"/>
              </a:rPr>
              <a:t>)</a:t>
            </a:r>
          </a:p>
          <a:p>
            <a:pPr>
              <a:buFont typeface="Wingdings" pitchFamily="2" charset="2"/>
              <a:buNone/>
              <a:defRPr/>
            </a:pPr>
            <a:r>
              <a:rPr lang="id-ID" sz="2600" b="1" dirty="0">
                <a:solidFill>
                  <a:schemeClr val="accent6"/>
                </a:solidFill>
                <a:latin typeface="Aharoni" pitchFamily="2" charset="-79"/>
                <a:cs typeface="Aharoni" pitchFamily="2" charset="-79"/>
              </a:rPr>
              <a:t>PV	= nilai pasar obligasi (</a:t>
            </a:r>
            <a:r>
              <a:rPr lang="id-ID" sz="2600" b="1" i="1" dirty="0">
                <a:solidFill>
                  <a:schemeClr val="accent6"/>
                </a:solidFill>
                <a:latin typeface="Aharoni" pitchFamily="2" charset="-79"/>
                <a:cs typeface="Aharoni" pitchFamily="2" charset="-79"/>
              </a:rPr>
              <a:t>present value</a:t>
            </a:r>
            <a:r>
              <a:rPr lang="id-ID" sz="2600" b="1" dirty="0">
                <a:solidFill>
                  <a:schemeClr val="accent6"/>
                </a:solidFill>
                <a:latin typeface="Aharoni" pitchFamily="2" charset="-79"/>
                <a:cs typeface="Aharoni" pitchFamily="2" charset="-79"/>
              </a:rPr>
              <a:t>)</a:t>
            </a:r>
          </a:p>
          <a:p>
            <a:pPr>
              <a:buFont typeface="Wingdings" pitchFamily="2" charset="2"/>
              <a:buNone/>
              <a:defRPr/>
            </a:pPr>
            <a:r>
              <a:rPr lang="id-ID" sz="2600" b="1" dirty="0">
                <a:solidFill>
                  <a:schemeClr val="accent6"/>
                </a:solidFill>
                <a:latin typeface="Aharoni" pitchFamily="2" charset="-79"/>
                <a:cs typeface="Aharoni" pitchFamily="2" charset="-79"/>
              </a:rPr>
              <a:t>n		= umur obligasi</a:t>
            </a:r>
            <a:endParaRPr lang="en-US" sz="2600" dirty="0">
              <a:solidFill>
                <a:schemeClr val="accent6"/>
              </a:solidFill>
            </a:endParaRPr>
          </a:p>
          <a:p>
            <a:pPr marL="448056" indent="-384048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endParaRPr lang="id-ID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484632" indent="0" algn="ctr" eaLnBrk="1" fontAlgn="auto" hangingPunct="1">
              <a:spcAft>
                <a:spcPts val="0"/>
              </a:spcAft>
              <a:defRPr/>
            </a:pPr>
            <a:r>
              <a:rPr lang="id-ID" b="1" dirty="0">
                <a:solidFill>
                  <a:schemeClr val="accent1">
                    <a:tint val="83000"/>
                    <a:satMod val="150000"/>
                  </a:schemeClr>
                </a:solidFill>
              </a:rPr>
              <a:t>Biaya Utang Obligasi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5720" y="1571612"/>
            <a:ext cx="8572560" cy="5286388"/>
          </a:xfrm>
        </p:spPr>
        <p:txBody>
          <a:bodyPr>
            <a:normAutofit fontScale="85000" lnSpcReduction="10000"/>
          </a:bodyPr>
          <a:lstStyle/>
          <a:p>
            <a:pPr marL="0" indent="0" algn="just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id-ID" sz="2400" b="1" dirty="0">
                <a:solidFill>
                  <a:schemeClr val="accent2"/>
                </a:solidFill>
                <a:latin typeface="+mj-lt"/>
                <a:cs typeface="Aharoni" pitchFamily="2" charset="-79"/>
              </a:rPr>
              <a:t>Contoh:</a:t>
            </a:r>
          </a:p>
          <a:p>
            <a:pPr marL="0" indent="0" algn="just" eaLnBrk="1" hangingPunct="1">
              <a:lnSpc>
                <a:spcPct val="90000"/>
              </a:lnSpc>
              <a:buNone/>
              <a:defRPr/>
            </a:pPr>
            <a:r>
              <a:rPr lang="id-ID" sz="2400" b="1" dirty="0">
                <a:solidFill>
                  <a:schemeClr val="accent6"/>
                </a:solidFill>
                <a:latin typeface="+mj-lt"/>
                <a:cs typeface="Aharoni" pitchFamily="2" charset="-79"/>
              </a:rPr>
              <a:t>PT. ABC memperoleh modal dengan menjual obligasi jatuh tempo 5 tahun bernilai nominal Rp 10.000.000,00 dengan kupon rate tahunannya 10%. Jika obligasi tersebut terjual dengan harga Rp 9.500.000,00, berapa biaya utang obligasi tersebut jika diketahui tingkat pajak penghasilan 15%?</a:t>
            </a:r>
          </a:p>
          <a:p>
            <a:pPr marL="0" indent="0" algn="just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id-ID" sz="2400" dirty="0">
              <a:solidFill>
                <a:schemeClr val="accent6"/>
              </a:solidFill>
              <a:latin typeface="+mj-lt"/>
              <a:cs typeface="Aharoni" pitchFamily="2" charset="-79"/>
            </a:endParaRPr>
          </a:p>
          <a:p>
            <a:pPr marL="0" indent="0" algn="just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id-ID" sz="2400" dirty="0">
                <a:solidFill>
                  <a:schemeClr val="accent6"/>
                </a:solidFill>
                <a:latin typeface="+mj-lt"/>
                <a:cs typeface="Aharoni" pitchFamily="2" charset="-79"/>
              </a:rPr>
              <a:t>Jawab:</a:t>
            </a:r>
          </a:p>
          <a:p>
            <a:pPr>
              <a:defRPr/>
            </a:pPr>
            <a:r>
              <a:rPr lang="en-US" sz="2800" b="1" dirty="0">
                <a:solidFill>
                  <a:srgbClr val="00B050"/>
                </a:solidFill>
                <a:latin typeface="+mj-lt"/>
                <a:cs typeface="Aharoni" pitchFamily="2" charset="-79"/>
              </a:rPr>
              <a:t>K</a:t>
            </a:r>
            <a:r>
              <a:rPr lang="id-ID" sz="2800" b="1" baseline="-25000" dirty="0">
                <a:solidFill>
                  <a:srgbClr val="00B050"/>
                </a:solidFill>
                <a:latin typeface="+mj-lt"/>
                <a:cs typeface="Aharoni" pitchFamily="2" charset="-79"/>
              </a:rPr>
              <a:t>b</a:t>
            </a:r>
            <a:r>
              <a:rPr lang="id-ID" sz="2800" b="1" dirty="0">
                <a:solidFill>
                  <a:srgbClr val="00B050"/>
                </a:solidFill>
                <a:latin typeface="+mj-lt"/>
                <a:cs typeface="Aharoni" pitchFamily="2" charset="-79"/>
              </a:rPr>
              <a:t>  =    </a:t>
            </a:r>
            <a:r>
              <a:rPr lang="id-ID" sz="2800" b="1" u="sng" dirty="0">
                <a:solidFill>
                  <a:srgbClr val="00B050"/>
                </a:solidFill>
                <a:latin typeface="+mj-lt"/>
                <a:cs typeface="Aharoni" pitchFamily="2" charset="-79"/>
              </a:rPr>
              <a:t>INT + [ (MV - PV)/n ]</a:t>
            </a:r>
          </a:p>
          <a:p>
            <a:pPr>
              <a:buFont typeface="Wingdings" pitchFamily="2" charset="2"/>
              <a:buNone/>
              <a:defRPr/>
            </a:pPr>
            <a:r>
              <a:rPr lang="id-ID" sz="2800" b="1" dirty="0">
                <a:solidFill>
                  <a:srgbClr val="00B050"/>
                </a:solidFill>
                <a:latin typeface="+mj-lt"/>
                <a:cs typeface="Aharoni" pitchFamily="2" charset="-79"/>
              </a:rPr>
              <a:t>                       (MV + PV)/2</a:t>
            </a:r>
          </a:p>
          <a:p>
            <a:pPr>
              <a:buFont typeface="Wingdings" pitchFamily="2" charset="2"/>
              <a:buNone/>
              <a:defRPr/>
            </a:pPr>
            <a:r>
              <a:rPr lang="id-ID" sz="2800" b="1" dirty="0">
                <a:latin typeface="+mj-lt"/>
                <a:cs typeface="Aharoni" pitchFamily="2" charset="-79"/>
              </a:rPr>
              <a:t>	</a:t>
            </a:r>
            <a:r>
              <a:rPr lang="en-US" sz="2400" b="1" dirty="0">
                <a:solidFill>
                  <a:schemeClr val="accent6"/>
                </a:solidFill>
                <a:latin typeface="+mj-lt"/>
                <a:cs typeface="Aharoni" pitchFamily="2" charset="-79"/>
              </a:rPr>
              <a:t>K</a:t>
            </a:r>
            <a:r>
              <a:rPr lang="id-ID" sz="2400" b="1" baseline="-25000" dirty="0">
                <a:solidFill>
                  <a:schemeClr val="accent6"/>
                </a:solidFill>
                <a:latin typeface="+mj-lt"/>
                <a:cs typeface="Aharoni" pitchFamily="2" charset="-79"/>
              </a:rPr>
              <a:t>b</a:t>
            </a:r>
            <a:r>
              <a:rPr lang="id-ID" sz="2400" b="1" dirty="0">
                <a:solidFill>
                  <a:schemeClr val="accent6"/>
                </a:solidFill>
                <a:latin typeface="+mj-lt"/>
                <a:cs typeface="Aharoni" pitchFamily="2" charset="-79"/>
              </a:rPr>
              <a:t>  = </a:t>
            </a:r>
            <a:r>
              <a:rPr lang="id-ID" sz="2400" b="1" u="sng" dirty="0">
                <a:solidFill>
                  <a:schemeClr val="accent6"/>
                </a:solidFill>
                <a:latin typeface="+mj-lt"/>
                <a:cs typeface="Aharoni" pitchFamily="2" charset="-79"/>
              </a:rPr>
              <a:t>1.000.000 + [(10.000.000-9.500.000)/5]</a:t>
            </a:r>
            <a:r>
              <a:rPr lang="id-ID" sz="2400" b="1" dirty="0">
                <a:solidFill>
                  <a:schemeClr val="accent6"/>
                </a:solidFill>
                <a:latin typeface="+mj-lt"/>
                <a:cs typeface="Aharoni" pitchFamily="2" charset="-79"/>
              </a:rPr>
              <a:t> = 0,1128 = 11,28%</a:t>
            </a:r>
          </a:p>
          <a:p>
            <a:pPr>
              <a:buFont typeface="Wingdings" pitchFamily="2" charset="2"/>
              <a:buNone/>
              <a:defRPr/>
            </a:pPr>
            <a:r>
              <a:rPr lang="id-ID" sz="2400" b="1" dirty="0">
                <a:solidFill>
                  <a:schemeClr val="accent6"/>
                </a:solidFill>
                <a:latin typeface="+mj-lt"/>
                <a:cs typeface="Aharoni" pitchFamily="2" charset="-79"/>
              </a:rPr>
              <a:t>                    (10.000.000+9.500.000)/2</a:t>
            </a:r>
          </a:p>
          <a:p>
            <a:pPr>
              <a:buFont typeface="Wingdings" pitchFamily="2" charset="2"/>
              <a:buNone/>
              <a:defRPr/>
            </a:pPr>
            <a:r>
              <a:rPr lang="id-ID" sz="2400" b="1" dirty="0">
                <a:latin typeface="+mj-lt"/>
                <a:cs typeface="Aharoni" pitchFamily="2" charset="-79"/>
              </a:rPr>
              <a:t>	</a:t>
            </a:r>
          </a:p>
          <a:p>
            <a:pPr>
              <a:buFont typeface="Wingdings" pitchFamily="2" charset="2"/>
              <a:buNone/>
              <a:defRPr/>
            </a:pPr>
            <a:r>
              <a:rPr lang="id-ID" sz="2400" b="1" dirty="0">
                <a:latin typeface="+mj-lt"/>
                <a:cs typeface="Aharoni" pitchFamily="2" charset="-79"/>
              </a:rPr>
              <a:t>	</a:t>
            </a:r>
            <a:r>
              <a:rPr lang="id-ID" sz="2400" b="1" dirty="0">
                <a:solidFill>
                  <a:schemeClr val="accent6"/>
                </a:solidFill>
                <a:latin typeface="+mj-lt"/>
                <a:cs typeface="Aharoni" pitchFamily="2" charset="-79"/>
              </a:rPr>
              <a:t>K</a:t>
            </a:r>
            <a:r>
              <a:rPr lang="id-ID" sz="2400" b="1" baseline="-25000" dirty="0">
                <a:solidFill>
                  <a:schemeClr val="accent6"/>
                </a:solidFill>
                <a:latin typeface="+mj-lt"/>
                <a:cs typeface="Aharoni" pitchFamily="2" charset="-79"/>
              </a:rPr>
              <a:t>d</a:t>
            </a:r>
            <a:r>
              <a:rPr lang="en-US" sz="2400" b="1" dirty="0">
                <a:solidFill>
                  <a:schemeClr val="accent6"/>
                </a:solidFill>
                <a:latin typeface="+mj-lt"/>
                <a:cs typeface="Aharoni" pitchFamily="2" charset="-79"/>
              </a:rPr>
              <a:t> </a:t>
            </a:r>
            <a:r>
              <a:rPr lang="id-ID" sz="2400" b="1" dirty="0">
                <a:solidFill>
                  <a:schemeClr val="accent6"/>
                </a:solidFill>
                <a:latin typeface="+mj-lt"/>
                <a:cs typeface="Aharoni" pitchFamily="2" charset="-79"/>
              </a:rPr>
              <a:t> </a:t>
            </a:r>
            <a:r>
              <a:rPr lang="en-US" sz="2400" b="1" dirty="0">
                <a:solidFill>
                  <a:schemeClr val="accent6"/>
                </a:solidFill>
                <a:latin typeface="+mj-lt"/>
                <a:cs typeface="Aharoni" pitchFamily="2" charset="-79"/>
              </a:rPr>
              <a:t>= K</a:t>
            </a:r>
            <a:r>
              <a:rPr lang="id-ID" sz="2400" b="1" baseline="-25000" dirty="0">
                <a:solidFill>
                  <a:schemeClr val="accent6"/>
                </a:solidFill>
                <a:latin typeface="+mj-lt"/>
                <a:cs typeface="Aharoni" pitchFamily="2" charset="-79"/>
              </a:rPr>
              <a:t>b</a:t>
            </a:r>
            <a:r>
              <a:rPr lang="en-US" sz="2400" b="1" dirty="0">
                <a:solidFill>
                  <a:schemeClr val="accent6"/>
                </a:solidFill>
                <a:latin typeface="+mj-lt"/>
                <a:cs typeface="Aharoni" pitchFamily="2" charset="-79"/>
              </a:rPr>
              <a:t> (1-t</a:t>
            </a:r>
            <a:r>
              <a:rPr lang="id-ID" sz="2400" b="1" dirty="0">
                <a:solidFill>
                  <a:schemeClr val="accent6"/>
                </a:solidFill>
                <a:latin typeface="+mj-lt"/>
                <a:cs typeface="Aharoni" pitchFamily="2" charset="-79"/>
              </a:rPr>
              <a:t>ax</a:t>
            </a:r>
            <a:r>
              <a:rPr lang="en-US" sz="2400" b="1" dirty="0">
                <a:solidFill>
                  <a:schemeClr val="accent6"/>
                </a:solidFill>
                <a:latin typeface="+mj-lt"/>
                <a:cs typeface="Aharoni" pitchFamily="2" charset="-79"/>
              </a:rPr>
              <a:t>) </a:t>
            </a:r>
            <a:r>
              <a:rPr lang="id-ID" sz="2400" b="1" dirty="0">
                <a:solidFill>
                  <a:schemeClr val="accent6"/>
                </a:solidFill>
                <a:latin typeface="+mj-lt"/>
                <a:cs typeface="Aharoni" pitchFamily="2" charset="-79"/>
              </a:rPr>
              <a:t>= 0,1128(1-0,15) = 0,096 atau 9,6%</a:t>
            </a:r>
          </a:p>
          <a:p>
            <a:pPr>
              <a:buFont typeface="Wingdings" pitchFamily="2" charset="2"/>
              <a:buNone/>
              <a:defRPr/>
            </a:pPr>
            <a:r>
              <a:rPr lang="id-ID" sz="2800" b="1" dirty="0">
                <a:solidFill>
                  <a:schemeClr val="accent6"/>
                </a:solidFill>
                <a:latin typeface="Aharoni" pitchFamily="2" charset="-79"/>
                <a:cs typeface="Aharoni" pitchFamily="2" charset="-79"/>
              </a:rPr>
              <a:t>	</a:t>
            </a:r>
          </a:p>
          <a:p>
            <a:pPr>
              <a:buFont typeface="Wingdings" pitchFamily="2" charset="2"/>
              <a:buNone/>
              <a:defRPr/>
            </a:pPr>
            <a:r>
              <a:rPr lang="id-ID" sz="2400" b="1" dirty="0">
                <a:solidFill>
                  <a:schemeClr val="accent2"/>
                </a:solidFill>
                <a:latin typeface="+mj-lt"/>
                <a:cs typeface="Aharoni" pitchFamily="2" charset="-79"/>
              </a:rPr>
              <a:t>Jadi, biaya utang obligasi tersebut adalah </a:t>
            </a:r>
            <a:r>
              <a:rPr lang="id-ID" sz="2600" b="1" dirty="0">
                <a:solidFill>
                  <a:schemeClr val="accent2"/>
                </a:solidFill>
                <a:latin typeface="+mj-lt"/>
                <a:cs typeface="Aharoni" pitchFamily="2" charset="-79"/>
              </a:rPr>
              <a:t>9,6%.</a:t>
            </a:r>
          </a:p>
          <a:p>
            <a:pPr>
              <a:buFont typeface="Wingdings" pitchFamily="2" charset="2"/>
              <a:buNone/>
              <a:defRPr/>
            </a:pPr>
            <a:endParaRPr lang="id-ID" sz="2800" b="1" dirty="0">
              <a:solidFill>
                <a:srgbClr val="00B050"/>
              </a:solidFill>
              <a:latin typeface="Aharoni" pitchFamily="2" charset="-79"/>
              <a:cs typeface="Aharoni" pitchFamily="2" charset="-79"/>
            </a:endParaRPr>
          </a:p>
          <a:p>
            <a:pPr marL="448056" indent="-384048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endParaRPr lang="id-ID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484632" indent="0" algn="ctr" eaLnBrk="1" fontAlgn="auto" hangingPunct="1">
              <a:spcAft>
                <a:spcPts val="0"/>
              </a:spcAft>
              <a:defRPr/>
            </a:pPr>
            <a:r>
              <a:rPr lang="id-ID" b="1" dirty="0">
                <a:solidFill>
                  <a:schemeClr val="accent1">
                    <a:tint val="83000"/>
                    <a:satMod val="150000"/>
                  </a:schemeClr>
                </a:solidFill>
              </a:rPr>
              <a:t>Biaya Utang Obligasi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5720" y="1857364"/>
            <a:ext cx="8572560" cy="5000636"/>
          </a:xfrm>
        </p:spPr>
        <p:txBody>
          <a:bodyPr>
            <a:normAutofit/>
          </a:bodyPr>
          <a:lstStyle/>
          <a:p>
            <a:pPr marL="0" indent="0" algn="just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id-ID" sz="2800" b="1" dirty="0">
                <a:solidFill>
                  <a:schemeClr val="accent2"/>
                </a:solidFill>
                <a:latin typeface="+mj-lt"/>
                <a:cs typeface="Aharoni" pitchFamily="2" charset="-79"/>
              </a:rPr>
              <a:t>Soal</a:t>
            </a:r>
          </a:p>
          <a:p>
            <a:pPr marL="0" indent="0" algn="just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800" b="1" dirty="0">
                <a:solidFill>
                  <a:schemeClr val="accent6"/>
                </a:solidFill>
                <a:latin typeface="+mj-lt"/>
                <a:ea typeface="Arial Unicode MS" pitchFamily="34" charset="-128"/>
                <a:cs typeface="Arial Unicode MS" pitchFamily="34" charset="-128"/>
              </a:rPr>
              <a:t>PT.</a:t>
            </a:r>
            <a:r>
              <a:rPr lang="id-ID" sz="2800" b="1" dirty="0">
                <a:solidFill>
                  <a:schemeClr val="accent6"/>
                </a:solidFill>
                <a:latin typeface="+mj-lt"/>
                <a:ea typeface="Arial Unicode MS" pitchFamily="34" charset="-128"/>
                <a:cs typeface="Arial Unicode MS" pitchFamily="34" charset="-128"/>
              </a:rPr>
              <a:t> Maju Terus memperoleh dana dengan </a:t>
            </a:r>
            <a:r>
              <a:rPr lang="en-US" sz="2800" b="1" dirty="0">
                <a:solidFill>
                  <a:schemeClr val="accent6"/>
                </a:solidFill>
                <a:latin typeface="+mj-lt"/>
                <a:ea typeface="Arial Unicode MS" pitchFamily="34" charset="-128"/>
                <a:cs typeface="Arial Unicode MS" pitchFamily="34" charset="-128"/>
              </a:rPr>
              <a:t>men</a:t>
            </a:r>
            <a:r>
              <a:rPr lang="id-ID" sz="2800" b="1" dirty="0">
                <a:solidFill>
                  <a:schemeClr val="accent6"/>
                </a:solidFill>
                <a:latin typeface="+mj-lt"/>
                <a:ea typeface="Arial Unicode MS" pitchFamily="34" charset="-128"/>
                <a:cs typeface="Arial Unicode MS" pitchFamily="34" charset="-128"/>
              </a:rPr>
              <a:t>jual </a:t>
            </a:r>
            <a:r>
              <a:rPr lang="en-US" sz="2800" b="1" dirty="0" err="1">
                <a:solidFill>
                  <a:schemeClr val="accent6"/>
                </a:solidFill>
                <a:latin typeface="+mj-lt"/>
                <a:ea typeface="Arial Unicode MS" pitchFamily="34" charset="-128"/>
                <a:cs typeface="Arial Unicode MS" pitchFamily="34" charset="-128"/>
              </a:rPr>
              <a:t>obligasi</a:t>
            </a:r>
            <a:r>
              <a:rPr lang="en-US" sz="2800" b="1" dirty="0">
                <a:solidFill>
                  <a:schemeClr val="accent6"/>
                </a:solidFill>
                <a:latin typeface="+mj-lt"/>
                <a:ea typeface="Arial Unicode MS" pitchFamily="34" charset="-128"/>
                <a:cs typeface="Arial Unicode MS" pitchFamily="34" charset="-128"/>
              </a:rPr>
              <a:t> nominal </a:t>
            </a:r>
            <a:r>
              <a:rPr lang="en-US" sz="2800" b="1" dirty="0" err="1">
                <a:solidFill>
                  <a:schemeClr val="accent6"/>
                </a:solidFill>
                <a:latin typeface="+mj-lt"/>
                <a:ea typeface="Arial Unicode MS" pitchFamily="34" charset="-128"/>
                <a:cs typeface="Arial Unicode MS" pitchFamily="34" charset="-128"/>
              </a:rPr>
              <a:t>Rp</a:t>
            </a:r>
            <a:r>
              <a:rPr lang="en-US" sz="2800" b="1" dirty="0">
                <a:solidFill>
                  <a:schemeClr val="accent6"/>
                </a:solidFill>
                <a:latin typeface="+mj-lt"/>
                <a:ea typeface="Arial Unicode MS" pitchFamily="34" charset="-128"/>
                <a:cs typeface="Arial Unicode MS" pitchFamily="34" charset="-128"/>
              </a:rPr>
              <a:t> 25.000</a:t>
            </a:r>
            <a:r>
              <a:rPr lang="id-ID" sz="2800" b="1" dirty="0">
                <a:solidFill>
                  <a:schemeClr val="accent6"/>
                </a:solidFill>
                <a:latin typeface="+mj-lt"/>
                <a:ea typeface="Arial Unicode MS" pitchFamily="34" charset="-128"/>
                <a:cs typeface="Arial Unicode MS" pitchFamily="34" charset="-128"/>
              </a:rPr>
              <a:t>.000,00</a:t>
            </a:r>
            <a:r>
              <a:rPr lang="en-US" sz="2800" b="1" dirty="0">
                <a:solidFill>
                  <a:schemeClr val="accent6"/>
                </a:solidFill>
                <a:latin typeface="+mj-lt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 err="1">
                <a:solidFill>
                  <a:schemeClr val="accent6"/>
                </a:solidFill>
                <a:latin typeface="+mj-lt"/>
                <a:ea typeface="Arial Unicode MS" pitchFamily="34" charset="-128"/>
                <a:cs typeface="Arial Unicode MS" pitchFamily="34" charset="-128"/>
              </a:rPr>
              <a:t>dengan</a:t>
            </a:r>
            <a:r>
              <a:rPr lang="en-US" sz="2800" b="1" dirty="0">
                <a:solidFill>
                  <a:schemeClr val="accent6"/>
                </a:solidFill>
                <a:latin typeface="+mj-lt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 err="1">
                <a:solidFill>
                  <a:schemeClr val="accent6"/>
                </a:solidFill>
                <a:latin typeface="+mj-lt"/>
                <a:ea typeface="Arial Unicode MS" pitchFamily="34" charset="-128"/>
                <a:cs typeface="Arial Unicode MS" pitchFamily="34" charset="-128"/>
              </a:rPr>
              <a:t>umur</a:t>
            </a:r>
            <a:r>
              <a:rPr lang="en-US" sz="2800" b="1" dirty="0">
                <a:solidFill>
                  <a:schemeClr val="accent6"/>
                </a:solidFill>
                <a:latin typeface="+mj-lt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id-ID" sz="2800" b="1" dirty="0">
                <a:solidFill>
                  <a:schemeClr val="accent6"/>
                </a:solidFill>
                <a:latin typeface="+mj-lt"/>
                <a:ea typeface="Arial Unicode MS" pitchFamily="34" charset="-128"/>
                <a:cs typeface="Arial Unicode MS" pitchFamily="34" charset="-128"/>
              </a:rPr>
              <a:t>5</a:t>
            </a:r>
            <a:r>
              <a:rPr lang="en-US" sz="2800" b="1" dirty="0">
                <a:solidFill>
                  <a:schemeClr val="accent6"/>
                </a:solidFill>
                <a:latin typeface="+mj-lt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 err="1">
                <a:solidFill>
                  <a:schemeClr val="accent6"/>
                </a:solidFill>
                <a:latin typeface="+mj-lt"/>
                <a:ea typeface="Arial Unicode MS" pitchFamily="34" charset="-128"/>
                <a:cs typeface="Arial Unicode MS" pitchFamily="34" charset="-128"/>
              </a:rPr>
              <a:t>tahun</a:t>
            </a:r>
            <a:r>
              <a:rPr lang="en-US" sz="2800" b="1" dirty="0">
                <a:solidFill>
                  <a:schemeClr val="accent6"/>
                </a:solidFill>
                <a:latin typeface="+mj-lt"/>
                <a:ea typeface="Arial Unicode MS" pitchFamily="34" charset="-128"/>
                <a:cs typeface="Arial Unicode MS" pitchFamily="34" charset="-128"/>
              </a:rPr>
              <a:t>. </a:t>
            </a:r>
            <a:r>
              <a:rPr lang="id-ID" sz="2800" b="1" dirty="0">
                <a:solidFill>
                  <a:schemeClr val="accent6"/>
                </a:solidFill>
                <a:latin typeface="+mj-lt"/>
                <a:ea typeface="Arial Unicode MS" pitchFamily="34" charset="-128"/>
                <a:cs typeface="Arial Unicode MS" pitchFamily="34" charset="-128"/>
              </a:rPr>
              <a:t>Obligasi tersebut dijual dengan harga </a:t>
            </a:r>
            <a:r>
              <a:rPr lang="en-US" sz="2800" b="1" dirty="0" err="1">
                <a:solidFill>
                  <a:schemeClr val="accent6"/>
                </a:solidFill>
                <a:latin typeface="+mj-lt"/>
                <a:ea typeface="Arial Unicode MS" pitchFamily="34" charset="-128"/>
                <a:cs typeface="Arial Unicode MS" pitchFamily="34" charset="-128"/>
              </a:rPr>
              <a:t>Rp</a:t>
            </a:r>
            <a:r>
              <a:rPr lang="en-US" sz="2800" b="1" dirty="0">
                <a:solidFill>
                  <a:schemeClr val="accent6"/>
                </a:solidFill>
                <a:latin typeface="+mj-lt"/>
                <a:ea typeface="Arial Unicode MS" pitchFamily="34" charset="-128"/>
                <a:cs typeface="Arial Unicode MS" pitchFamily="34" charset="-128"/>
              </a:rPr>
              <a:t> 24.250</a:t>
            </a:r>
            <a:r>
              <a:rPr lang="id-ID" sz="2800" b="1" dirty="0">
                <a:solidFill>
                  <a:schemeClr val="accent6"/>
                </a:solidFill>
                <a:latin typeface="+mj-lt"/>
                <a:ea typeface="Arial Unicode MS" pitchFamily="34" charset="-128"/>
                <a:cs typeface="Arial Unicode MS" pitchFamily="34" charset="-128"/>
              </a:rPr>
              <a:t>.000,00. Jika </a:t>
            </a:r>
            <a:r>
              <a:rPr lang="en-US" sz="2800" b="1" dirty="0" err="1">
                <a:solidFill>
                  <a:schemeClr val="accent6"/>
                </a:solidFill>
                <a:latin typeface="+mj-lt"/>
                <a:ea typeface="Arial Unicode MS" pitchFamily="34" charset="-128"/>
                <a:cs typeface="Arial Unicode MS" pitchFamily="34" charset="-128"/>
              </a:rPr>
              <a:t>bunga</a:t>
            </a:r>
            <a:r>
              <a:rPr lang="id-ID" sz="2800" b="1" dirty="0">
                <a:solidFill>
                  <a:schemeClr val="accent6"/>
                </a:solidFill>
                <a:latin typeface="+mj-lt"/>
                <a:ea typeface="Arial Unicode MS" pitchFamily="34" charset="-128"/>
                <a:cs typeface="Arial Unicode MS" pitchFamily="34" charset="-128"/>
              </a:rPr>
              <a:t> obligasi </a:t>
            </a:r>
            <a:r>
              <a:rPr lang="en-US" sz="2800" b="1" dirty="0">
                <a:solidFill>
                  <a:schemeClr val="accent6"/>
                </a:solidFill>
                <a:latin typeface="+mj-lt"/>
                <a:ea typeface="Arial Unicode MS" pitchFamily="34" charset="-128"/>
                <a:cs typeface="Arial Unicode MS" pitchFamily="34" charset="-128"/>
              </a:rPr>
              <a:t>per </a:t>
            </a:r>
            <a:r>
              <a:rPr lang="en-US" sz="2800" b="1" dirty="0" err="1">
                <a:solidFill>
                  <a:schemeClr val="accent6"/>
                </a:solidFill>
                <a:latin typeface="+mj-lt"/>
                <a:ea typeface="Arial Unicode MS" pitchFamily="34" charset="-128"/>
                <a:cs typeface="Arial Unicode MS" pitchFamily="34" charset="-128"/>
              </a:rPr>
              <a:t>tahun</a:t>
            </a:r>
            <a:r>
              <a:rPr lang="en-US" sz="2800" b="1" dirty="0">
                <a:solidFill>
                  <a:schemeClr val="accent6"/>
                </a:solidFill>
                <a:latin typeface="+mj-lt"/>
                <a:ea typeface="Arial Unicode MS" pitchFamily="34" charset="-128"/>
                <a:cs typeface="Arial Unicode MS" pitchFamily="34" charset="-128"/>
              </a:rPr>
              <a:t> 4% </a:t>
            </a:r>
            <a:r>
              <a:rPr lang="id-ID" sz="2800" b="1" dirty="0">
                <a:solidFill>
                  <a:schemeClr val="accent6"/>
                </a:solidFill>
                <a:latin typeface="+mj-lt"/>
                <a:ea typeface="Arial Unicode MS" pitchFamily="34" charset="-128"/>
                <a:cs typeface="Arial Unicode MS" pitchFamily="34" charset="-128"/>
              </a:rPr>
              <a:t>dan </a:t>
            </a:r>
            <a:r>
              <a:rPr lang="en-US" sz="2800" b="1" dirty="0" err="1">
                <a:solidFill>
                  <a:schemeClr val="accent6"/>
                </a:solidFill>
                <a:latin typeface="+mj-lt"/>
                <a:ea typeface="Arial Unicode MS" pitchFamily="34" charset="-128"/>
                <a:cs typeface="Arial Unicode MS" pitchFamily="34" charset="-128"/>
              </a:rPr>
              <a:t>pajak</a:t>
            </a:r>
            <a:r>
              <a:rPr lang="id-ID" sz="2800" b="1" dirty="0">
                <a:solidFill>
                  <a:schemeClr val="accent6"/>
                </a:solidFill>
                <a:latin typeface="+mj-lt"/>
                <a:ea typeface="Arial Unicode MS" pitchFamily="34" charset="-128"/>
                <a:cs typeface="Arial Unicode MS" pitchFamily="34" charset="-128"/>
              </a:rPr>
              <a:t> penghasilan yang dibayarkan </a:t>
            </a:r>
            <a:r>
              <a:rPr lang="en-US" sz="2800" b="1" dirty="0">
                <a:solidFill>
                  <a:schemeClr val="accent6"/>
                </a:solidFill>
                <a:latin typeface="+mj-lt"/>
                <a:ea typeface="Arial Unicode MS" pitchFamily="34" charset="-128"/>
                <a:cs typeface="Arial Unicode MS" pitchFamily="34" charset="-128"/>
              </a:rPr>
              <a:t>30%</a:t>
            </a:r>
            <a:r>
              <a:rPr lang="id-ID" sz="2800" b="1" dirty="0">
                <a:solidFill>
                  <a:schemeClr val="accent6"/>
                </a:solidFill>
                <a:latin typeface="+mj-lt"/>
                <a:ea typeface="Arial Unicode MS" pitchFamily="34" charset="-128"/>
                <a:cs typeface="Arial Unicode MS" pitchFamily="34" charset="-128"/>
              </a:rPr>
              <a:t>, berapa biaya  utang obligasi setelah pajak?</a:t>
            </a:r>
            <a:endParaRPr lang="en-US" sz="2800" b="1" dirty="0">
              <a:solidFill>
                <a:schemeClr val="accent6"/>
              </a:solidFill>
              <a:latin typeface="+mj-lt"/>
              <a:ea typeface="Arial Unicode MS" pitchFamily="34" charset="-128"/>
              <a:cs typeface="Arial Unicode MS" pitchFamily="34" charset="-128"/>
            </a:endParaRPr>
          </a:p>
          <a:p>
            <a:pPr>
              <a:buFont typeface="Wingdings" pitchFamily="2" charset="2"/>
              <a:buNone/>
              <a:defRPr/>
            </a:pPr>
            <a:endParaRPr lang="id-ID" sz="2800" b="1" dirty="0">
              <a:solidFill>
                <a:srgbClr val="00B050"/>
              </a:solidFill>
              <a:latin typeface="Aharoni" pitchFamily="2" charset="-79"/>
              <a:cs typeface="Aharoni" pitchFamily="2" charset="-79"/>
            </a:endParaRPr>
          </a:p>
          <a:p>
            <a:pPr marL="448056" indent="-384048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endParaRPr lang="id-ID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484632" indent="0" algn="ctr" eaLnBrk="1" fontAlgn="auto" hangingPunct="1">
              <a:spcAft>
                <a:spcPts val="0"/>
              </a:spcAft>
              <a:defRPr/>
            </a:pPr>
            <a:r>
              <a:rPr lang="id-ID" b="1" dirty="0">
                <a:solidFill>
                  <a:schemeClr val="accent1">
                    <a:tint val="83000"/>
                    <a:satMod val="150000"/>
                  </a:schemeClr>
                </a:solidFill>
              </a:rPr>
              <a:t>Biaya Saham Preferen</a:t>
            </a:r>
            <a:br>
              <a:rPr lang="id-ID" b="1" dirty="0">
                <a:solidFill>
                  <a:schemeClr val="accent1">
                    <a:tint val="83000"/>
                    <a:satMod val="150000"/>
                  </a:schemeClr>
                </a:solidFill>
              </a:rPr>
            </a:br>
            <a:r>
              <a:rPr lang="id-ID" b="1" dirty="0">
                <a:solidFill>
                  <a:schemeClr val="accent1">
                    <a:tint val="83000"/>
                    <a:satMod val="150000"/>
                  </a:schemeClr>
                </a:solidFill>
              </a:rPr>
              <a:t>(Cost of Preferred Stock)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1857364"/>
            <a:ext cx="8215370" cy="4643470"/>
          </a:xfrm>
        </p:spPr>
        <p:txBody>
          <a:bodyPr>
            <a:normAutofit/>
          </a:bodyPr>
          <a:lstStyle/>
          <a:p>
            <a:pPr marL="357188" indent="-357188" algn="just" eaLnBrk="1" hangingPunct="1">
              <a:lnSpc>
                <a:spcPct val="80000"/>
              </a:lnSpc>
            </a:pPr>
            <a:r>
              <a:rPr lang="en-US" sz="2400" b="1" dirty="0" err="1">
                <a:solidFill>
                  <a:schemeClr val="accent6"/>
                </a:solidFill>
                <a:cs typeface="Times New Roman" pitchFamily="18" charset="0"/>
              </a:rPr>
              <a:t>Saham</a:t>
            </a:r>
            <a:r>
              <a:rPr lang="en-US" sz="2400" b="1" dirty="0">
                <a:solidFill>
                  <a:schemeClr val="accent6"/>
                </a:solidFill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accent6"/>
                </a:solidFill>
                <a:cs typeface="Times New Roman" pitchFamily="18" charset="0"/>
              </a:rPr>
              <a:t>preferen</a:t>
            </a:r>
            <a:r>
              <a:rPr lang="en-US" sz="2400" b="1" dirty="0">
                <a:solidFill>
                  <a:schemeClr val="accent6"/>
                </a:solidFill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accent6"/>
                </a:solidFill>
                <a:cs typeface="Times New Roman" pitchFamily="18" charset="0"/>
              </a:rPr>
              <a:t>mempunyai</a:t>
            </a:r>
            <a:r>
              <a:rPr lang="en-US" sz="2400" b="1" dirty="0">
                <a:solidFill>
                  <a:schemeClr val="accent6"/>
                </a:solidFill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accent6"/>
                </a:solidFill>
                <a:cs typeface="Times New Roman" pitchFamily="18" charset="0"/>
              </a:rPr>
              <a:t>karakteristik</a:t>
            </a:r>
            <a:r>
              <a:rPr lang="en-US" sz="2400" b="1" dirty="0">
                <a:solidFill>
                  <a:schemeClr val="accent6"/>
                </a:solidFill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accent6"/>
                </a:solidFill>
                <a:cs typeface="Times New Roman" pitchFamily="18" charset="0"/>
              </a:rPr>
              <a:t>gabungan</a:t>
            </a:r>
            <a:r>
              <a:rPr lang="en-US" sz="2400" b="1" dirty="0">
                <a:solidFill>
                  <a:schemeClr val="accent6"/>
                </a:solidFill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accent6"/>
                </a:solidFill>
                <a:cs typeface="Times New Roman" pitchFamily="18" charset="0"/>
              </a:rPr>
              <a:t>antara</a:t>
            </a:r>
            <a:r>
              <a:rPr lang="en-US" sz="2400" b="1" dirty="0">
                <a:solidFill>
                  <a:schemeClr val="accent6"/>
                </a:solidFill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accent6"/>
                </a:solidFill>
                <a:cs typeface="Times New Roman" pitchFamily="18" charset="0"/>
              </a:rPr>
              <a:t>utang</a:t>
            </a:r>
            <a:r>
              <a:rPr lang="en-US" sz="2400" b="1" dirty="0">
                <a:solidFill>
                  <a:schemeClr val="accent6"/>
                </a:solidFill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accent6"/>
                </a:solidFill>
                <a:cs typeface="Times New Roman" pitchFamily="18" charset="0"/>
              </a:rPr>
              <a:t>dengan</a:t>
            </a:r>
            <a:r>
              <a:rPr lang="en-US" sz="2400" b="1" dirty="0">
                <a:solidFill>
                  <a:schemeClr val="accent6"/>
                </a:solidFill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accent6"/>
                </a:solidFill>
                <a:cs typeface="Times New Roman" pitchFamily="18" charset="0"/>
              </a:rPr>
              <a:t>saham</a:t>
            </a:r>
            <a:r>
              <a:rPr lang="en-US" sz="2400" b="1" dirty="0">
                <a:solidFill>
                  <a:schemeClr val="accent6"/>
                </a:solidFill>
                <a:cs typeface="Times New Roman" pitchFamily="18" charset="0"/>
              </a:rPr>
              <a:t>, </a:t>
            </a:r>
            <a:r>
              <a:rPr lang="en-US" sz="2400" b="1" dirty="0" err="1">
                <a:solidFill>
                  <a:schemeClr val="accent6"/>
                </a:solidFill>
                <a:cs typeface="Times New Roman" pitchFamily="18" charset="0"/>
              </a:rPr>
              <a:t>karena</a:t>
            </a:r>
            <a:r>
              <a:rPr lang="en-US" sz="2400" b="1" dirty="0">
                <a:solidFill>
                  <a:schemeClr val="accent6"/>
                </a:solidFill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accent6"/>
                </a:solidFill>
                <a:cs typeface="Times New Roman" pitchFamily="18" charset="0"/>
              </a:rPr>
              <a:t>merupakan</a:t>
            </a:r>
            <a:r>
              <a:rPr lang="en-US" sz="2400" b="1" dirty="0">
                <a:solidFill>
                  <a:schemeClr val="accent6"/>
                </a:solidFill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accent6"/>
                </a:solidFill>
                <a:cs typeface="Times New Roman" pitchFamily="18" charset="0"/>
              </a:rPr>
              <a:t>bentuk</a:t>
            </a:r>
            <a:r>
              <a:rPr lang="en-US" sz="2400" b="1" dirty="0">
                <a:solidFill>
                  <a:schemeClr val="accent6"/>
                </a:solidFill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accent6"/>
                </a:solidFill>
                <a:cs typeface="Times New Roman" pitchFamily="18" charset="0"/>
              </a:rPr>
              <a:t>kepemilikan</a:t>
            </a:r>
            <a:r>
              <a:rPr lang="en-US" sz="2400" b="1" dirty="0">
                <a:solidFill>
                  <a:schemeClr val="accent6"/>
                </a:solidFill>
                <a:cs typeface="Times New Roman" pitchFamily="18" charset="0"/>
              </a:rPr>
              <a:t> (</a:t>
            </a:r>
            <a:r>
              <a:rPr lang="en-US" sz="2400" b="1" dirty="0" err="1">
                <a:solidFill>
                  <a:schemeClr val="accent6"/>
                </a:solidFill>
                <a:cs typeface="Times New Roman" pitchFamily="18" charset="0"/>
              </a:rPr>
              <a:t>saham</a:t>
            </a:r>
            <a:r>
              <a:rPr lang="en-US" sz="2400" b="1" dirty="0">
                <a:solidFill>
                  <a:schemeClr val="accent6"/>
                </a:solidFill>
                <a:cs typeface="Times New Roman" pitchFamily="18" charset="0"/>
              </a:rPr>
              <a:t>), </a:t>
            </a:r>
            <a:r>
              <a:rPr lang="en-US" sz="2400" b="1" dirty="0" err="1">
                <a:solidFill>
                  <a:schemeClr val="accent6"/>
                </a:solidFill>
                <a:cs typeface="Times New Roman" pitchFamily="18" charset="0"/>
              </a:rPr>
              <a:t>tetapi</a:t>
            </a:r>
            <a:r>
              <a:rPr lang="en-US" sz="2400" b="1" dirty="0">
                <a:solidFill>
                  <a:schemeClr val="accent6"/>
                </a:solidFill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accent6"/>
                </a:solidFill>
                <a:cs typeface="Times New Roman" pitchFamily="18" charset="0"/>
              </a:rPr>
              <a:t>dividen</a:t>
            </a:r>
            <a:r>
              <a:rPr lang="en-US" sz="2400" b="1" dirty="0">
                <a:solidFill>
                  <a:schemeClr val="accent6"/>
                </a:solidFill>
                <a:cs typeface="Times New Roman" pitchFamily="18" charset="0"/>
              </a:rPr>
              <a:t> yang </a:t>
            </a:r>
            <a:r>
              <a:rPr lang="en-US" sz="2400" b="1" dirty="0" err="1">
                <a:solidFill>
                  <a:schemeClr val="accent6"/>
                </a:solidFill>
                <a:cs typeface="Times New Roman" pitchFamily="18" charset="0"/>
              </a:rPr>
              <a:t>dibayarkan</a:t>
            </a:r>
            <a:r>
              <a:rPr lang="en-US" sz="2400" b="1" dirty="0">
                <a:solidFill>
                  <a:schemeClr val="accent6"/>
                </a:solidFill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accent6"/>
                </a:solidFill>
                <a:cs typeface="Times New Roman" pitchFamily="18" charset="0"/>
              </a:rPr>
              <a:t>mirip</a:t>
            </a:r>
            <a:r>
              <a:rPr lang="en-US" sz="2400" b="1" dirty="0">
                <a:solidFill>
                  <a:schemeClr val="accent6"/>
                </a:solidFill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accent6"/>
                </a:solidFill>
                <a:cs typeface="Times New Roman" pitchFamily="18" charset="0"/>
              </a:rPr>
              <a:t>dengan</a:t>
            </a:r>
            <a:r>
              <a:rPr lang="en-US" sz="2400" b="1" dirty="0">
                <a:solidFill>
                  <a:schemeClr val="accent6"/>
                </a:solidFill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accent6"/>
                </a:solidFill>
                <a:cs typeface="Times New Roman" pitchFamily="18" charset="0"/>
              </a:rPr>
              <a:t>bunga</a:t>
            </a:r>
            <a:r>
              <a:rPr lang="en-US" sz="2400" b="1" dirty="0">
                <a:solidFill>
                  <a:schemeClr val="accent6"/>
                </a:solidFill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accent6"/>
                </a:solidFill>
                <a:cs typeface="Times New Roman" pitchFamily="18" charset="0"/>
              </a:rPr>
              <a:t>karena</a:t>
            </a:r>
            <a:r>
              <a:rPr lang="en-US" sz="2400" b="1" dirty="0">
                <a:solidFill>
                  <a:schemeClr val="accent6"/>
                </a:solidFill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accent6"/>
                </a:solidFill>
                <a:cs typeface="Times New Roman" pitchFamily="18" charset="0"/>
              </a:rPr>
              <a:t>bersifat</a:t>
            </a:r>
            <a:r>
              <a:rPr lang="en-US" sz="2400" b="1" dirty="0">
                <a:solidFill>
                  <a:schemeClr val="accent6"/>
                </a:solidFill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accent6"/>
                </a:solidFill>
                <a:cs typeface="Times New Roman" pitchFamily="18" charset="0"/>
              </a:rPr>
              <a:t>tetap</a:t>
            </a:r>
            <a:r>
              <a:rPr lang="en-US" sz="2400" b="1" dirty="0">
                <a:solidFill>
                  <a:schemeClr val="accent6"/>
                </a:solidFill>
                <a:cs typeface="Times New Roman" pitchFamily="18" charset="0"/>
              </a:rPr>
              <a:t> (</a:t>
            </a:r>
            <a:r>
              <a:rPr lang="en-US" sz="2400" b="1" dirty="0" err="1">
                <a:solidFill>
                  <a:schemeClr val="accent6"/>
                </a:solidFill>
                <a:cs typeface="Times New Roman" pitchFamily="18" charset="0"/>
              </a:rPr>
              <a:t>pada</a:t>
            </a:r>
            <a:r>
              <a:rPr lang="en-US" sz="2400" b="1" dirty="0">
                <a:solidFill>
                  <a:schemeClr val="accent6"/>
                </a:solidFill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accent6"/>
                </a:solidFill>
                <a:cs typeface="Times New Roman" pitchFamily="18" charset="0"/>
              </a:rPr>
              <a:t>umumnya</a:t>
            </a:r>
            <a:r>
              <a:rPr lang="en-US" sz="2400" b="1" dirty="0">
                <a:solidFill>
                  <a:schemeClr val="accent6"/>
                </a:solidFill>
                <a:cs typeface="Times New Roman" pitchFamily="18" charset="0"/>
              </a:rPr>
              <a:t>).</a:t>
            </a:r>
            <a:endParaRPr lang="en-US" sz="2400" b="1" dirty="0">
              <a:solidFill>
                <a:schemeClr val="accent6"/>
              </a:solidFill>
            </a:endParaRPr>
          </a:p>
          <a:p>
            <a:pPr marL="357188" indent="-357188" algn="just" eaLnBrk="1" hangingPunct="1">
              <a:lnSpc>
                <a:spcPct val="80000"/>
              </a:lnSpc>
            </a:pPr>
            <a:r>
              <a:rPr lang="en-US" sz="2400" b="1" dirty="0" err="1">
                <a:solidFill>
                  <a:schemeClr val="accent6"/>
                </a:solidFill>
              </a:rPr>
              <a:t>Biaya</a:t>
            </a:r>
            <a:r>
              <a:rPr lang="en-US" sz="2400" b="1" dirty="0">
                <a:solidFill>
                  <a:schemeClr val="accent6"/>
                </a:solidFill>
              </a:rPr>
              <a:t> </a:t>
            </a:r>
            <a:r>
              <a:rPr lang="en-US" sz="2400" b="1" dirty="0" err="1">
                <a:solidFill>
                  <a:schemeClr val="accent6"/>
                </a:solidFill>
              </a:rPr>
              <a:t>saham</a:t>
            </a:r>
            <a:r>
              <a:rPr lang="en-US" sz="2400" b="1" dirty="0">
                <a:solidFill>
                  <a:schemeClr val="accent6"/>
                </a:solidFill>
              </a:rPr>
              <a:t> </a:t>
            </a:r>
            <a:r>
              <a:rPr lang="en-US" sz="2400" b="1" dirty="0" err="1">
                <a:solidFill>
                  <a:schemeClr val="accent6"/>
                </a:solidFill>
              </a:rPr>
              <a:t>preferen</a:t>
            </a:r>
            <a:r>
              <a:rPr lang="en-US" sz="2400" b="1" dirty="0">
                <a:solidFill>
                  <a:schemeClr val="accent6"/>
                </a:solidFill>
              </a:rPr>
              <a:t> </a:t>
            </a:r>
            <a:r>
              <a:rPr lang="en-US" sz="2400" b="1" dirty="0" err="1">
                <a:solidFill>
                  <a:schemeClr val="accent6"/>
                </a:solidFill>
              </a:rPr>
              <a:t>diperhitungkan</a:t>
            </a:r>
            <a:r>
              <a:rPr lang="en-US" sz="2400" b="1" dirty="0">
                <a:solidFill>
                  <a:schemeClr val="accent6"/>
                </a:solidFill>
              </a:rPr>
              <a:t> </a:t>
            </a:r>
            <a:r>
              <a:rPr lang="en-US" sz="2400" b="1" dirty="0" err="1">
                <a:solidFill>
                  <a:schemeClr val="accent6"/>
                </a:solidFill>
              </a:rPr>
              <a:t>sebesar</a:t>
            </a:r>
            <a:r>
              <a:rPr lang="en-US" sz="2400" b="1" dirty="0">
                <a:solidFill>
                  <a:schemeClr val="accent6"/>
                </a:solidFill>
              </a:rPr>
              <a:t> </a:t>
            </a:r>
            <a:r>
              <a:rPr lang="en-US" sz="2400" b="1" dirty="0" err="1">
                <a:solidFill>
                  <a:schemeClr val="accent6"/>
                </a:solidFill>
              </a:rPr>
              <a:t>tingkat</a:t>
            </a:r>
            <a:r>
              <a:rPr lang="en-US" sz="2400" b="1" dirty="0">
                <a:solidFill>
                  <a:schemeClr val="accent6"/>
                </a:solidFill>
              </a:rPr>
              <a:t> </a:t>
            </a:r>
            <a:r>
              <a:rPr lang="en-US" sz="2400" b="1" dirty="0" err="1">
                <a:solidFill>
                  <a:schemeClr val="accent6"/>
                </a:solidFill>
              </a:rPr>
              <a:t>keuntungan</a:t>
            </a:r>
            <a:r>
              <a:rPr lang="en-US" sz="2400" b="1" dirty="0">
                <a:solidFill>
                  <a:schemeClr val="accent6"/>
                </a:solidFill>
              </a:rPr>
              <a:t> yang </a:t>
            </a:r>
            <a:r>
              <a:rPr lang="en-US" sz="2400" b="1" dirty="0" err="1">
                <a:solidFill>
                  <a:schemeClr val="accent6"/>
                </a:solidFill>
              </a:rPr>
              <a:t>diisyaratkan</a:t>
            </a:r>
            <a:r>
              <a:rPr lang="en-US" sz="2400" b="1" dirty="0">
                <a:solidFill>
                  <a:schemeClr val="accent6"/>
                </a:solidFill>
              </a:rPr>
              <a:t> </a:t>
            </a:r>
            <a:r>
              <a:rPr lang="en-US" sz="2400" b="1" dirty="0" err="1">
                <a:solidFill>
                  <a:schemeClr val="accent6"/>
                </a:solidFill>
              </a:rPr>
              <a:t>oleh</a:t>
            </a:r>
            <a:r>
              <a:rPr lang="en-US" sz="2400" b="1" dirty="0">
                <a:solidFill>
                  <a:schemeClr val="accent6"/>
                </a:solidFill>
              </a:rPr>
              <a:t> </a:t>
            </a:r>
            <a:r>
              <a:rPr lang="en-US" sz="2400" b="1" dirty="0" err="1">
                <a:solidFill>
                  <a:schemeClr val="accent6"/>
                </a:solidFill>
              </a:rPr>
              <a:t>pemegang</a:t>
            </a:r>
            <a:r>
              <a:rPr lang="en-US" sz="2400" b="1" dirty="0">
                <a:solidFill>
                  <a:schemeClr val="accent6"/>
                </a:solidFill>
              </a:rPr>
              <a:t> </a:t>
            </a:r>
            <a:r>
              <a:rPr lang="en-US" sz="2400" b="1" dirty="0" err="1">
                <a:solidFill>
                  <a:schemeClr val="accent6"/>
                </a:solidFill>
              </a:rPr>
              <a:t>saham</a:t>
            </a:r>
            <a:r>
              <a:rPr lang="en-US" sz="2400" b="1" dirty="0">
                <a:solidFill>
                  <a:schemeClr val="accent6"/>
                </a:solidFill>
              </a:rPr>
              <a:t> </a:t>
            </a:r>
            <a:r>
              <a:rPr lang="en-US" sz="2400" b="1" dirty="0" err="1">
                <a:solidFill>
                  <a:schemeClr val="accent6"/>
                </a:solidFill>
              </a:rPr>
              <a:t>preferen</a:t>
            </a:r>
            <a:r>
              <a:rPr lang="en-US" sz="2400" b="1" dirty="0">
                <a:solidFill>
                  <a:schemeClr val="accent6"/>
                </a:solidFill>
              </a:rPr>
              <a:t>.</a:t>
            </a:r>
          </a:p>
          <a:p>
            <a:pPr marL="357188" indent="-357188" algn="just" eaLnBrk="1" hangingPunct="1">
              <a:lnSpc>
                <a:spcPct val="80000"/>
              </a:lnSpc>
            </a:pPr>
            <a:r>
              <a:rPr lang="en-US" sz="2400" b="1" dirty="0" err="1">
                <a:solidFill>
                  <a:schemeClr val="accent6"/>
                </a:solidFill>
              </a:rPr>
              <a:t>Biaya</a:t>
            </a:r>
            <a:r>
              <a:rPr lang="en-US" sz="2400" b="1" dirty="0">
                <a:solidFill>
                  <a:schemeClr val="accent6"/>
                </a:solidFill>
              </a:rPr>
              <a:t> </a:t>
            </a:r>
            <a:r>
              <a:rPr lang="en-US" sz="2400" b="1" dirty="0" err="1">
                <a:solidFill>
                  <a:schemeClr val="accent6"/>
                </a:solidFill>
              </a:rPr>
              <a:t>saham</a:t>
            </a:r>
            <a:r>
              <a:rPr lang="en-US" sz="2400" b="1" dirty="0">
                <a:solidFill>
                  <a:schemeClr val="accent6"/>
                </a:solidFill>
              </a:rPr>
              <a:t> </a:t>
            </a:r>
            <a:r>
              <a:rPr lang="en-US" sz="2400" b="1" dirty="0" err="1">
                <a:solidFill>
                  <a:schemeClr val="accent6"/>
                </a:solidFill>
              </a:rPr>
              <a:t>preferen</a:t>
            </a:r>
            <a:r>
              <a:rPr lang="en-US" sz="2400" b="1" dirty="0">
                <a:solidFill>
                  <a:schemeClr val="accent6"/>
                </a:solidFill>
              </a:rPr>
              <a:t> </a:t>
            </a:r>
            <a:r>
              <a:rPr lang="en-US" sz="2400" b="1" dirty="0" err="1">
                <a:solidFill>
                  <a:schemeClr val="accent6"/>
                </a:solidFill>
              </a:rPr>
              <a:t>berupa</a:t>
            </a:r>
            <a:r>
              <a:rPr lang="en-US" sz="2400" b="1" dirty="0">
                <a:solidFill>
                  <a:schemeClr val="accent6"/>
                </a:solidFill>
              </a:rPr>
              <a:t> d</a:t>
            </a:r>
            <a:r>
              <a:rPr lang="id-ID" sz="2400" b="1" dirty="0">
                <a:solidFill>
                  <a:schemeClr val="accent6"/>
                </a:solidFill>
              </a:rPr>
              <a:t>i</a:t>
            </a:r>
            <a:r>
              <a:rPr lang="en-US" sz="2400" b="1" dirty="0" err="1">
                <a:solidFill>
                  <a:schemeClr val="accent6"/>
                </a:solidFill>
              </a:rPr>
              <a:t>viden</a:t>
            </a:r>
            <a:r>
              <a:rPr lang="en-US" sz="2400" b="1" dirty="0">
                <a:solidFill>
                  <a:schemeClr val="accent6"/>
                </a:solidFill>
              </a:rPr>
              <a:t> yang </a:t>
            </a:r>
            <a:r>
              <a:rPr lang="en-US" sz="2400" b="1" dirty="0" err="1">
                <a:solidFill>
                  <a:schemeClr val="accent6"/>
                </a:solidFill>
              </a:rPr>
              <a:t>besarnya</a:t>
            </a:r>
            <a:r>
              <a:rPr lang="en-US" sz="2400" b="1" dirty="0">
                <a:solidFill>
                  <a:schemeClr val="accent6"/>
                </a:solidFill>
              </a:rPr>
              <a:t> </a:t>
            </a:r>
            <a:r>
              <a:rPr lang="en-US" sz="2400" b="1" dirty="0" err="1">
                <a:solidFill>
                  <a:schemeClr val="accent6"/>
                </a:solidFill>
              </a:rPr>
              <a:t>tetap</a:t>
            </a:r>
            <a:r>
              <a:rPr lang="en-US" sz="2400" b="1" dirty="0">
                <a:solidFill>
                  <a:schemeClr val="accent6"/>
                </a:solidFill>
              </a:rPr>
              <a:t>.</a:t>
            </a:r>
            <a:endParaRPr lang="id-ID" sz="2400" b="1" dirty="0">
              <a:solidFill>
                <a:schemeClr val="accent6"/>
              </a:solidFill>
            </a:endParaRPr>
          </a:p>
          <a:p>
            <a:pPr marL="357188" indent="-357188" algn="just" eaLnBrk="1" hangingPunct="1">
              <a:lnSpc>
                <a:spcPct val="80000"/>
              </a:lnSpc>
            </a:pPr>
            <a:r>
              <a:rPr lang="sv-SE" sz="2400" b="1" dirty="0">
                <a:solidFill>
                  <a:schemeClr val="accent6"/>
                </a:solidFill>
              </a:rPr>
              <a:t>Pembayaran dividen saham preferen dilakukan setelah pendapatan</a:t>
            </a:r>
            <a:r>
              <a:rPr lang="id-ID" sz="2400" b="1" dirty="0">
                <a:solidFill>
                  <a:schemeClr val="accent6"/>
                </a:solidFill>
              </a:rPr>
              <a:t>/laba</a:t>
            </a:r>
            <a:r>
              <a:rPr lang="sv-SE" sz="2400" b="1" dirty="0">
                <a:solidFill>
                  <a:schemeClr val="accent6"/>
                </a:solidFill>
              </a:rPr>
              <a:t> dikurangi pajak, sehingga biaya saham preferen tidak perlu lagi disesuaikan atau dikurangi d</a:t>
            </a:r>
            <a:r>
              <a:rPr lang="id-ID" sz="2400" b="1" dirty="0">
                <a:solidFill>
                  <a:schemeClr val="accent6"/>
                </a:solidFill>
              </a:rPr>
              <a:t>en</a:t>
            </a:r>
            <a:r>
              <a:rPr lang="sv-SE" sz="2400" b="1" dirty="0">
                <a:solidFill>
                  <a:schemeClr val="accent6"/>
                </a:solidFill>
              </a:rPr>
              <a:t>g</a:t>
            </a:r>
            <a:r>
              <a:rPr lang="id-ID" sz="2400" b="1" dirty="0">
                <a:solidFill>
                  <a:schemeClr val="accent6"/>
                </a:solidFill>
              </a:rPr>
              <a:t>an</a:t>
            </a:r>
            <a:r>
              <a:rPr lang="sv-SE" sz="2400" b="1" dirty="0">
                <a:solidFill>
                  <a:schemeClr val="accent6"/>
                </a:solidFill>
              </a:rPr>
              <a:t> pajak.</a:t>
            </a:r>
          </a:p>
          <a:p>
            <a:pPr marL="357188" indent="-357188" algn="just" eaLnBrk="1" hangingPunct="1">
              <a:lnSpc>
                <a:spcPct val="80000"/>
              </a:lnSpc>
            </a:pPr>
            <a:endParaRPr lang="id-ID" sz="2400" dirty="0"/>
          </a:p>
          <a:p>
            <a:pPr marL="357188" indent="-357188" eaLnBrk="1" hangingPunct="1">
              <a:lnSpc>
                <a:spcPct val="80000"/>
              </a:lnSpc>
            </a:pPr>
            <a:endParaRPr lang="id-ID" sz="2400" dirty="0"/>
          </a:p>
          <a:p>
            <a:pPr>
              <a:buFont typeface="Wingdings" pitchFamily="2" charset="2"/>
              <a:buNone/>
              <a:defRPr/>
            </a:pPr>
            <a:endParaRPr lang="id-ID" sz="2800" b="1" dirty="0">
              <a:solidFill>
                <a:srgbClr val="00B050"/>
              </a:solidFill>
              <a:latin typeface="Aharoni" pitchFamily="2" charset="-79"/>
              <a:cs typeface="Aharoni" pitchFamily="2" charset="-79"/>
            </a:endParaRPr>
          </a:p>
          <a:p>
            <a:pPr marL="448056" indent="-384048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endParaRPr lang="id-ID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484632" indent="0" algn="ctr" eaLnBrk="1" fontAlgn="auto" hangingPunct="1">
              <a:spcAft>
                <a:spcPts val="0"/>
              </a:spcAft>
              <a:defRPr/>
            </a:pPr>
            <a:r>
              <a:rPr lang="id-ID" b="1" dirty="0">
                <a:solidFill>
                  <a:schemeClr val="accent1">
                    <a:tint val="83000"/>
                    <a:satMod val="150000"/>
                  </a:schemeClr>
                </a:solidFill>
              </a:rPr>
              <a:t>Biaya Saham Preferen </a:t>
            </a:r>
            <a:br>
              <a:rPr lang="id-ID" b="1" dirty="0">
                <a:solidFill>
                  <a:schemeClr val="accent1">
                    <a:tint val="83000"/>
                    <a:satMod val="150000"/>
                  </a:schemeClr>
                </a:solidFill>
              </a:rPr>
            </a:br>
            <a:r>
              <a:rPr lang="id-ID" b="1" dirty="0">
                <a:solidFill>
                  <a:schemeClr val="accent1">
                    <a:tint val="83000"/>
                    <a:satMod val="150000"/>
                  </a:schemeClr>
                </a:solidFill>
              </a:rPr>
              <a:t>(Cost of Preferred Stock)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5720" y="1785926"/>
            <a:ext cx="8572560" cy="5072074"/>
          </a:xfrm>
        </p:spPr>
        <p:txBody>
          <a:bodyPr>
            <a:normAutofit/>
          </a:bodyPr>
          <a:lstStyle/>
          <a:p>
            <a:pPr marL="357188" indent="-357188" algn="just" eaLnBrk="1" hangingPunct="1">
              <a:lnSpc>
                <a:spcPct val="80000"/>
              </a:lnSpc>
            </a:pPr>
            <a:r>
              <a:rPr lang="en-US" sz="2400" b="1" dirty="0" err="1">
                <a:solidFill>
                  <a:schemeClr val="accent6"/>
                </a:solidFill>
              </a:rPr>
              <a:t>Biaya</a:t>
            </a:r>
            <a:r>
              <a:rPr lang="en-US" sz="2400" b="1" dirty="0">
                <a:solidFill>
                  <a:schemeClr val="accent6"/>
                </a:solidFill>
              </a:rPr>
              <a:t> </a:t>
            </a:r>
            <a:r>
              <a:rPr lang="en-US" sz="2400" b="1" dirty="0" err="1">
                <a:solidFill>
                  <a:schemeClr val="accent6"/>
                </a:solidFill>
              </a:rPr>
              <a:t>penggunaan</a:t>
            </a:r>
            <a:r>
              <a:rPr lang="en-US" sz="2400" b="1" dirty="0">
                <a:solidFill>
                  <a:schemeClr val="accent6"/>
                </a:solidFill>
              </a:rPr>
              <a:t> </a:t>
            </a:r>
            <a:r>
              <a:rPr lang="en-US" sz="2400" b="1" dirty="0" err="1">
                <a:solidFill>
                  <a:schemeClr val="accent6"/>
                </a:solidFill>
              </a:rPr>
              <a:t>dana</a:t>
            </a:r>
            <a:r>
              <a:rPr lang="en-US" sz="2400" b="1" dirty="0">
                <a:solidFill>
                  <a:schemeClr val="accent6"/>
                </a:solidFill>
              </a:rPr>
              <a:t> yang </a:t>
            </a:r>
            <a:r>
              <a:rPr lang="en-US" sz="2400" b="1" dirty="0" err="1">
                <a:solidFill>
                  <a:schemeClr val="accent6"/>
                </a:solidFill>
              </a:rPr>
              <a:t>berasal</a:t>
            </a:r>
            <a:r>
              <a:rPr lang="en-US" sz="2400" b="1" dirty="0">
                <a:solidFill>
                  <a:schemeClr val="accent6"/>
                </a:solidFill>
              </a:rPr>
              <a:t> </a:t>
            </a:r>
            <a:r>
              <a:rPr lang="en-US" sz="2400" b="1" dirty="0" err="1">
                <a:solidFill>
                  <a:schemeClr val="accent6"/>
                </a:solidFill>
              </a:rPr>
              <a:t>dari</a:t>
            </a:r>
            <a:r>
              <a:rPr lang="en-US" sz="2400" b="1" dirty="0">
                <a:solidFill>
                  <a:schemeClr val="accent6"/>
                </a:solidFill>
              </a:rPr>
              <a:t> </a:t>
            </a:r>
            <a:r>
              <a:rPr lang="en-US" sz="2400" b="1" dirty="0" err="1">
                <a:solidFill>
                  <a:schemeClr val="accent6"/>
                </a:solidFill>
              </a:rPr>
              <a:t>saham</a:t>
            </a:r>
            <a:r>
              <a:rPr lang="en-US" sz="2400" b="1" dirty="0">
                <a:solidFill>
                  <a:schemeClr val="accent6"/>
                </a:solidFill>
              </a:rPr>
              <a:t> </a:t>
            </a:r>
            <a:r>
              <a:rPr lang="en-US" sz="2400" b="1" dirty="0" err="1">
                <a:solidFill>
                  <a:schemeClr val="accent6"/>
                </a:solidFill>
              </a:rPr>
              <a:t>preferen</a:t>
            </a:r>
            <a:r>
              <a:rPr lang="en-US" sz="2400" b="1" dirty="0">
                <a:solidFill>
                  <a:schemeClr val="accent6"/>
                </a:solidFill>
              </a:rPr>
              <a:t> </a:t>
            </a:r>
            <a:r>
              <a:rPr lang="en-US" sz="2400" b="1" dirty="0" err="1">
                <a:solidFill>
                  <a:schemeClr val="accent6"/>
                </a:solidFill>
              </a:rPr>
              <a:t>dapat</a:t>
            </a:r>
            <a:r>
              <a:rPr lang="en-US" sz="2400" b="1" dirty="0">
                <a:solidFill>
                  <a:schemeClr val="accent6"/>
                </a:solidFill>
              </a:rPr>
              <a:t> </a:t>
            </a:r>
            <a:r>
              <a:rPr lang="en-US" sz="2400" b="1" dirty="0" err="1">
                <a:solidFill>
                  <a:schemeClr val="accent6"/>
                </a:solidFill>
              </a:rPr>
              <a:t>dihitung</a:t>
            </a:r>
            <a:r>
              <a:rPr lang="en-US" sz="2400" b="1" dirty="0">
                <a:solidFill>
                  <a:schemeClr val="accent6"/>
                </a:solidFill>
              </a:rPr>
              <a:t> </a:t>
            </a:r>
            <a:r>
              <a:rPr lang="en-US" sz="2400" b="1" dirty="0" err="1">
                <a:solidFill>
                  <a:schemeClr val="accent6"/>
                </a:solidFill>
              </a:rPr>
              <a:t>dengan</a:t>
            </a:r>
            <a:r>
              <a:rPr lang="en-US" sz="2400" b="1" dirty="0">
                <a:solidFill>
                  <a:schemeClr val="accent6"/>
                </a:solidFill>
              </a:rPr>
              <a:t> </a:t>
            </a:r>
            <a:r>
              <a:rPr lang="en-US" sz="2400" b="1" dirty="0" err="1">
                <a:solidFill>
                  <a:schemeClr val="accent6"/>
                </a:solidFill>
              </a:rPr>
              <a:t>membagi</a:t>
            </a:r>
            <a:r>
              <a:rPr lang="en-US" sz="2400" b="1" dirty="0">
                <a:solidFill>
                  <a:schemeClr val="accent6"/>
                </a:solidFill>
              </a:rPr>
              <a:t> d</a:t>
            </a:r>
            <a:r>
              <a:rPr lang="id-ID" sz="2400" b="1" dirty="0">
                <a:solidFill>
                  <a:schemeClr val="accent6"/>
                </a:solidFill>
              </a:rPr>
              <a:t>i</a:t>
            </a:r>
            <a:r>
              <a:rPr lang="en-US" sz="2400" b="1" dirty="0" err="1">
                <a:solidFill>
                  <a:schemeClr val="accent6"/>
                </a:solidFill>
              </a:rPr>
              <a:t>viden</a:t>
            </a:r>
            <a:r>
              <a:rPr lang="en-US" sz="2400" b="1" dirty="0">
                <a:solidFill>
                  <a:schemeClr val="accent6"/>
                </a:solidFill>
              </a:rPr>
              <a:t> per </a:t>
            </a:r>
            <a:r>
              <a:rPr lang="en-US" sz="2400" b="1" dirty="0" err="1">
                <a:solidFill>
                  <a:schemeClr val="accent6"/>
                </a:solidFill>
              </a:rPr>
              <a:t>lembar</a:t>
            </a:r>
            <a:r>
              <a:rPr lang="en-US" sz="2400" b="1" dirty="0">
                <a:solidFill>
                  <a:schemeClr val="accent6"/>
                </a:solidFill>
              </a:rPr>
              <a:t> </a:t>
            </a:r>
            <a:r>
              <a:rPr lang="id-ID" sz="2400" b="1" dirty="0">
                <a:solidFill>
                  <a:schemeClr val="accent6"/>
                </a:solidFill>
              </a:rPr>
              <a:t>saham preferen </a:t>
            </a:r>
            <a:r>
              <a:rPr lang="en-US" sz="2400" b="1" dirty="0" err="1">
                <a:solidFill>
                  <a:schemeClr val="accent6"/>
                </a:solidFill>
              </a:rPr>
              <a:t>dengan</a:t>
            </a:r>
            <a:r>
              <a:rPr lang="en-US" sz="2400" b="1" dirty="0">
                <a:solidFill>
                  <a:schemeClr val="accent6"/>
                </a:solidFill>
              </a:rPr>
              <a:t> </a:t>
            </a:r>
            <a:r>
              <a:rPr lang="en-US" sz="2400" b="1" dirty="0" err="1">
                <a:solidFill>
                  <a:schemeClr val="accent6"/>
                </a:solidFill>
              </a:rPr>
              <a:t>harga</a:t>
            </a:r>
            <a:r>
              <a:rPr lang="en-US" sz="2400" b="1" dirty="0">
                <a:solidFill>
                  <a:schemeClr val="accent6"/>
                </a:solidFill>
              </a:rPr>
              <a:t> </a:t>
            </a:r>
            <a:r>
              <a:rPr lang="id-ID" sz="2400" b="1" dirty="0">
                <a:solidFill>
                  <a:schemeClr val="accent6"/>
                </a:solidFill>
              </a:rPr>
              <a:t>netto </a:t>
            </a:r>
            <a:r>
              <a:rPr lang="en-US" sz="2400" b="1" dirty="0" err="1">
                <a:solidFill>
                  <a:schemeClr val="accent6"/>
                </a:solidFill>
              </a:rPr>
              <a:t>saham</a:t>
            </a:r>
            <a:r>
              <a:rPr lang="en-US" sz="2400" b="1" dirty="0">
                <a:solidFill>
                  <a:schemeClr val="accent6"/>
                </a:solidFill>
              </a:rPr>
              <a:t> </a:t>
            </a:r>
            <a:r>
              <a:rPr lang="en-US" sz="2400" b="1" dirty="0" err="1">
                <a:solidFill>
                  <a:schemeClr val="accent6"/>
                </a:solidFill>
              </a:rPr>
              <a:t>preferen</a:t>
            </a:r>
            <a:r>
              <a:rPr lang="id-ID" sz="2400" b="1" dirty="0">
                <a:solidFill>
                  <a:schemeClr val="accent6"/>
                </a:solidFill>
              </a:rPr>
              <a:t> saat penjualan</a:t>
            </a:r>
            <a:r>
              <a:rPr lang="en-US" sz="2400" b="1" dirty="0">
                <a:solidFill>
                  <a:schemeClr val="accent6"/>
                </a:solidFill>
              </a:rPr>
              <a:t>.</a:t>
            </a:r>
            <a:endParaRPr lang="id-ID" sz="2400" b="1" dirty="0">
              <a:solidFill>
                <a:schemeClr val="accent6"/>
              </a:solidFill>
            </a:endParaRPr>
          </a:p>
          <a:p>
            <a:pPr marL="357188" indent="-357188" eaLnBrk="1" hangingPunct="1">
              <a:lnSpc>
                <a:spcPct val="80000"/>
              </a:lnSpc>
            </a:pPr>
            <a:r>
              <a:rPr lang="en-US" sz="2400" b="1" dirty="0" err="1">
                <a:solidFill>
                  <a:schemeClr val="accent6"/>
                </a:solidFill>
              </a:rPr>
              <a:t>Rumus</a:t>
            </a:r>
            <a:r>
              <a:rPr lang="en-US" sz="2400" b="1" dirty="0">
                <a:solidFill>
                  <a:schemeClr val="accent6"/>
                </a:solidFill>
              </a:rPr>
              <a:t> :</a:t>
            </a:r>
          </a:p>
          <a:p>
            <a:pPr marL="357188" indent="-357188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dirty="0"/>
              <a:t>	</a:t>
            </a:r>
            <a:r>
              <a:rPr lang="id-ID" sz="2400" dirty="0"/>
              <a:t>		</a:t>
            </a:r>
            <a:r>
              <a:rPr lang="en-US" sz="3200" b="1" dirty="0" err="1">
                <a:solidFill>
                  <a:srgbClr val="00B050"/>
                </a:solidFill>
              </a:rPr>
              <a:t>K</a:t>
            </a:r>
            <a:r>
              <a:rPr lang="en-US" sz="3200" b="1" baseline="-25000" dirty="0" err="1">
                <a:solidFill>
                  <a:srgbClr val="00B050"/>
                </a:solidFill>
              </a:rPr>
              <a:t>p</a:t>
            </a:r>
            <a:r>
              <a:rPr lang="en-US" sz="3200" b="1" dirty="0">
                <a:solidFill>
                  <a:srgbClr val="00B050"/>
                </a:solidFill>
              </a:rPr>
              <a:t> =</a:t>
            </a:r>
            <a:r>
              <a:rPr lang="id-ID" sz="3200" b="1" dirty="0">
                <a:solidFill>
                  <a:srgbClr val="00B050"/>
                </a:solidFill>
              </a:rPr>
              <a:t> </a:t>
            </a:r>
            <a:r>
              <a:rPr lang="en-US" sz="3200" b="1" dirty="0">
                <a:solidFill>
                  <a:srgbClr val="00B050"/>
                </a:solidFill>
              </a:rPr>
              <a:t> </a:t>
            </a:r>
            <a:r>
              <a:rPr lang="en-US" sz="3200" b="1" u="sng" dirty="0">
                <a:solidFill>
                  <a:srgbClr val="00B050"/>
                </a:solidFill>
              </a:rPr>
              <a:t>D</a:t>
            </a:r>
            <a:r>
              <a:rPr lang="id-ID" sz="3200" b="1" baseline="-25000" dirty="0" err="1">
                <a:solidFill>
                  <a:srgbClr val="00B050"/>
                </a:solidFill>
              </a:rPr>
              <a:t>p</a:t>
            </a:r>
            <a:r>
              <a:rPr lang="en-US" sz="3200" b="1" u="sng" dirty="0">
                <a:solidFill>
                  <a:srgbClr val="00B050"/>
                </a:solidFill>
              </a:rPr>
              <a:t> </a:t>
            </a:r>
            <a:endParaRPr lang="id-ID" sz="3200" b="1" u="sng" dirty="0">
              <a:solidFill>
                <a:srgbClr val="00B050"/>
              </a:solidFill>
            </a:endParaRPr>
          </a:p>
          <a:p>
            <a:pPr marL="357188" indent="-357188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id-ID" sz="3200" b="1" dirty="0">
                <a:solidFill>
                  <a:srgbClr val="00B050"/>
                </a:solidFill>
              </a:rPr>
              <a:t>		   	 	 </a:t>
            </a:r>
            <a:r>
              <a:rPr lang="en-US" sz="3200" b="1" dirty="0" err="1">
                <a:solidFill>
                  <a:srgbClr val="00B050"/>
                </a:solidFill>
              </a:rPr>
              <a:t>P</a:t>
            </a:r>
            <a:r>
              <a:rPr lang="en-US" sz="3200" b="1" baseline="-25000" dirty="0" err="1">
                <a:solidFill>
                  <a:srgbClr val="00B050"/>
                </a:solidFill>
              </a:rPr>
              <a:t>n</a:t>
            </a:r>
            <a:endParaRPr lang="en-US" sz="3200" b="1" baseline="-25000" dirty="0">
              <a:solidFill>
                <a:srgbClr val="00B050"/>
              </a:solidFill>
            </a:endParaRPr>
          </a:p>
          <a:p>
            <a:pPr marL="357188" indent="-357188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dirty="0"/>
              <a:t>	</a:t>
            </a:r>
            <a:endParaRPr lang="id-ID" sz="2400" dirty="0"/>
          </a:p>
          <a:p>
            <a:pPr marL="357188" indent="-357188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id-ID" sz="2400" dirty="0"/>
              <a:t>	</a:t>
            </a:r>
            <a:r>
              <a:rPr lang="en-US" sz="2400" b="1" dirty="0" err="1">
                <a:solidFill>
                  <a:schemeClr val="accent2"/>
                </a:solidFill>
              </a:rPr>
              <a:t>dimana</a:t>
            </a:r>
            <a:r>
              <a:rPr lang="en-US" sz="2400" b="1" dirty="0">
                <a:solidFill>
                  <a:schemeClr val="accent2"/>
                </a:solidFill>
              </a:rPr>
              <a:t> :</a:t>
            </a:r>
          </a:p>
          <a:p>
            <a:pPr marL="357188" indent="-357188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b="1" dirty="0">
                <a:solidFill>
                  <a:schemeClr val="accent6"/>
                </a:solidFill>
              </a:rPr>
              <a:t>	</a:t>
            </a:r>
            <a:r>
              <a:rPr lang="en-US" sz="2400" b="1" dirty="0" err="1">
                <a:solidFill>
                  <a:schemeClr val="accent6"/>
                </a:solidFill>
              </a:rPr>
              <a:t>K</a:t>
            </a:r>
            <a:r>
              <a:rPr lang="en-US" sz="2400" b="1" baseline="-25000" dirty="0" err="1">
                <a:solidFill>
                  <a:schemeClr val="accent6"/>
                </a:solidFill>
              </a:rPr>
              <a:t>p</a:t>
            </a:r>
            <a:r>
              <a:rPr lang="en-US" sz="2400" b="1" baseline="-25000" dirty="0">
                <a:solidFill>
                  <a:schemeClr val="accent6"/>
                </a:solidFill>
              </a:rPr>
              <a:t>	</a:t>
            </a:r>
            <a:r>
              <a:rPr lang="en-US" sz="2400" b="1" dirty="0">
                <a:solidFill>
                  <a:schemeClr val="accent6"/>
                </a:solidFill>
              </a:rPr>
              <a:t>= </a:t>
            </a:r>
            <a:r>
              <a:rPr lang="en-US" sz="2400" b="1" dirty="0" err="1">
                <a:solidFill>
                  <a:schemeClr val="accent6"/>
                </a:solidFill>
              </a:rPr>
              <a:t>biaya</a:t>
            </a:r>
            <a:r>
              <a:rPr lang="en-US" sz="2400" b="1" dirty="0">
                <a:solidFill>
                  <a:schemeClr val="accent6"/>
                </a:solidFill>
              </a:rPr>
              <a:t> </a:t>
            </a:r>
            <a:r>
              <a:rPr lang="en-US" sz="2400" b="1" dirty="0" err="1">
                <a:solidFill>
                  <a:schemeClr val="accent6"/>
                </a:solidFill>
              </a:rPr>
              <a:t>saham</a:t>
            </a:r>
            <a:r>
              <a:rPr lang="en-US" sz="2400" b="1" dirty="0">
                <a:solidFill>
                  <a:schemeClr val="accent6"/>
                </a:solidFill>
              </a:rPr>
              <a:t> </a:t>
            </a:r>
            <a:r>
              <a:rPr lang="en-US" sz="2400" b="1" dirty="0" err="1">
                <a:solidFill>
                  <a:schemeClr val="accent6"/>
                </a:solidFill>
              </a:rPr>
              <a:t>preferen</a:t>
            </a:r>
            <a:endParaRPr lang="en-US" sz="2400" b="1" baseline="-25000" dirty="0">
              <a:solidFill>
                <a:schemeClr val="accent6"/>
              </a:solidFill>
            </a:endParaRPr>
          </a:p>
          <a:p>
            <a:pPr marL="357188" indent="-357188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b="1" baseline="-25000" dirty="0">
                <a:solidFill>
                  <a:schemeClr val="accent6"/>
                </a:solidFill>
              </a:rPr>
              <a:t>	</a:t>
            </a:r>
            <a:r>
              <a:rPr lang="en-US" sz="2400" b="1" dirty="0" err="1">
                <a:solidFill>
                  <a:schemeClr val="accent6"/>
                </a:solidFill>
              </a:rPr>
              <a:t>D</a:t>
            </a:r>
            <a:r>
              <a:rPr lang="en-US" sz="2400" b="1" baseline="-25000" dirty="0" err="1">
                <a:solidFill>
                  <a:schemeClr val="accent6"/>
                </a:solidFill>
              </a:rPr>
              <a:t>p</a:t>
            </a:r>
            <a:r>
              <a:rPr lang="en-US" sz="2400" b="1" baseline="-25000" dirty="0">
                <a:solidFill>
                  <a:schemeClr val="accent6"/>
                </a:solidFill>
              </a:rPr>
              <a:t>	</a:t>
            </a:r>
            <a:r>
              <a:rPr lang="en-US" sz="2400" b="1" dirty="0">
                <a:solidFill>
                  <a:schemeClr val="accent6"/>
                </a:solidFill>
              </a:rPr>
              <a:t>= d</a:t>
            </a:r>
            <a:r>
              <a:rPr lang="id-ID" sz="2400" b="1" dirty="0">
                <a:solidFill>
                  <a:schemeClr val="accent6"/>
                </a:solidFill>
              </a:rPr>
              <a:t>i</a:t>
            </a:r>
            <a:r>
              <a:rPr lang="en-US" sz="2400" b="1" dirty="0" err="1">
                <a:solidFill>
                  <a:schemeClr val="accent6"/>
                </a:solidFill>
              </a:rPr>
              <a:t>viden</a:t>
            </a:r>
            <a:r>
              <a:rPr lang="en-US" sz="2400" b="1" dirty="0">
                <a:solidFill>
                  <a:schemeClr val="accent6"/>
                </a:solidFill>
              </a:rPr>
              <a:t> </a:t>
            </a:r>
            <a:r>
              <a:rPr lang="en-US" sz="2400" b="1" dirty="0" err="1">
                <a:solidFill>
                  <a:schemeClr val="accent6"/>
                </a:solidFill>
              </a:rPr>
              <a:t>saham</a:t>
            </a:r>
            <a:r>
              <a:rPr lang="en-US" sz="2400" b="1" dirty="0">
                <a:solidFill>
                  <a:schemeClr val="accent6"/>
                </a:solidFill>
              </a:rPr>
              <a:t> </a:t>
            </a:r>
            <a:r>
              <a:rPr lang="en-US" sz="2400" b="1" dirty="0" err="1">
                <a:solidFill>
                  <a:schemeClr val="accent6"/>
                </a:solidFill>
              </a:rPr>
              <a:t>preferen</a:t>
            </a:r>
            <a:r>
              <a:rPr lang="id-ID" sz="2400" b="1" dirty="0">
                <a:solidFill>
                  <a:schemeClr val="accent6"/>
                </a:solidFill>
              </a:rPr>
              <a:t> tahunan</a:t>
            </a:r>
            <a:endParaRPr lang="en-US" sz="2400" b="1" baseline="-25000" dirty="0">
              <a:solidFill>
                <a:schemeClr val="accent6"/>
              </a:solidFill>
            </a:endParaRPr>
          </a:p>
          <a:p>
            <a:pPr marL="357188" indent="-357188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b="1" baseline="-25000" dirty="0">
                <a:solidFill>
                  <a:schemeClr val="accent6"/>
                </a:solidFill>
              </a:rPr>
              <a:t>	 </a:t>
            </a:r>
            <a:r>
              <a:rPr lang="en-US" sz="2400" b="1" dirty="0" err="1">
                <a:solidFill>
                  <a:schemeClr val="accent6"/>
                </a:solidFill>
              </a:rPr>
              <a:t>P</a:t>
            </a:r>
            <a:r>
              <a:rPr lang="en-US" sz="2400" b="1" baseline="-25000" dirty="0" err="1">
                <a:solidFill>
                  <a:schemeClr val="accent6"/>
                </a:solidFill>
              </a:rPr>
              <a:t>n</a:t>
            </a:r>
            <a:r>
              <a:rPr lang="en-US" sz="2400" b="1" baseline="-25000" dirty="0">
                <a:solidFill>
                  <a:schemeClr val="accent6"/>
                </a:solidFill>
              </a:rPr>
              <a:t>	</a:t>
            </a:r>
            <a:r>
              <a:rPr lang="en-US" sz="2400" b="1" dirty="0">
                <a:solidFill>
                  <a:schemeClr val="accent6"/>
                </a:solidFill>
              </a:rPr>
              <a:t>= </a:t>
            </a:r>
            <a:r>
              <a:rPr lang="en-US" sz="2400" b="1" dirty="0" err="1">
                <a:solidFill>
                  <a:schemeClr val="accent6"/>
                </a:solidFill>
              </a:rPr>
              <a:t>harga</a:t>
            </a:r>
            <a:r>
              <a:rPr lang="en-US" sz="2400" b="1" dirty="0">
                <a:solidFill>
                  <a:schemeClr val="accent6"/>
                </a:solidFill>
              </a:rPr>
              <a:t> </a:t>
            </a:r>
            <a:r>
              <a:rPr lang="en-US" sz="2400" b="1" dirty="0" err="1">
                <a:solidFill>
                  <a:schemeClr val="accent6"/>
                </a:solidFill>
              </a:rPr>
              <a:t>saham</a:t>
            </a:r>
            <a:r>
              <a:rPr lang="en-US" sz="2400" b="1" dirty="0">
                <a:solidFill>
                  <a:schemeClr val="accent6"/>
                </a:solidFill>
              </a:rPr>
              <a:t> </a:t>
            </a:r>
            <a:r>
              <a:rPr lang="en-US" sz="2400" b="1" dirty="0" err="1">
                <a:solidFill>
                  <a:schemeClr val="accent6"/>
                </a:solidFill>
              </a:rPr>
              <a:t>preferen</a:t>
            </a:r>
            <a:r>
              <a:rPr lang="en-US" sz="2400" b="1" dirty="0">
                <a:solidFill>
                  <a:schemeClr val="accent6"/>
                </a:solidFill>
              </a:rPr>
              <a:t> </a:t>
            </a:r>
            <a:r>
              <a:rPr lang="en-US" sz="2400" b="1" dirty="0" err="1">
                <a:solidFill>
                  <a:schemeClr val="accent6"/>
                </a:solidFill>
              </a:rPr>
              <a:t>saat</a:t>
            </a:r>
            <a:r>
              <a:rPr lang="en-US" sz="2400" b="1" dirty="0">
                <a:solidFill>
                  <a:schemeClr val="accent6"/>
                </a:solidFill>
              </a:rPr>
              <a:t> </a:t>
            </a:r>
            <a:r>
              <a:rPr lang="en-US" sz="2400" b="1" dirty="0" err="1">
                <a:solidFill>
                  <a:schemeClr val="accent6"/>
                </a:solidFill>
              </a:rPr>
              <a:t>penjualan</a:t>
            </a:r>
            <a:r>
              <a:rPr lang="en-US" sz="2400" b="1" dirty="0">
                <a:solidFill>
                  <a:schemeClr val="accent6"/>
                </a:solidFill>
              </a:rPr>
              <a:t> </a:t>
            </a:r>
            <a:r>
              <a:rPr lang="id-ID" sz="2400" b="1" dirty="0">
                <a:solidFill>
                  <a:schemeClr val="accent6"/>
                </a:solidFill>
              </a:rPr>
              <a:t>(dikurangi 	   </a:t>
            </a:r>
            <a:r>
              <a:rPr lang="en-US" sz="2400" b="1" dirty="0" err="1">
                <a:solidFill>
                  <a:schemeClr val="accent6"/>
                </a:solidFill>
              </a:rPr>
              <a:t>biay</a:t>
            </a:r>
            <a:r>
              <a:rPr lang="id-ID" sz="2400" b="1" dirty="0">
                <a:solidFill>
                  <a:schemeClr val="accent6"/>
                </a:solidFill>
              </a:rPr>
              <a:t>a </a:t>
            </a:r>
            <a:r>
              <a:rPr lang="en-US" sz="2400" b="1" dirty="0" err="1">
                <a:solidFill>
                  <a:schemeClr val="accent6"/>
                </a:solidFill>
              </a:rPr>
              <a:t>penerbitan</a:t>
            </a:r>
            <a:r>
              <a:rPr lang="id-ID" sz="2400" b="1" dirty="0">
                <a:solidFill>
                  <a:schemeClr val="accent6"/>
                </a:solidFill>
              </a:rPr>
              <a:t> (</a:t>
            </a:r>
            <a:r>
              <a:rPr lang="id-ID" sz="2400" b="1" i="1" dirty="0">
                <a:solidFill>
                  <a:schemeClr val="accent6"/>
                </a:solidFill>
              </a:rPr>
              <a:t>flotation cost</a:t>
            </a:r>
            <a:r>
              <a:rPr lang="id-ID" sz="2400" b="1" dirty="0">
                <a:solidFill>
                  <a:schemeClr val="accent6"/>
                </a:solidFill>
              </a:rPr>
              <a:t>) jika ada)</a:t>
            </a:r>
            <a:endParaRPr lang="en-US" sz="2400" b="1" baseline="-25000" dirty="0">
              <a:solidFill>
                <a:schemeClr val="accent6"/>
              </a:solidFill>
            </a:endParaRPr>
          </a:p>
          <a:p>
            <a:pPr>
              <a:buFont typeface="Wingdings" pitchFamily="2" charset="2"/>
              <a:buNone/>
              <a:defRPr/>
            </a:pPr>
            <a:endParaRPr lang="id-ID" sz="2800" b="1" dirty="0">
              <a:solidFill>
                <a:srgbClr val="00B050"/>
              </a:solidFill>
              <a:latin typeface="Aharoni" pitchFamily="2" charset="-79"/>
              <a:cs typeface="Aharoni" pitchFamily="2" charset="-79"/>
            </a:endParaRPr>
          </a:p>
          <a:p>
            <a:pPr marL="448056" indent="-384048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endParaRPr lang="id-ID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484632" indent="0" algn="ctr" eaLnBrk="1" fontAlgn="auto" hangingPunct="1">
              <a:spcAft>
                <a:spcPts val="0"/>
              </a:spcAft>
              <a:defRPr/>
            </a:pPr>
            <a:r>
              <a:rPr lang="id-ID" b="1" dirty="0">
                <a:solidFill>
                  <a:schemeClr val="accent1">
                    <a:tint val="83000"/>
                    <a:satMod val="150000"/>
                  </a:schemeClr>
                </a:solidFill>
              </a:rPr>
              <a:t>Biaya Saham Preferen </a:t>
            </a:r>
            <a:br>
              <a:rPr lang="id-ID" b="1" dirty="0">
                <a:solidFill>
                  <a:schemeClr val="accent1">
                    <a:tint val="83000"/>
                    <a:satMod val="150000"/>
                  </a:schemeClr>
                </a:solidFill>
              </a:rPr>
            </a:br>
            <a:r>
              <a:rPr lang="id-ID" b="1" dirty="0">
                <a:solidFill>
                  <a:schemeClr val="accent1">
                    <a:tint val="83000"/>
                    <a:satMod val="150000"/>
                  </a:schemeClr>
                </a:solidFill>
              </a:rPr>
              <a:t>(Cost of Preferred Stock)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5720" y="1785926"/>
            <a:ext cx="8572560" cy="5072074"/>
          </a:xfrm>
        </p:spPr>
        <p:txBody>
          <a:bodyPr>
            <a:normAutofit/>
          </a:bodyPr>
          <a:lstStyle/>
          <a:p>
            <a:pPr marL="0" indent="0" algn="just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800" b="1" dirty="0" err="1">
                <a:solidFill>
                  <a:schemeClr val="accent2"/>
                </a:solidFill>
                <a:latin typeface="Agency FB" pitchFamily="34" charset="0"/>
              </a:rPr>
              <a:t>Contoh</a:t>
            </a:r>
            <a:r>
              <a:rPr lang="en-US" sz="2800" b="1" dirty="0">
                <a:solidFill>
                  <a:schemeClr val="accent2"/>
                </a:solidFill>
                <a:latin typeface="Agency FB" pitchFamily="34" charset="0"/>
              </a:rPr>
              <a:t> :</a:t>
            </a:r>
          </a:p>
          <a:p>
            <a:pPr marL="0" indent="0" algn="just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800" b="1" dirty="0">
                <a:solidFill>
                  <a:schemeClr val="accent6"/>
                </a:solidFill>
                <a:latin typeface="Agency FB" pitchFamily="34" charset="0"/>
              </a:rPr>
              <a:t>PT. </a:t>
            </a:r>
            <a:r>
              <a:rPr lang="id-ID" sz="2800" b="1" dirty="0">
                <a:solidFill>
                  <a:schemeClr val="accent6"/>
                </a:solidFill>
                <a:latin typeface="Agency FB" pitchFamily="34" charset="0"/>
              </a:rPr>
              <a:t>ABC </a:t>
            </a:r>
            <a:r>
              <a:rPr lang="en-US" sz="2800" b="1" dirty="0" err="1">
                <a:solidFill>
                  <a:schemeClr val="accent6"/>
                </a:solidFill>
                <a:latin typeface="Agency FB" pitchFamily="34" charset="0"/>
              </a:rPr>
              <a:t>menjual</a:t>
            </a:r>
            <a:r>
              <a:rPr lang="en-US" sz="2800" b="1" dirty="0">
                <a:solidFill>
                  <a:schemeClr val="accent6"/>
                </a:solidFill>
                <a:latin typeface="Agency FB" pitchFamily="34" charset="0"/>
              </a:rPr>
              <a:t> </a:t>
            </a:r>
            <a:r>
              <a:rPr lang="en-US" sz="2800" b="1" dirty="0" err="1">
                <a:solidFill>
                  <a:schemeClr val="accent6"/>
                </a:solidFill>
                <a:latin typeface="Agency FB" pitchFamily="34" charset="0"/>
              </a:rPr>
              <a:t>saham</a:t>
            </a:r>
            <a:r>
              <a:rPr lang="en-US" sz="2800" b="1" dirty="0">
                <a:solidFill>
                  <a:schemeClr val="accent6"/>
                </a:solidFill>
                <a:latin typeface="Agency FB" pitchFamily="34" charset="0"/>
              </a:rPr>
              <a:t> </a:t>
            </a:r>
            <a:r>
              <a:rPr lang="en-US" sz="2800" b="1" dirty="0" err="1">
                <a:solidFill>
                  <a:schemeClr val="accent6"/>
                </a:solidFill>
                <a:latin typeface="Agency FB" pitchFamily="34" charset="0"/>
              </a:rPr>
              <a:t>preferen</a:t>
            </a:r>
            <a:r>
              <a:rPr lang="en-US" sz="2800" b="1" dirty="0">
                <a:solidFill>
                  <a:schemeClr val="accent6"/>
                </a:solidFill>
                <a:latin typeface="Agency FB" pitchFamily="34" charset="0"/>
              </a:rPr>
              <a:t> </a:t>
            </a:r>
            <a:r>
              <a:rPr lang="en-US" sz="2800" b="1" dirty="0" err="1">
                <a:solidFill>
                  <a:schemeClr val="accent6"/>
                </a:solidFill>
                <a:latin typeface="Agency FB" pitchFamily="34" charset="0"/>
              </a:rPr>
              <a:t>dengan</a:t>
            </a:r>
            <a:r>
              <a:rPr lang="en-US" sz="2800" b="1" dirty="0">
                <a:solidFill>
                  <a:schemeClr val="accent6"/>
                </a:solidFill>
                <a:latin typeface="Agency FB" pitchFamily="34" charset="0"/>
              </a:rPr>
              <a:t> nominal </a:t>
            </a:r>
            <a:r>
              <a:rPr lang="en-US" sz="2800" b="1" dirty="0" err="1">
                <a:solidFill>
                  <a:schemeClr val="accent6"/>
                </a:solidFill>
                <a:latin typeface="Agency FB" pitchFamily="34" charset="0"/>
              </a:rPr>
              <a:t>Rp</a:t>
            </a:r>
            <a:r>
              <a:rPr lang="en-US" sz="2800" b="1" dirty="0">
                <a:solidFill>
                  <a:schemeClr val="accent6"/>
                </a:solidFill>
                <a:latin typeface="Agency FB" pitchFamily="34" charset="0"/>
              </a:rPr>
              <a:t> 15.000,</a:t>
            </a:r>
            <a:r>
              <a:rPr lang="id-ID" sz="2800" b="1" dirty="0">
                <a:solidFill>
                  <a:schemeClr val="accent6"/>
                </a:solidFill>
                <a:latin typeface="Agency FB" pitchFamily="34" charset="0"/>
              </a:rPr>
              <a:t>00. H</a:t>
            </a:r>
            <a:r>
              <a:rPr lang="en-US" sz="2800" b="1" dirty="0" err="1">
                <a:solidFill>
                  <a:schemeClr val="accent6"/>
                </a:solidFill>
                <a:latin typeface="Agency FB" pitchFamily="34" charset="0"/>
              </a:rPr>
              <a:t>arga</a:t>
            </a:r>
            <a:r>
              <a:rPr lang="en-US" sz="2800" b="1" dirty="0">
                <a:solidFill>
                  <a:schemeClr val="accent6"/>
                </a:solidFill>
                <a:latin typeface="Agency FB" pitchFamily="34" charset="0"/>
              </a:rPr>
              <a:t> </a:t>
            </a:r>
            <a:r>
              <a:rPr lang="en-US" sz="2800" b="1" dirty="0" err="1">
                <a:solidFill>
                  <a:schemeClr val="accent6"/>
                </a:solidFill>
                <a:latin typeface="Agency FB" pitchFamily="34" charset="0"/>
              </a:rPr>
              <a:t>jual</a:t>
            </a:r>
            <a:r>
              <a:rPr lang="en-US" sz="2800" b="1" dirty="0">
                <a:solidFill>
                  <a:schemeClr val="accent6"/>
                </a:solidFill>
                <a:latin typeface="Agency FB" pitchFamily="34" charset="0"/>
              </a:rPr>
              <a:t> </a:t>
            </a:r>
            <a:r>
              <a:rPr lang="en-US" sz="2800" b="1" dirty="0" err="1">
                <a:solidFill>
                  <a:schemeClr val="accent6"/>
                </a:solidFill>
                <a:latin typeface="Agency FB" pitchFamily="34" charset="0"/>
              </a:rPr>
              <a:t>saham</a:t>
            </a:r>
            <a:r>
              <a:rPr lang="en-US" sz="2800" b="1" dirty="0">
                <a:solidFill>
                  <a:schemeClr val="accent6"/>
                </a:solidFill>
                <a:latin typeface="Agency FB" pitchFamily="34" charset="0"/>
              </a:rPr>
              <a:t> </a:t>
            </a:r>
            <a:r>
              <a:rPr lang="en-US" sz="2800" b="1" dirty="0" err="1">
                <a:solidFill>
                  <a:schemeClr val="accent6"/>
                </a:solidFill>
                <a:latin typeface="Agency FB" pitchFamily="34" charset="0"/>
              </a:rPr>
              <a:t>preferen</a:t>
            </a:r>
            <a:r>
              <a:rPr lang="en-US" sz="2800" b="1" dirty="0">
                <a:solidFill>
                  <a:schemeClr val="accent6"/>
                </a:solidFill>
                <a:latin typeface="Agency FB" pitchFamily="34" charset="0"/>
              </a:rPr>
              <a:t> </a:t>
            </a:r>
            <a:r>
              <a:rPr lang="en-US" sz="2800" b="1" dirty="0" err="1">
                <a:solidFill>
                  <a:schemeClr val="accent6"/>
                </a:solidFill>
                <a:latin typeface="Agency FB" pitchFamily="34" charset="0"/>
              </a:rPr>
              <a:t>sebesar</a:t>
            </a:r>
            <a:r>
              <a:rPr lang="en-US" sz="2800" b="1" dirty="0">
                <a:solidFill>
                  <a:schemeClr val="accent6"/>
                </a:solidFill>
                <a:latin typeface="Agency FB" pitchFamily="34" charset="0"/>
              </a:rPr>
              <a:t> </a:t>
            </a:r>
            <a:r>
              <a:rPr lang="en-US" sz="2800" b="1" dirty="0" err="1">
                <a:solidFill>
                  <a:schemeClr val="accent6"/>
                </a:solidFill>
                <a:latin typeface="Agency FB" pitchFamily="34" charset="0"/>
              </a:rPr>
              <a:t>Rp</a:t>
            </a:r>
            <a:r>
              <a:rPr lang="en-US" sz="2800" b="1" dirty="0">
                <a:solidFill>
                  <a:schemeClr val="accent6"/>
                </a:solidFill>
                <a:latin typeface="Agency FB" pitchFamily="34" charset="0"/>
              </a:rPr>
              <a:t> 18.900,</a:t>
            </a:r>
            <a:r>
              <a:rPr lang="id-ID" sz="2800" b="1" dirty="0">
                <a:solidFill>
                  <a:schemeClr val="accent6"/>
                </a:solidFill>
                <a:latin typeface="Agency FB" pitchFamily="34" charset="0"/>
              </a:rPr>
              <a:t>00</a:t>
            </a:r>
            <a:r>
              <a:rPr lang="en-US" sz="2800" b="1" dirty="0">
                <a:solidFill>
                  <a:schemeClr val="accent6"/>
                </a:solidFill>
                <a:latin typeface="Agency FB" pitchFamily="34" charset="0"/>
              </a:rPr>
              <a:t>. D</a:t>
            </a:r>
            <a:r>
              <a:rPr lang="id-ID" sz="2800" b="1" dirty="0">
                <a:solidFill>
                  <a:schemeClr val="accent6"/>
                </a:solidFill>
                <a:latin typeface="Agency FB" pitchFamily="34" charset="0"/>
              </a:rPr>
              <a:t>i</a:t>
            </a:r>
            <a:r>
              <a:rPr lang="en-US" sz="2800" b="1" dirty="0" err="1">
                <a:solidFill>
                  <a:schemeClr val="accent6"/>
                </a:solidFill>
                <a:latin typeface="Agency FB" pitchFamily="34" charset="0"/>
              </a:rPr>
              <a:t>viden</a:t>
            </a:r>
            <a:r>
              <a:rPr lang="en-US" sz="2800" b="1" dirty="0">
                <a:solidFill>
                  <a:schemeClr val="accent6"/>
                </a:solidFill>
                <a:latin typeface="Agency FB" pitchFamily="34" charset="0"/>
              </a:rPr>
              <a:t> </a:t>
            </a:r>
            <a:r>
              <a:rPr lang="en-US" sz="2800" b="1" dirty="0" err="1">
                <a:solidFill>
                  <a:schemeClr val="accent6"/>
                </a:solidFill>
                <a:latin typeface="Agency FB" pitchFamily="34" charset="0"/>
              </a:rPr>
              <a:t>tiap</a:t>
            </a:r>
            <a:r>
              <a:rPr lang="en-US" sz="2800" b="1" dirty="0">
                <a:solidFill>
                  <a:schemeClr val="accent6"/>
                </a:solidFill>
                <a:latin typeface="Agency FB" pitchFamily="34" charset="0"/>
              </a:rPr>
              <a:t> </a:t>
            </a:r>
            <a:r>
              <a:rPr lang="en-US" sz="2800" b="1" dirty="0" err="1">
                <a:solidFill>
                  <a:schemeClr val="accent6"/>
                </a:solidFill>
                <a:latin typeface="Agency FB" pitchFamily="34" charset="0"/>
              </a:rPr>
              <a:t>tahun</a:t>
            </a:r>
            <a:r>
              <a:rPr lang="en-US" sz="2800" b="1" dirty="0">
                <a:solidFill>
                  <a:schemeClr val="accent6"/>
                </a:solidFill>
                <a:latin typeface="Agency FB" pitchFamily="34" charset="0"/>
              </a:rPr>
              <a:t> </a:t>
            </a:r>
            <a:r>
              <a:rPr lang="en-US" sz="2800" b="1" dirty="0" err="1">
                <a:solidFill>
                  <a:schemeClr val="accent6"/>
                </a:solidFill>
                <a:latin typeface="Agency FB" pitchFamily="34" charset="0"/>
              </a:rPr>
              <a:t>Rp</a:t>
            </a:r>
            <a:r>
              <a:rPr lang="en-US" sz="2800" b="1" dirty="0">
                <a:solidFill>
                  <a:schemeClr val="accent6"/>
                </a:solidFill>
                <a:latin typeface="Agency FB" pitchFamily="34" charset="0"/>
              </a:rPr>
              <a:t> 1.500,</a:t>
            </a:r>
            <a:r>
              <a:rPr lang="id-ID" sz="2800" b="1" dirty="0">
                <a:solidFill>
                  <a:schemeClr val="accent6"/>
                </a:solidFill>
                <a:latin typeface="Agency FB" pitchFamily="34" charset="0"/>
              </a:rPr>
              <a:t>00,</a:t>
            </a:r>
            <a:r>
              <a:rPr lang="en-US" sz="2800" b="1" dirty="0">
                <a:solidFill>
                  <a:schemeClr val="accent6"/>
                </a:solidFill>
                <a:latin typeface="Agency FB" pitchFamily="34" charset="0"/>
              </a:rPr>
              <a:t> </a:t>
            </a:r>
            <a:r>
              <a:rPr lang="en-US" sz="2800" b="1" dirty="0" err="1">
                <a:solidFill>
                  <a:schemeClr val="accent6"/>
                </a:solidFill>
                <a:latin typeface="Agency FB" pitchFamily="34" charset="0"/>
              </a:rPr>
              <a:t>biaya</a:t>
            </a:r>
            <a:r>
              <a:rPr lang="en-US" sz="2800" b="1" dirty="0">
                <a:solidFill>
                  <a:schemeClr val="accent6"/>
                </a:solidFill>
                <a:latin typeface="Agency FB" pitchFamily="34" charset="0"/>
              </a:rPr>
              <a:t> </a:t>
            </a:r>
            <a:r>
              <a:rPr lang="en-US" sz="2800" b="1" dirty="0" err="1">
                <a:solidFill>
                  <a:schemeClr val="accent6"/>
                </a:solidFill>
                <a:latin typeface="Agency FB" pitchFamily="34" charset="0"/>
              </a:rPr>
              <a:t>penerbitan</a:t>
            </a:r>
            <a:r>
              <a:rPr lang="en-US" sz="2800" b="1" dirty="0">
                <a:solidFill>
                  <a:schemeClr val="accent6"/>
                </a:solidFill>
                <a:latin typeface="Agency FB" pitchFamily="34" charset="0"/>
              </a:rPr>
              <a:t> </a:t>
            </a:r>
            <a:r>
              <a:rPr lang="en-US" sz="2800" b="1" dirty="0" err="1">
                <a:solidFill>
                  <a:schemeClr val="accent6"/>
                </a:solidFill>
                <a:latin typeface="Agency FB" pitchFamily="34" charset="0"/>
              </a:rPr>
              <a:t>saham</a:t>
            </a:r>
            <a:r>
              <a:rPr lang="en-US" sz="2800" b="1" dirty="0">
                <a:solidFill>
                  <a:schemeClr val="accent6"/>
                </a:solidFill>
                <a:latin typeface="Agency FB" pitchFamily="34" charset="0"/>
              </a:rPr>
              <a:t> </a:t>
            </a:r>
            <a:r>
              <a:rPr lang="en-US" sz="2800" b="1" dirty="0" err="1">
                <a:solidFill>
                  <a:schemeClr val="accent6"/>
                </a:solidFill>
                <a:latin typeface="Agency FB" pitchFamily="34" charset="0"/>
              </a:rPr>
              <a:t>setiap</a:t>
            </a:r>
            <a:r>
              <a:rPr lang="en-US" sz="2800" b="1" dirty="0">
                <a:solidFill>
                  <a:schemeClr val="accent6"/>
                </a:solidFill>
                <a:latin typeface="Agency FB" pitchFamily="34" charset="0"/>
              </a:rPr>
              <a:t> </a:t>
            </a:r>
            <a:r>
              <a:rPr lang="en-US" sz="2800" b="1" dirty="0" err="1">
                <a:solidFill>
                  <a:schemeClr val="accent6"/>
                </a:solidFill>
                <a:latin typeface="Agency FB" pitchFamily="34" charset="0"/>
              </a:rPr>
              <a:t>lembar</a:t>
            </a:r>
            <a:r>
              <a:rPr lang="en-US" sz="2800" b="1" dirty="0">
                <a:solidFill>
                  <a:schemeClr val="accent6"/>
                </a:solidFill>
                <a:latin typeface="Agency FB" pitchFamily="34" charset="0"/>
              </a:rPr>
              <a:t> </a:t>
            </a:r>
            <a:r>
              <a:rPr lang="en-US" sz="2800" b="1" dirty="0" err="1">
                <a:solidFill>
                  <a:schemeClr val="accent6"/>
                </a:solidFill>
                <a:latin typeface="Agency FB" pitchFamily="34" charset="0"/>
              </a:rPr>
              <a:t>sebesar</a:t>
            </a:r>
            <a:r>
              <a:rPr lang="en-US" sz="2800" b="1" dirty="0">
                <a:solidFill>
                  <a:schemeClr val="accent6"/>
                </a:solidFill>
                <a:latin typeface="Agency FB" pitchFamily="34" charset="0"/>
              </a:rPr>
              <a:t> </a:t>
            </a:r>
            <a:r>
              <a:rPr lang="en-US" sz="2800" b="1" dirty="0" err="1">
                <a:solidFill>
                  <a:schemeClr val="accent6"/>
                </a:solidFill>
                <a:latin typeface="Agency FB" pitchFamily="34" charset="0"/>
              </a:rPr>
              <a:t>Rp</a:t>
            </a:r>
            <a:r>
              <a:rPr lang="en-US" sz="2800" b="1" dirty="0">
                <a:solidFill>
                  <a:schemeClr val="accent6"/>
                </a:solidFill>
                <a:latin typeface="Agency FB" pitchFamily="34" charset="0"/>
              </a:rPr>
              <a:t> 150</a:t>
            </a:r>
            <a:r>
              <a:rPr lang="id-ID" sz="2800" b="1" dirty="0">
                <a:solidFill>
                  <a:schemeClr val="accent6"/>
                </a:solidFill>
                <a:latin typeface="Agency FB" pitchFamily="34" charset="0"/>
              </a:rPr>
              <a:t>,00. Hitung biaya saham preferen tersebut!</a:t>
            </a:r>
            <a:endParaRPr lang="en-US" sz="2800" b="1" dirty="0">
              <a:solidFill>
                <a:schemeClr val="accent6"/>
              </a:solidFill>
              <a:latin typeface="Agency FB" pitchFamily="34" charset="0"/>
            </a:endParaRPr>
          </a:p>
          <a:p>
            <a:pPr marL="0" indent="0" algn="just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US" sz="2800" dirty="0">
              <a:latin typeface="Agency FB" pitchFamily="34" charset="0"/>
            </a:endParaRPr>
          </a:p>
          <a:p>
            <a:pPr marL="0" indent="0" algn="just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id-ID" sz="2800" b="1" dirty="0">
                <a:solidFill>
                  <a:schemeClr val="accent2"/>
                </a:solidFill>
                <a:latin typeface="Agency FB" pitchFamily="34" charset="0"/>
              </a:rPr>
              <a:t>Jawab </a:t>
            </a:r>
            <a:r>
              <a:rPr lang="en-US" sz="2800" b="1" dirty="0">
                <a:solidFill>
                  <a:schemeClr val="accent2"/>
                </a:solidFill>
                <a:latin typeface="Agency FB" pitchFamily="34" charset="0"/>
              </a:rPr>
              <a:t>:</a:t>
            </a:r>
            <a:endParaRPr lang="id-ID" sz="2800" b="1" dirty="0">
              <a:solidFill>
                <a:schemeClr val="accent2"/>
              </a:solidFill>
              <a:latin typeface="Agency FB" pitchFamily="34" charset="0"/>
            </a:endParaRPr>
          </a:p>
          <a:p>
            <a:pPr marL="357188" indent="-357188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400" b="1" dirty="0" err="1">
                <a:solidFill>
                  <a:schemeClr val="accent6"/>
                </a:solidFill>
              </a:rPr>
              <a:t>K</a:t>
            </a:r>
            <a:r>
              <a:rPr lang="en-US" sz="2400" b="1" baseline="-25000" dirty="0" err="1">
                <a:solidFill>
                  <a:schemeClr val="accent6"/>
                </a:solidFill>
              </a:rPr>
              <a:t>p</a:t>
            </a:r>
            <a:r>
              <a:rPr lang="en-US" sz="2400" b="1" dirty="0">
                <a:solidFill>
                  <a:schemeClr val="accent6"/>
                </a:solidFill>
              </a:rPr>
              <a:t> </a:t>
            </a:r>
            <a:r>
              <a:rPr lang="id-ID" sz="2400" b="1" dirty="0">
                <a:solidFill>
                  <a:schemeClr val="accent6"/>
                </a:solidFill>
              </a:rPr>
              <a:t> </a:t>
            </a:r>
            <a:r>
              <a:rPr lang="en-US" sz="2400" b="1" dirty="0">
                <a:solidFill>
                  <a:schemeClr val="accent6"/>
                </a:solidFill>
              </a:rPr>
              <a:t>=</a:t>
            </a:r>
            <a:r>
              <a:rPr lang="id-ID" sz="2400" b="1" dirty="0">
                <a:solidFill>
                  <a:schemeClr val="accent6"/>
                </a:solidFill>
              </a:rPr>
              <a:t> </a:t>
            </a:r>
            <a:r>
              <a:rPr lang="en-US" sz="2400" b="1" dirty="0">
                <a:solidFill>
                  <a:schemeClr val="accent6"/>
                </a:solidFill>
              </a:rPr>
              <a:t> </a:t>
            </a:r>
            <a:r>
              <a:rPr lang="id-ID" sz="2400" b="1" dirty="0">
                <a:solidFill>
                  <a:schemeClr val="accent6"/>
                </a:solidFill>
              </a:rPr>
              <a:t> </a:t>
            </a:r>
            <a:r>
              <a:rPr lang="en-US" sz="2400" b="1" u="sng" dirty="0" err="1">
                <a:solidFill>
                  <a:schemeClr val="accent6"/>
                </a:solidFill>
              </a:rPr>
              <a:t>D</a:t>
            </a:r>
            <a:r>
              <a:rPr lang="en-US" sz="2400" b="1" u="sng" baseline="-25000" dirty="0" err="1">
                <a:solidFill>
                  <a:schemeClr val="accent6"/>
                </a:solidFill>
              </a:rPr>
              <a:t>p</a:t>
            </a:r>
            <a:r>
              <a:rPr lang="en-US" sz="2400" b="1" u="sng" dirty="0">
                <a:solidFill>
                  <a:schemeClr val="accent6"/>
                </a:solidFill>
              </a:rPr>
              <a:t> </a:t>
            </a:r>
            <a:endParaRPr lang="id-ID" sz="2400" b="1" u="sng" dirty="0">
              <a:solidFill>
                <a:schemeClr val="accent6"/>
              </a:solidFill>
            </a:endParaRPr>
          </a:p>
          <a:p>
            <a:pPr marL="357188" indent="-357188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id-ID" sz="2400" b="1" dirty="0">
                <a:solidFill>
                  <a:schemeClr val="accent6"/>
                </a:solidFill>
              </a:rPr>
              <a:t>		</a:t>
            </a:r>
            <a:r>
              <a:rPr lang="en-US" sz="2400" b="1" dirty="0" err="1">
                <a:solidFill>
                  <a:schemeClr val="accent6"/>
                </a:solidFill>
              </a:rPr>
              <a:t>P</a:t>
            </a:r>
            <a:r>
              <a:rPr lang="en-US" sz="2400" b="1" baseline="-25000" dirty="0" err="1">
                <a:solidFill>
                  <a:schemeClr val="accent6"/>
                </a:solidFill>
              </a:rPr>
              <a:t>n</a:t>
            </a:r>
            <a:endParaRPr lang="en-US" sz="2400" b="1" baseline="-25000" dirty="0">
              <a:solidFill>
                <a:schemeClr val="accent6"/>
              </a:solidFill>
            </a:endParaRPr>
          </a:p>
          <a:p>
            <a:pPr marL="0" indent="0" algn="just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US" sz="2400" dirty="0">
              <a:latin typeface="Agency FB" pitchFamily="34" charset="0"/>
            </a:endParaRPr>
          </a:p>
          <a:p>
            <a:pPr marL="0" indent="0" algn="just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400" b="1" dirty="0" err="1">
                <a:solidFill>
                  <a:schemeClr val="accent6"/>
                </a:solidFill>
              </a:rPr>
              <a:t>K</a:t>
            </a:r>
            <a:r>
              <a:rPr lang="en-US" sz="2400" b="1" baseline="-25000" dirty="0" err="1">
                <a:solidFill>
                  <a:schemeClr val="accent6"/>
                </a:solidFill>
              </a:rPr>
              <a:t>p</a:t>
            </a:r>
            <a:r>
              <a:rPr lang="en-US" sz="2400" b="1" dirty="0">
                <a:solidFill>
                  <a:schemeClr val="accent6"/>
                </a:solidFill>
              </a:rPr>
              <a:t> </a:t>
            </a:r>
            <a:r>
              <a:rPr lang="id-ID" sz="2400" b="1" dirty="0">
                <a:solidFill>
                  <a:schemeClr val="accent6"/>
                </a:solidFill>
              </a:rPr>
              <a:t> </a:t>
            </a:r>
            <a:r>
              <a:rPr lang="en-US" sz="2400" b="1" dirty="0">
                <a:solidFill>
                  <a:schemeClr val="accent6"/>
                </a:solidFill>
              </a:rPr>
              <a:t>=</a:t>
            </a:r>
            <a:r>
              <a:rPr lang="en-US" sz="2400" b="1" dirty="0">
                <a:solidFill>
                  <a:schemeClr val="accent6"/>
                </a:solidFill>
                <a:latin typeface="Agency FB" pitchFamily="34" charset="0"/>
              </a:rPr>
              <a:t> </a:t>
            </a:r>
            <a:r>
              <a:rPr lang="id-ID" sz="2400" b="1" dirty="0">
                <a:solidFill>
                  <a:schemeClr val="accent6"/>
                </a:solidFill>
                <a:latin typeface="Agency FB" pitchFamily="34" charset="0"/>
              </a:rPr>
              <a:t>       </a:t>
            </a:r>
            <a:r>
              <a:rPr lang="en-US" sz="2400" b="1" dirty="0">
                <a:solidFill>
                  <a:schemeClr val="accent6"/>
                </a:solidFill>
                <a:latin typeface="Agency FB" pitchFamily="34" charset="0"/>
              </a:rPr>
              <a:t>1.500</a:t>
            </a:r>
            <a:r>
              <a:rPr lang="id-ID" sz="2400" b="1" dirty="0">
                <a:solidFill>
                  <a:schemeClr val="accent6"/>
                </a:solidFill>
                <a:latin typeface="Agency FB" pitchFamily="34" charset="0"/>
              </a:rPr>
              <a:t>	         =  8%</a:t>
            </a:r>
          </a:p>
          <a:p>
            <a:pPr marL="0" indent="0" algn="just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id-ID" sz="2400" b="1" dirty="0">
                <a:solidFill>
                  <a:schemeClr val="accent6"/>
                </a:solidFill>
                <a:latin typeface="Agency FB" pitchFamily="34" charset="0"/>
              </a:rPr>
              <a:t>          </a:t>
            </a:r>
            <a:r>
              <a:rPr lang="en-US" sz="2400" b="1" dirty="0">
                <a:solidFill>
                  <a:schemeClr val="accent6"/>
                </a:solidFill>
                <a:latin typeface="Agency FB" pitchFamily="34" charset="0"/>
              </a:rPr>
              <a:t> </a:t>
            </a:r>
            <a:r>
              <a:rPr lang="id-ID" sz="2400" b="1" dirty="0">
                <a:solidFill>
                  <a:schemeClr val="accent6"/>
                </a:solidFill>
                <a:latin typeface="Agency FB" pitchFamily="34" charset="0"/>
              </a:rPr>
              <a:t>  </a:t>
            </a:r>
            <a:r>
              <a:rPr lang="en-US" sz="2400" b="1" dirty="0">
                <a:solidFill>
                  <a:schemeClr val="accent6"/>
                </a:solidFill>
                <a:latin typeface="Agency FB" pitchFamily="34" charset="0"/>
              </a:rPr>
              <a:t>(18.900–150)</a:t>
            </a:r>
            <a:endParaRPr lang="id-ID" sz="2400" b="1" dirty="0">
              <a:solidFill>
                <a:schemeClr val="accent6"/>
              </a:solidFill>
              <a:latin typeface="Agency FB" pitchFamily="34" charset="0"/>
            </a:endParaRPr>
          </a:p>
          <a:p>
            <a:pPr marL="0" indent="0" algn="just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id-ID" sz="2400" b="1" dirty="0">
                <a:solidFill>
                  <a:schemeClr val="accent2"/>
                </a:solidFill>
                <a:latin typeface="Agency FB" pitchFamily="34" charset="0"/>
              </a:rPr>
              <a:t>Jadi, biaya saham preferen tersebut adalah 8%</a:t>
            </a:r>
            <a:r>
              <a:rPr lang="en-US" sz="2400" b="1" dirty="0">
                <a:solidFill>
                  <a:schemeClr val="accent2"/>
                </a:solidFill>
                <a:latin typeface="Agency FB" pitchFamily="34" charset="0"/>
              </a:rPr>
              <a:t> </a:t>
            </a:r>
          </a:p>
          <a:p>
            <a:pPr>
              <a:buFont typeface="Wingdings" pitchFamily="2" charset="2"/>
              <a:buNone/>
              <a:defRPr/>
            </a:pPr>
            <a:endParaRPr lang="id-ID" sz="2800" b="1" dirty="0">
              <a:solidFill>
                <a:srgbClr val="00B050"/>
              </a:solidFill>
              <a:latin typeface="Aharoni" pitchFamily="2" charset="-79"/>
              <a:cs typeface="Aharoni" pitchFamily="2" charset="-79"/>
            </a:endParaRPr>
          </a:p>
          <a:p>
            <a:pPr marL="448056" indent="-384048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endParaRPr lang="id-ID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1214414" y="5929330"/>
            <a:ext cx="1214446" cy="1588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484632" indent="0" algn="ctr" eaLnBrk="1" fontAlgn="auto" hangingPunct="1">
              <a:spcAft>
                <a:spcPts val="0"/>
              </a:spcAft>
              <a:defRPr/>
            </a:pPr>
            <a:r>
              <a:rPr lang="id-ID" b="1" dirty="0">
                <a:solidFill>
                  <a:schemeClr val="accent1">
                    <a:tint val="83000"/>
                    <a:satMod val="150000"/>
                  </a:schemeClr>
                </a:solidFill>
              </a:rPr>
              <a:t>Biaya Saham Preferen </a:t>
            </a:r>
            <a:br>
              <a:rPr lang="id-ID" b="1" dirty="0">
                <a:solidFill>
                  <a:schemeClr val="accent1">
                    <a:tint val="83000"/>
                    <a:satMod val="150000"/>
                  </a:schemeClr>
                </a:solidFill>
              </a:rPr>
            </a:br>
            <a:r>
              <a:rPr lang="id-ID" b="1" dirty="0">
                <a:solidFill>
                  <a:schemeClr val="accent1">
                    <a:tint val="83000"/>
                    <a:satMod val="150000"/>
                  </a:schemeClr>
                </a:solidFill>
              </a:rPr>
              <a:t>(Cost of Preferred Stock)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5720" y="2000240"/>
            <a:ext cx="8572560" cy="4857760"/>
          </a:xfrm>
        </p:spPr>
        <p:txBody>
          <a:bodyPr>
            <a:normAutofit/>
          </a:bodyPr>
          <a:lstStyle/>
          <a:p>
            <a:pPr marL="0" indent="0" algn="just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id-ID" sz="2800" b="1" dirty="0">
                <a:solidFill>
                  <a:schemeClr val="accent2"/>
                </a:solidFill>
                <a:latin typeface="+mj-lt"/>
              </a:rPr>
              <a:t>Soal</a:t>
            </a:r>
            <a:endParaRPr lang="en-US" sz="2800" b="1" dirty="0">
              <a:solidFill>
                <a:schemeClr val="accent2"/>
              </a:solidFill>
              <a:latin typeface="+mj-lt"/>
            </a:endParaRPr>
          </a:p>
          <a:p>
            <a:pPr marL="0" indent="0" algn="just" eaLnBrk="1" hangingPunct="1">
              <a:buNone/>
            </a:pPr>
            <a:r>
              <a:rPr lang="en-US" sz="2800" b="1" dirty="0">
                <a:solidFill>
                  <a:schemeClr val="accent6"/>
                </a:solidFill>
              </a:rPr>
              <a:t>P</a:t>
            </a:r>
            <a:r>
              <a:rPr lang="id-ID" sz="2800" b="1" dirty="0">
                <a:solidFill>
                  <a:schemeClr val="accent6"/>
                </a:solidFill>
              </a:rPr>
              <a:t>T. Karya Cipta</a:t>
            </a:r>
            <a:r>
              <a:rPr lang="en-US" sz="2800" b="1" dirty="0">
                <a:solidFill>
                  <a:schemeClr val="accent6"/>
                </a:solidFill>
              </a:rPr>
              <a:t> </a:t>
            </a:r>
            <a:r>
              <a:rPr lang="en-US" sz="2800" b="1" dirty="0" err="1">
                <a:solidFill>
                  <a:schemeClr val="accent6"/>
                </a:solidFill>
              </a:rPr>
              <a:t>menjual</a:t>
            </a:r>
            <a:r>
              <a:rPr lang="en-US" sz="2800" b="1" dirty="0">
                <a:solidFill>
                  <a:schemeClr val="accent6"/>
                </a:solidFill>
              </a:rPr>
              <a:t> </a:t>
            </a:r>
            <a:r>
              <a:rPr lang="en-US" sz="2800" b="1" dirty="0" err="1">
                <a:solidFill>
                  <a:schemeClr val="accent6"/>
                </a:solidFill>
              </a:rPr>
              <a:t>saham</a:t>
            </a:r>
            <a:r>
              <a:rPr lang="en-US" sz="2800" b="1" dirty="0">
                <a:solidFill>
                  <a:schemeClr val="accent6"/>
                </a:solidFill>
              </a:rPr>
              <a:t> </a:t>
            </a:r>
            <a:r>
              <a:rPr lang="en-US" sz="2800" b="1" dirty="0" err="1">
                <a:solidFill>
                  <a:schemeClr val="accent6"/>
                </a:solidFill>
              </a:rPr>
              <a:t>preferen</a:t>
            </a:r>
            <a:r>
              <a:rPr lang="en-US" sz="2800" b="1" dirty="0">
                <a:solidFill>
                  <a:schemeClr val="accent6"/>
                </a:solidFill>
              </a:rPr>
              <a:t> yang </a:t>
            </a:r>
            <a:r>
              <a:rPr lang="en-US" sz="2800" b="1" dirty="0" err="1">
                <a:solidFill>
                  <a:schemeClr val="accent6"/>
                </a:solidFill>
              </a:rPr>
              <a:t>memberikan</a:t>
            </a:r>
            <a:r>
              <a:rPr lang="en-US" sz="2800" b="1" dirty="0">
                <a:solidFill>
                  <a:schemeClr val="accent6"/>
                </a:solidFill>
              </a:rPr>
              <a:t> d</a:t>
            </a:r>
            <a:r>
              <a:rPr lang="id-ID" sz="2800" b="1" dirty="0">
                <a:solidFill>
                  <a:schemeClr val="accent6"/>
                </a:solidFill>
              </a:rPr>
              <a:t>i</a:t>
            </a:r>
            <a:r>
              <a:rPr lang="en-US" sz="2800" b="1" dirty="0" err="1">
                <a:solidFill>
                  <a:schemeClr val="accent6"/>
                </a:solidFill>
              </a:rPr>
              <a:t>viden</a:t>
            </a:r>
            <a:r>
              <a:rPr lang="en-US" sz="2800" b="1" dirty="0">
                <a:solidFill>
                  <a:schemeClr val="accent6"/>
                </a:solidFill>
              </a:rPr>
              <a:t> </a:t>
            </a:r>
            <a:r>
              <a:rPr lang="en-US" sz="2800" b="1" dirty="0" err="1">
                <a:solidFill>
                  <a:schemeClr val="accent6"/>
                </a:solidFill>
              </a:rPr>
              <a:t>Rp</a:t>
            </a:r>
            <a:r>
              <a:rPr lang="id-ID" sz="2800" b="1" dirty="0">
                <a:solidFill>
                  <a:schemeClr val="accent6"/>
                </a:solidFill>
              </a:rPr>
              <a:t> 1.</a:t>
            </a:r>
            <a:r>
              <a:rPr lang="en-US" sz="2800" b="1" dirty="0">
                <a:solidFill>
                  <a:schemeClr val="accent6"/>
                </a:solidFill>
              </a:rPr>
              <a:t>00</a:t>
            </a:r>
            <a:r>
              <a:rPr lang="id-ID" sz="2800" b="1" dirty="0">
                <a:solidFill>
                  <a:schemeClr val="accent6"/>
                </a:solidFill>
              </a:rPr>
              <a:t>0,00</a:t>
            </a:r>
            <a:r>
              <a:rPr lang="en-US" sz="2800" b="1" dirty="0">
                <a:solidFill>
                  <a:schemeClr val="accent6"/>
                </a:solidFill>
              </a:rPr>
              <a:t> per </a:t>
            </a:r>
            <a:r>
              <a:rPr lang="en-US" sz="2800" b="1" dirty="0" err="1">
                <a:solidFill>
                  <a:schemeClr val="accent6"/>
                </a:solidFill>
              </a:rPr>
              <a:t>tahun</a:t>
            </a:r>
            <a:r>
              <a:rPr lang="en-US" sz="2800" b="1" dirty="0">
                <a:solidFill>
                  <a:schemeClr val="accent6"/>
                </a:solidFill>
              </a:rPr>
              <a:t>. </a:t>
            </a:r>
            <a:r>
              <a:rPr lang="en-US" sz="2800" b="1" dirty="0" err="1">
                <a:solidFill>
                  <a:schemeClr val="accent6"/>
                </a:solidFill>
              </a:rPr>
              <a:t>Harga</a:t>
            </a:r>
            <a:r>
              <a:rPr lang="en-US" sz="2800" b="1" dirty="0">
                <a:solidFill>
                  <a:schemeClr val="accent6"/>
                </a:solidFill>
              </a:rPr>
              <a:t> </a:t>
            </a:r>
            <a:r>
              <a:rPr lang="en-US" sz="2800" b="1" dirty="0" err="1">
                <a:solidFill>
                  <a:schemeClr val="accent6"/>
                </a:solidFill>
              </a:rPr>
              <a:t>saham</a:t>
            </a:r>
            <a:r>
              <a:rPr lang="id-ID" sz="2800" b="1" dirty="0">
                <a:solidFill>
                  <a:schemeClr val="accent6"/>
                </a:solidFill>
              </a:rPr>
              <a:t> preferen</a:t>
            </a:r>
            <a:r>
              <a:rPr lang="en-US" sz="2800" b="1" dirty="0">
                <a:solidFill>
                  <a:schemeClr val="accent6"/>
                </a:solidFill>
              </a:rPr>
              <a:t> </a:t>
            </a:r>
            <a:r>
              <a:rPr lang="en-US" sz="2800" b="1" dirty="0" err="1">
                <a:solidFill>
                  <a:schemeClr val="accent6"/>
                </a:solidFill>
              </a:rPr>
              <a:t>Rp</a:t>
            </a:r>
            <a:r>
              <a:rPr lang="en-US" sz="2800" b="1" dirty="0">
                <a:solidFill>
                  <a:schemeClr val="accent6"/>
                </a:solidFill>
              </a:rPr>
              <a:t> 1</a:t>
            </a:r>
            <a:r>
              <a:rPr lang="id-ID" sz="2800" b="1" dirty="0">
                <a:solidFill>
                  <a:schemeClr val="accent6"/>
                </a:solidFill>
              </a:rPr>
              <a:t>0</a:t>
            </a:r>
            <a:r>
              <a:rPr lang="en-US" sz="2800" b="1" dirty="0">
                <a:solidFill>
                  <a:schemeClr val="accent6"/>
                </a:solidFill>
              </a:rPr>
              <a:t>.000</a:t>
            </a:r>
            <a:r>
              <a:rPr lang="id-ID" sz="2800" b="1" dirty="0">
                <a:solidFill>
                  <a:schemeClr val="accent6"/>
                </a:solidFill>
              </a:rPr>
              <a:t>,00</a:t>
            </a:r>
            <a:r>
              <a:rPr lang="en-US" sz="2800" b="1" dirty="0">
                <a:solidFill>
                  <a:schemeClr val="accent6"/>
                </a:solidFill>
              </a:rPr>
              <a:t> </a:t>
            </a:r>
            <a:r>
              <a:rPr lang="en-US" sz="2800" b="1" dirty="0" err="1">
                <a:solidFill>
                  <a:schemeClr val="accent6"/>
                </a:solidFill>
              </a:rPr>
              <a:t>dengan</a:t>
            </a:r>
            <a:r>
              <a:rPr lang="en-US" sz="2800" b="1" dirty="0">
                <a:solidFill>
                  <a:schemeClr val="accent6"/>
                </a:solidFill>
              </a:rPr>
              <a:t> floating cost </a:t>
            </a:r>
            <a:r>
              <a:rPr lang="en-US" sz="2800" b="1" dirty="0" err="1">
                <a:solidFill>
                  <a:schemeClr val="accent6"/>
                </a:solidFill>
              </a:rPr>
              <a:t>Rp</a:t>
            </a:r>
            <a:r>
              <a:rPr lang="en-US" sz="2800" b="1" dirty="0">
                <a:solidFill>
                  <a:schemeClr val="accent6"/>
                </a:solidFill>
              </a:rPr>
              <a:t> 20</a:t>
            </a:r>
            <a:r>
              <a:rPr lang="id-ID" sz="2800" b="1" dirty="0">
                <a:solidFill>
                  <a:schemeClr val="accent6"/>
                </a:solidFill>
              </a:rPr>
              <a:t>,00</a:t>
            </a:r>
            <a:r>
              <a:rPr lang="en-US" sz="2800" b="1" dirty="0">
                <a:solidFill>
                  <a:schemeClr val="accent6"/>
                </a:solidFill>
              </a:rPr>
              <a:t> per </a:t>
            </a:r>
            <a:r>
              <a:rPr lang="en-US" sz="2800" b="1" dirty="0" err="1">
                <a:solidFill>
                  <a:schemeClr val="accent6"/>
                </a:solidFill>
              </a:rPr>
              <a:t>lembar</a:t>
            </a:r>
            <a:r>
              <a:rPr lang="id-ID" sz="2800" b="1" dirty="0">
                <a:solidFill>
                  <a:schemeClr val="accent6"/>
                </a:solidFill>
              </a:rPr>
              <a:t>. Hitung biaya saham preferen!</a:t>
            </a:r>
            <a:endParaRPr lang="en-US" sz="2800" b="1" dirty="0">
              <a:solidFill>
                <a:schemeClr val="accent6"/>
              </a:solidFill>
            </a:endParaRPr>
          </a:p>
          <a:p>
            <a:pPr marL="0" indent="0" algn="just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US" sz="2800" dirty="0">
              <a:latin typeface="Agency FB" pitchFamily="34" charset="0"/>
            </a:endParaRPr>
          </a:p>
          <a:p>
            <a:pPr>
              <a:buFont typeface="Wingdings" pitchFamily="2" charset="2"/>
              <a:buNone/>
              <a:defRPr/>
            </a:pPr>
            <a:endParaRPr lang="id-ID" sz="2800" b="1" dirty="0">
              <a:solidFill>
                <a:srgbClr val="00B050"/>
              </a:solidFill>
              <a:latin typeface="Aharoni" pitchFamily="2" charset="-79"/>
              <a:cs typeface="Aharoni" pitchFamily="2" charset="-79"/>
            </a:endParaRPr>
          </a:p>
          <a:p>
            <a:pPr marL="448056" indent="-384048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endParaRPr lang="id-ID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484632" indent="0" algn="ctr" eaLnBrk="1" fontAlgn="auto" hangingPunct="1">
              <a:spcAft>
                <a:spcPts val="0"/>
              </a:spcAft>
              <a:defRPr/>
            </a:pPr>
            <a:r>
              <a:rPr lang="id-ID" b="1" dirty="0">
                <a:solidFill>
                  <a:schemeClr val="accent1">
                    <a:tint val="83000"/>
                    <a:satMod val="150000"/>
                  </a:schemeClr>
                </a:solidFill>
              </a:rPr>
              <a:t>Biaya Saham Biasa</a:t>
            </a:r>
            <a:br>
              <a:rPr lang="id-ID" b="1" dirty="0">
                <a:solidFill>
                  <a:schemeClr val="accent1">
                    <a:tint val="83000"/>
                    <a:satMod val="150000"/>
                  </a:schemeClr>
                </a:solidFill>
              </a:rPr>
            </a:br>
            <a:r>
              <a:rPr lang="id-ID" b="1" dirty="0">
                <a:solidFill>
                  <a:schemeClr val="accent1">
                    <a:tint val="83000"/>
                    <a:satMod val="150000"/>
                  </a:schemeClr>
                </a:solidFill>
              </a:rPr>
              <a:t>(Cost of Equity)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5720" y="2000240"/>
            <a:ext cx="8572560" cy="4857760"/>
          </a:xfrm>
        </p:spPr>
        <p:txBody>
          <a:bodyPr>
            <a:normAutofit/>
          </a:bodyPr>
          <a:lstStyle/>
          <a:p>
            <a:pPr marL="0" indent="0" algn="just" eaLnBrk="1" hangingPunct="1">
              <a:buNone/>
            </a:pPr>
            <a:r>
              <a:rPr lang="en-US" sz="2800" b="1" dirty="0">
                <a:solidFill>
                  <a:schemeClr val="accent6"/>
                </a:solidFill>
              </a:rPr>
              <a:t>B</a:t>
            </a:r>
            <a:r>
              <a:rPr lang="id-ID" sz="2800" b="1" dirty="0">
                <a:solidFill>
                  <a:schemeClr val="accent6"/>
                </a:solidFill>
              </a:rPr>
              <a:t>iaya saham biasa terdiri dari 2 macam:</a:t>
            </a:r>
          </a:p>
          <a:p>
            <a:pPr marL="514350" indent="-514350" algn="just" eaLnBrk="1" hangingPunct="1">
              <a:buFont typeface="+mj-lt"/>
              <a:buAutoNum type="arabicPeriod"/>
            </a:pPr>
            <a:r>
              <a:rPr lang="id-ID" sz="2800" b="1" dirty="0">
                <a:solidFill>
                  <a:schemeClr val="accent6"/>
                </a:solidFill>
              </a:rPr>
              <a:t>Biaya saham biasa baru </a:t>
            </a:r>
            <a:r>
              <a:rPr lang="id-ID" sz="2800" b="1" dirty="0">
                <a:solidFill>
                  <a:schemeClr val="accent6"/>
                </a:solidFill>
                <a:sym typeface="Wingdings" pitchFamily="2" charset="2"/>
              </a:rPr>
              <a:t> </a:t>
            </a:r>
            <a:r>
              <a:rPr lang="id-ID" sz="2800" b="1" dirty="0">
                <a:solidFill>
                  <a:schemeClr val="accent6"/>
                </a:solidFill>
              </a:rPr>
              <a:t>ekuitas eksternal</a:t>
            </a:r>
          </a:p>
          <a:p>
            <a:pPr marL="514350" indent="-514350" algn="just" eaLnBrk="1" hangingPunct="1">
              <a:buFont typeface="+mj-lt"/>
              <a:buAutoNum type="arabicPeriod"/>
            </a:pPr>
            <a:r>
              <a:rPr lang="id-ID" sz="2800" b="1" dirty="0">
                <a:solidFill>
                  <a:schemeClr val="accent6"/>
                </a:solidFill>
              </a:rPr>
              <a:t>Biaya saham biasa </a:t>
            </a:r>
            <a:r>
              <a:rPr lang="id-ID" sz="2800" b="1" dirty="0">
                <a:solidFill>
                  <a:schemeClr val="accent6"/>
                </a:solidFill>
                <a:sym typeface="Wingdings" pitchFamily="2" charset="2"/>
              </a:rPr>
              <a:t> </a:t>
            </a:r>
            <a:r>
              <a:rPr lang="id-ID" sz="2800" b="1" dirty="0">
                <a:solidFill>
                  <a:schemeClr val="accent6"/>
                </a:solidFill>
              </a:rPr>
              <a:t>ekuitas internal</a:t>
            </a:r>
            <a:endParaRPr lang="en-US" sz="2800" b="1" dirty="0">
              <a:solidFill>
                <a:schemeClr val="accent6"/>
              </a:solidFill>
            </a:endParaRPr>
          </a:p>
          <a:p>
            <a:pPr marL="0" indent="0" algn="just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US" sz="2800" dirty="0">
              <a:latin typeface="Agency FB" pitchFamily="34" charset="0"/>
            </a:endParaRPr>
          </a:p>
          <a:p>
            <a:pPr>
              <a:buFont typeface="Wingdings" pitchFamily="2" charset="2"/>
              <a:buNone/>
              <a:defRPr/>
            </a:pPr>
            <a:endParaRPr lang="id-ID" sz="2800" b="1" dirty="0">
              <a:solidFill>
                <a:srgbClr val="00B050"/>
              </a:solidFill>
              <a:latin typeface="Aharoni" pitchFamily="2" charset="-79"/>
              <a:cs typeface="Aharoni" pitchFamily="2" charset="-79"/>
            </a:endParaRPr>
          </a:p>
          <a:p>
            <a:pPr marL="448056" indent="-384048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endParaRPr lang="id-ID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484632" indent="0" algn="ctr" eaLnBrk="1" fontAlgn="auto" hangingPunct="1">
              <a:spcAft>
                <a:spcPts val="0"/>
              </a:spcAft>
              <a:defRPr/>
            </a:pPr>
            <a:r>
              <a:rPr lang="id-ID" b="1" dirty="0">
                <a:solidFill>
                  <a:schemeClr val="accent1">
                    <a:tint val="83000"/>
                    <a:satMod val="150000"/>
                  </a:schemeClr>
                </a:solidFill>
              </a:rPr>
              <a:t>Biaya Saham Biasa Baru</a:t>
            </a:r>
            <a:br>
              <a:rPr lang="id-ID" b="1" dirty="0">
                <a:solidFill>
                  <a:schemeClr val="accent1">
                    <a:tint val="83000"/>
                    <a:satMod val="150000"/>
                  </a:schemeClr>
                </a:solidFill>
              </a:rPr>
            </a:br>
            <a:r>
              <a:rPr lang="id-ID" b="1" dirty="0">
                <a:solidFill>
                  <a:schemeClr val="accent1">
                    <a:tint val="83000"/>
                    <a:satMod val="150000"/>
                  </a:schemeClr>
                </a:solidFill>
              </a:rPr>
              <a:t>(Cost of New Common Stock)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5720" y="1785926"/>
            <a:ext cx="8572560" cy="5072074"/>
          </a:xfrm>
        </p:spPr>
        <p:txBody>
          <a:bodyPr>
            <a:normAutofit/>
          </a:bodyPr>
          <a:lstStyle/>
          <a:p>
            <a:pPr marL="357188" indent="-357188" algn="just" eaLnBrk="1" hangingPunct="1">
              <a:lnSpc>
                <a:spcPct val="80000"/>
              </a:lnSpc>
            </a:pPr>
            <a:r>
              <a:rPr lang="id-ID" sz="2800" b="1" dirty="0">
                <a:solidFill>
                  <a:schemeClr val="accent6"/>
                </a:solidFill>
              </a:rPr>
              <a:t>Biaya s</a:t>
            </a:r>
            <a:r>
              <a:rPr lang="en-US" sz="2800" b="1" dirty="0" err="1">
                <a:solidFill>
                  <a:schemeClr val="accent6"/>
                </a:solidFill>
              </a:rPr>
              <a:t>aham</a:t>
            </a:r>
            <a:r>
              <a:rPr lang="en-US" sz="2800" b="1" dirty="0">
                <a:solidFill>
                  <a:schemeClr val="accent6"/>
                </a:solidFill>
              </a:rPr>
              <a:t> </a:t>
            </a:r>
            <a:r>
              <a:rPr lang="en-US" sz="2800" b="1" dirty="0" err="1">
                <a:solidFill>
                  <a:schemeClr val="accent6"/>
                </a:solidFill>
              </a:rPr>
              <a:t>biasa</a:t>
            </a:r>
            <a:r>
              <a:rPr lang="id-ID" sz="2800" b="1" dirty="0">
                <a:solidFill>
                  <a:schemeClr val="accent6"/>
                </a:solidFill>
              </a:rPr>
              <a:t> baru </a:t>
            </a:r>
            <a:r>
              <a:rPr lang="en-US" sz="2800" b="1" dirty="0" err="1">
                <a:solidFill>
                  <a:schemeClr val="accent6"/>
                </a:solidFill>
              </a:rPr>
              <a:t>merupakan</a:t>
            </a:r>
            <a:r>
              <a:rPr lang="en-US" sz="2800" b="1" dirty="0">
                <a:solidFill>
                  <a:schemeClr val="accent6"/>
                </a:solidFill>
              </a:rPr>
              <a:t> </a:t>
            </a:r>
            <a:r>
              <a:rPr lang="en-US" sz="2800" b="1" dirty="0" err="1">
                <a:solidFill>
                  <a:schemeClr val="accent6"/>
                </a:solidFill>
              </a:rPr>
              <a:t>biaya</a:t>
            </a:r>
            <a:r>
              <a:rPr lang="en-US" sz="2800" b="1" dirty="0">
                <a:solidFill>
                  <a:schemeClr val="accent6"/>
                </a:solidFill>
              </a:rPr>
              <a:t> yang </a:t>
            </a:r>
            <a:r>
              <a:rPr lang="en-US" sz="2800" b="1" dirty="0" err="1">
                <a:solidFill>
                  <a:schemeClr val="accent6"/>
                </a:solidFill>
              </a:rPr>
              <a:t>dikeluarkan</a:t>
            </a:r>
            <a:r>
              <a:rPr lang="en-US" sz="2800" b="1" dirty="0">
                <a:solidFill>
                  <a:schemeClr val="accent6"/>
                </a:solidFill>
              </a:rPr>
              <a:t> </a:t>
            </a:r>
            <a:r>
              <a:rPr lang="en-US" sz="2800" b="1" dirty="0" err="1">
                <a:solidFill>
                  <a:schemeClr val="accent6"/>
                </a:solidFill>
              </a:rPr>
              <a:t>oleh</a:t>
            </a:r>
            <a:r>
              <a:rPr lang="en-US" sz="2800" b="1" dirty="0">
                <a:solidFill>
                  <a:schemeClr val="accent6"/>
                </a:solidFill>
              </a:rPr>
              <a:t> </a:t>
            </a:r>
            <a:r>
              <a:rPr lang="en-US" sz="2800" b="1" dirty="0" err="1">
                <a:solidFill>
                  <a:schemeClr val="accent6"/>
                </a:solidFill>
              </a:rPr>
              <a:t>perusahaan</a:t>
            </a:r>
            <a:r>
              <a:rPr lang="en-US" sz="2800" b="1" dirty="0">
                <a:solidFill>
                  <a:schemeClr val="accent6"/>
                </a:solidFill>
              </a:rPr>
              <a:t> </a:t>
            </a:r>
            <a:r>
              <a:rPr lang="id-ID" sz="2800" b="1" dirty="0">
                <a:solidFill>
                  <a:schemeClr val="accent6"/>
                </a:solidFill>
              </a:rPr>
              <a:t>untuk</a:t>
            </a:r>
            <a:r>
              <a:rPr lang="en-US" sz="2800" b="1" dirty="0">
                <a:solidFill>
                  <a:schemeClr val="accent6"/>
                </a:solidFill>
              </a:rPr>
              <a:t> </a:t>
            </a:r>
            <a:r>
              <a:rPr lang="en-US" sz="2800" b="1" dirty="0" err="1">
                <a:solidFill>
                  <a:schemeClr val="accent6"/>
                </a:solidFill>
              </a:rPr>
              <a:t>memp</a:t>
            </a:r>
            <a:r>
              <a:rPr lang="id-ID" sz="2800" b="1" dirty="0">
                <a:solidFill>
                  <a:schemeClr val="accent6"/>
                </a:solidFill>
              </a:rPr>
              <a:t>e</a:t>
            </a:r>
            <a:r>
              <a:rPr lang="en-US" sz="2800" b="1" dirty="0" err="1">
                <a:solidFill>
                  <a:schemeClr val="accent6"/>
                </a:solidFill>
              </a:rPr>
              <a:t>roleh</a:t>
            </a:r>
            <a:r>
              <a:rPr lang="en-US" sz="2800" b="1" dirty="0">
                <a:solidFill>
                  <a:schemeClr val="accent6"/>
                </a:solidFill>
              </a:rPr>
              <a:t> </a:t>
            </a:r>
            <a:r>
              <a:rPr lang="en-US" sz="2800" b="1" dirty="0" err="1">
                <a:solidFill>
                  <a:schemeClr val="accent6"/>
                </a:solidFill>
              </a:rPr>
              <a:t>dana</a:t>
            </a:r>
            <a:r>
              <a:rPr lang="en-US" sz="2800" b="1" dirty="0">
                <a:solidFill>
                  <a:schemeClr val="accent6"/>
                </a:solidFill>
              </a:rPr>
              <a:t> </a:t>
            </a:r>
            <a:r>
              <a:rPr lang="en-US" sz="2800" b="1" dirty="0" err="1">
                <a:solidFill>
                  <a:schemeClr val="accent6"/>
                </a:solidFill>
              </a:rPr>
              <a:t>dengan</a:t>
            </a:r>
            <a:r>
              <a:rPr lang="en-US" sz="2800" b="1" dirty="0">
                <a:solidFill>
                  <a:schemeClr val="accent6"/>
                </a:solidFill>
              </a:rPr>
              <a:t> </a:t>
            </a:r>
            <a:r>
              <a:rPr lang="en-US" sz="2800" b="1" dirty="0" err="1">
                <a:solidFill>
                  <a:schemeClr val="accent6"/>
                </a:solidFill>
              </a:rPr>
              <a:t>menjual</a:t>
            </a:r>
            <a:r>
              <a:rPr lang="en-US" sz="2800" b="1" dirty="0">
                <a:solidFill>
                  <a:schemeClr val="accent6"/>
                </a:solidFill>
              </a:rPr>
              <a:t> </a:t>
            </a:r>
            <a:r>
              <a:rPr lang="en-US" sz="2800" b="1" dirty="0" err="1">
                <a:solidFill>
                  <a:schemeClr val="accent6"/>
                </a:solidFill>
              </a:rPr>
              <a:t>saham</a:t>
            </a:r>
            <a:r>
              <a:rPr lang="en-US" sz="2800" b="1" dirty="0">
                <a:solidFill>
                  <a:schemeClr val="accent6"/>
                </a:solidFill>
              </a:rPr>
              <a:t> </a:t>
            </a:r>
            <a:r>
              <a:rPr lang="en-US" sz="2800" b="1" dirty="0" err="1">
                <a:solidFill>
                  <a:schemeClr val="accent6"/>
                </a:solidFill>
              </a:rPr>
              <a:t>biasa</a:t>
            </a:r>
            <a:r>
              <a:rPr lang="en-US" sz="2800" b="1" dirty="0">
                <a:solidFill>
                  <a:schemeClr val="accent6"/>
                </a:solidFill>
              </a:rPr>
              <a:t> </a:t>
            </a:r>
            <a:r>
              <a:rPr lang="id-ID" sz="2800" b="1" dirty="0">
                <a:solidFill>
                  <a:schemeClr val="accent6"/>
                </a:solidFill>
              </a:rPr>
              <a:t>baru.</a:t>
            </a:r>
          </a:p>
          <a:p>
            <a:pPr marL="357188" indent="-357188" algn="just" eaLnBrk="1" hangingPunct="1">
              <a:lnSpc>
                <a:spcPct val="80000"/>
              </a:lnSpc>
            </a:pPr>
            <a:r>
              <a:rPr lang="id-ID" sz="2800" b="1" dirty="0">
                <a:solidFill>
                  <a:schemeClr val="accent6"/>
                </a:solidFill>
              </a:rPr>
              <a:t>Biaya saham biasa baru biasanya lebih tinggi dari biaya saham biasa, karena penjualan saham baru memerlukan biaya emisi (</a:t>
            </a:r>
            <a:r>
              <a:rPr lang="id-ID" sz="2800" b="1" i="1" dirty="0">
                <a:solidFill>
                  <a:schemeClr val="accent6"/>
                </a:solidFill>
              </a:rPr>
              <a:t>floatation cost</a:t>
            </a:r>
            <a:r>
              <a:rPr lang="id-ID" sz="2800" b="1" dirty="0">
                <a:solidFill>
                  <a:schemeClr val="accent6"/>
                </a:solidFill>
              </a:rPr>
              <a:t>). Biaya emisi akan mengurangi penerimaan perusahaan dari penjualan saham.</a:t>
            </a:r>
          </a:p>
          <a:p>
            <a:pPr marL="357188" indent="-357188" algn="just" eaLnBrk="1" hangingPunct="1">
              <a:lnSpc>
                <a:spcPct val="80000"/>
              </a:lnSpc>
            </a:pPr>
            <a:r>
              <a:rPr lang="id-ID" sz="2800" b="1" dirty="0">
                <a:solidFill>
                  <a:schemeClr val="accent2"/>
                </a:solidFill>
              </a:rPr>
              <a:t>Model Gordon </a:t>
            </a:r>
            <a:r>
              <a:rPr lang="id-ID" sz="2800" b="1" dirty="0">
                <a:solidFill>
                  <a:schemeClr val="accent6"/>
                </a:solidFill>
                <a:sym typeface="Wingdings" pitchFamily="2" charset="2"/>
              </a:rPr>
              <a:t>   memperhitungkan biaya 					emisi (</a:t>
            </a:r>
            <a:r>
              <a:rPr lang="id-ID" sz="2800" b="1" i="1" dirty="0">
                <a:solidFill>
                  <a:schemeClr val="accent6"/>
                </a:solidFill>
                <a:sym typeface="Wingdings" pitchFamily="2" charset="2"/>
              </a:rPr>
              <a:t>floatation cost</a:t>
            </a:r>
            <a:r>
              <a:rPr lang="id-ID" sz="2800" b="1" dirty="0">
                <a:solidFill>
                  <a:schemeClr val="accent6"/>
                </a:solidFill>
                <a:sym typeface="Wingdings" pitchFamily="2" charset="2"/>
              </a:rPr>
              <a:t>)</a:t>
            </a:r>
            <a:endParaRPr lang="en-US" sz="2800" b="1" dirty="0">
              <a:solidFill>
                <a:schemeClr val="accent6"/>
              </a:solidFill>
            </a:endParaRPr>
          </a:p>
          <a:p>
            <a:pPr marL="357188" indent="-357188" algn="just" eaLnBrk="1" hangingPunct="1">
              <a:lnSpc>
                <a:spcPct val="80000"/>
              </a:lnSpc>
            </a:pPr>
            <a:endParaRPr lang="id-ID" sz="28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484632" indent="0" algn="ctr" eaLnBrk="1" fontAlgn="auto" hangingPunct="1">
              <a:spcAft>
                <a:spcPts val="0"/>
              </a:spcAft>
              <a:defRPr/>
            </a:pPr>
            <a:r>
              <a:rPr lang="id-ID" b="1" dirty="0">
                <a:solidFill>
                  <a:schemeClr val="accent1">
                    <a:tint val="83000"/>
                    <a:satMod val="150000"/>
                  </a:schemeClr>
                </a:solidFill>
              </a:rPr>
              <a:t>Pengertian Biaya Modal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2774"/>
            <a:ext cx="8229600" cy="4760935"/>
          </a:xfrm>
        </p:spPr>
        <p:txBody>
          <a:bodyPr>
            <a:normAutofit fontScale="77500" lnSpcReduction="20000"/>
          </a:bodyPr>
          <a:lstStyle/>
          <a:p>
            <a:pPr marL="448056" indent="-384048" algn="just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sv-SE" sz="2800" b="1" dirty="0">
                <a:solidFill>
                  <a:schemeClr val="accent6"/>
                </a:solidFill>
              </a:rPr>
              <a:t>Biaya modal </a:t>
            </a:r>
            <a:r>
              <a:rPr lang="sv-SE" sz="2800" b="1" i="1" dirty="0">
                <a:solidFill>
                  <a:schemeClr val="accent6"/>
                </a:solidFill>
              </a:rPr>
              <a:t>(Cost of Capital)</a:t>
            </a:r>
            <a:r>
              <a:rPr lang="sv-SE" sz="2800" b="1" dirty="0">
                <a:solidFill>
                  <a:schemeClr val="accent6"/>
                </a:solidFill>
              </a:rPr>
              <a:t> adalah biaya riil yang harus dikeluarkan oleh perusahaan u</a:t>
            </a:r>
            <a:r>
              <a:rPr lang="id-ID" sz="2800" b="1" dirty="0">
                <a:solidFill>
                  <a:schemeClr val="accent6"/>
                </a:solidFill>
              </a:rPr>
              <a:t>n</a:t>
            </a:r>
            <a:r>
              <a:rPr lang="sv-SE" sz="2800" b="1" dirty="0">
                <a:solidFill>
                  <a:schemeClr val="accent6"/>
                </a:solidFill>
              </a:rPr>
              <a:t>t</a:t>
            </a:r>
            <a:r>
              <a:rPr lang="id-ID" sz="2800" b="1" dirty="0">
                <a:solidFill>
                  <a:schemeClr val="accent6"/>
                </a:solidFill>
              </a:rPr>
              <a:t>u</a:t>
            </a:r>
            <a:r>
              <a:rPr lang="sv-SE" sz="2800" b="1" dirty="0">
                <a:solidFill>
                  <a:schemeClr val="accent6"/>
                </a:solidFill>
              </a:rPr>
              <a:t>k memperoleh dana</a:t>
            </a:r>
            <a:r>
              <a:rPr lang="id-ID" sz="2800" b="1" dirty="0">
                <a:solidFill>
                  <a:schemeClr val="accent6"/>
                </a:solidFill>
              </a:rPr>
              <a:t>,</a:t>
            </a:r>
            <a:r>
              <a:rPr lang="sv-SE" sz="2800" b="1" dirty="0">
                <a:solidFill>
                  <a:schemeClr val="accent6"/>
                </a:solidFill>
              </a:rPr>
              <a:t> baik yg berasal dari utang, saham preferen, saham biasa, dan laba ditahan untuk mendanai suatu investasi atau operasi perusahaan.</a:t>
            </a:r>
            <a:endParaRPr lang="id-ID" sz="2800" b="1" dirty="0">
              <a:solidFill>
                <a:schemeClr val="accent6"/>
              </a:solidFill>
            </a:endParaRPr>
          </a:p>
          <a:p>
            <a:pPr marL="448056" indent="-384048" algn="just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id-ID" sz="2800" b="1" dirty="0">
                <a:solidFill>
                  <a:schemeClr val="accent6"/>
                </a:solidFill>
              </a:rPr>
              <a:t>Penentuan </a:t>
            </a:r>
            <a:r>
              <a:rPr lang="sv-SE" sz="2800" b="1" dirty="0">
                <a:solidFill>
                  <a:schemeClr val="accent6"/>
                </a:solidFill>
              </a:rPr>
              <a:t>besarnya biaya modal ini dimaksudkan untuk mengetahui berapa besarnya biaya riil yang harus dikeluarkan perusahaan untuk memperoleh dana yang diperlukan.</a:t>
            </a:r>
            <a:endParaRPr lang="id-ID" sz="2800" b="1" dirty="0">
              <a:solidFill>
                <a:schemeClr val="accent6"/>
              </a:solidFill>
            </a:endParaRPr>
          </a:p>
          <a:p>
            <a:pPr marL="448056" indent="-384048" algn="just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sv-SE" sz="2800" b="1" dirty="0">
                <a:solidFill>
                  <a:schemeClr val="accent6"/>
                </a:solidFill>
              </a:rPr>
              <a:t>Konsep biaya modal erat kaitannya d</a:t>
            </a:r>
            <a:r>
              <a:rPr lang="id-ID" sz="2800" b="1" dirty="0">
                <a:solidFill>
                  <a:schemeClr val="accent6"/>
                </a:solidFill>
              </a:rPr>
              <a:t>en</a:t>
            </a:r>
            <a:r>
              <a:rPr lang="sv-SE" sz="2800" b="1" dirty="0">
                <a:solidFill>
                  <a:schemeClr val="accent6"/>
                </a:solidFill>
              </a:rPr>
              <a:t>g</a:t>
            </a:r>
            <a:r>
              <a:rPr lang="id-ID" sz="2800" b="1" dirty="0">
                <a:solidFill>
                  <a:schemeClr val="accent6"/>
                </a:solidFill>
              </a:rPr>
              <a:t>an</a:t>
            </a:r>
            <a:r>
              <a:rPr lang="sv-SE" sz="2800" b="1" dirty="0">
                <a:solidFill>
                  <a:schemeClr val="accent6"/>
                </a:solidFill>
              </a:rPr>
              <a:t> konsep tingkat keuntungan y</a:t>
            </a:r>
            <a:r>
              <a:rPr lang="id-ID" sz="2800" b="1" dirty="0">
                <a:solidFill>
                  <a:schemeClr val="accent6"/>
                </a:solidFill>
              </a:rPr>
              <a:t>an</a:t>
            </a:r>
            <a:r>
              <a:rPr lang="sv-SE" sz="2800" b="1" dirty="0">
                <a:solidFill>
                  <a:schemeClr val="accent6"/>
                </a:solidFill>
              </a:rPr>
              <a:t>g disyaratkan </a:t>
            </a:r>
            <a:r>
              <a:rPr lang="sv-SE" sz="2800" b="1" i="1" dirty="0">
                <a:solidFill>
                  <a:schemeClr val="accent6"/>
                </a:solidFill>
              </a:rPr>
              <a:t>(required rate of return)</a:t>
            </a:r>
            <a:r>
              <a:rPr lang="id-ID" sz="2800" b="1" i="1" dirty="0">
                <a:solidFill>
                  <a:schemeClr val="accent6"/>
                </a:solidFill>
              </a:rPr>
              <a:t>. </a:t>
            </a:r>
            <a:r>
              <a:rPr lang="en-US" sz="2800" b="1" dirty="0">
                <a:solidFill>
                  <a:schemeClr val="accent6"/>
                </a:solidFill>
                <a:latin typeface="+mj-lt"/>
                <a:cs typeface="Aharoni" pitchFamily="2" charset="-79"/>
              </a:rPr>
              <a:t>Dari </a:t>
            </a:r>
            <a:r>
              <a:rPr lang="en-US" sz="2800" b="1" dirty="0" err="1">
                <a:solidFill>
                  <a:schemeClr val="accent6"/>
                </a:solidFill>
                <a:latin typeface="+mj-lt"/>
                <a:cs typeface="Aharoni" pitchFamily="2" charset="-79"/>
              </a:rPr>
              <a:t>sisi</a:t>
            </a:r>
            <a:r>
              <a:rPr lang="en-US" sz="2800" b="1" dirty="0">
                <a:solidFill>
                  <a:schemeClr val="accent6"/>
                </a:solidFill>
                <a:latin typeface="+mj-lt"/>
                <a:cs typeface="Aharoni" pitchFamily="2" charset="-79"/>
              </a:rPr>
              <a:t> investor</a:t>
            </a:r>
            <a:r>
              <a:rPr lang="id-ID" sz="2800" b="1" dirty="0">
                <a:solidFill>
                  <a:schemeClr val="accent6"/>
                </a:solidFill>
                <a:latin typeface="+mj-lt"/>
                <a:cs typeface="Aharoni" pitchFamily="2" charset="-79"/>
              </a:rPr>
              <a:t> (pemilik modal)</a:t>
            </a:r>
            <a:r>
              <a:rPr lang="en-US" sz="2800" b="1" dirty="0">
                <a:solidFill>
                  <a:schemeClr val="accent6"/>
                </a:solidFill>
                <a:latin typeface="+mj-lt"/>
                <a:cs typeface="Aharoni" pitchFamily="2" charset="-79"/>
              </a:rPr>
              <a:t>, </a:t>
            </a:r>
            <a:r>
              <a:rPr lang="en-US" sz="2800" b="1" dirty="0" err="1">
                <a:solidFill>
                  <a:schemeClr val="accent6"/>
                </a:solidFill>
                <a:latin typeface="+mj-lt"/>
                <a:cs typeface="Aharoni" pitchFamily="2" charset="-79"/>
              </a:rPr>
              <a:t>tinggi</a:t>
            </a:r>
            <a:r>
              <a:rPr lang="en-US" sz="2800" b="1" dirty="0">
                <a:solidFill>
                  <a:schemeClr val="accent6"/>
                </a:solidFill>
                <a:latin typeface="+mj-lt"/>
                <a:cs typeface="Aharoni" pitchFamily="2" charset="-79"/>
              </a:rPr>
              <a:t> </a:t>
            </a:r>
            <a:r>
              <a:rPr lang="en-US" sz="2800" b="1" dirty="0" err="1">
                <a:solidFill>
                  <a:schemeClr val="accent6"/>
                </a:solidFill>
                <a:latin typeface="+mj-lt"/>
                <a:cs typeface="Aharoni" pitchFamily="2" charset="-79"/>
              </a:rPr>
              <a:t>rendahnya</a:t>
            </a:r>
            <a:r>
              <a:rPr lang="en-US" sz="2800" b="1" dirty="0">
                <a:solidFill>
                  <a:schemeClr val="accent6"/>
                </a:solidFill>
                <a:latin typeface="+mj-lt"/>
                <a:cs typeface="Aharoni" pitchFamily="2" charset="-79"/>
              </a:rPr>
              <a:t> </a:t>
            </a:r>
            <a:r>
              <a:rPr lang="en-US" sz="2800" b="1" i="1" dirty="0">
                <a:solidFill>
                  <a:schemeClr val="accent6"/>
                </a:solidFill>
                <a:latin typeface="+mj-lt"/>
                <a:cs typeface="Aharoni" pitchFamily="2" charset="-79"/>
              </a:rPr>
              <a:t>required rate of return </a:t>
            </a:r>
            <a:r>
              <a:rPr lang="en-US" sz="2800" b="1" dirty="0" err="1">
                <a:solidFill>
                  <a:schemeClr val="accent6"/>
                </a:solidFill>
                <a:latin typeface="+mj-lt"/>
                <a:cs typeface="Aharoni" pitchFamily="2" charset="-79"/>
              </a:rPr>
              <a:t>merupakan</a:t>
            </a:r>
            <a:r>
              <a:rPr lang="en-US" sz="2800" b="1" dirty="0">
                <a:solidFill>
                  <a:schemeClr val="accent6"/>
                </a:solidFill>
                <a:latin typeface="+mj-lt"/>
                <a:cs typeface="Aharoni" pitchFamily="2" charset="-79"/>
              </a:rPr>
              <a:t> </a:t>
            </a:r>
            <a:r>
              <a:rPr lang="en-US" sz="2800" b="1" dirty="0" err="1">
                <a:solidFill>
                  <a:schemeClr val="accent6"/>
                </a:solidFill>
                <a:latin typeface="+mj-lt"/>
                <a:cs typeface="Aharoni" pitchFamily="2" charset="-79"/>
              </a:rPr>
              <a:t>tingkat</a:t>
            </a:r>
            <a:r>
              <a:rPr lang="en-US" sz="2800" b="1" dirty="0">
                <a:solidFill>
                  <a:schemeClr val="accent6"/>
                </a:solidFill>
                <a:latin typeface="+mj-lt"/>
                <a:cs typeface="Aharoni" pitchFamily="2" charset="-79"/>
              </a:rPr>
              <a:t> </a:t>
            </a:r>
            <a:r>
              <a:rPr lang="en-US" sz="2800" b="1" dirty="0" err="1">
                <a:solidFill>
                  <a:schemeClr val="accent6"/>
                </a:solidFill>
                <a:latin typeface="+mj-lt"/>
                <a:cs typeface="Aharoni" pitchFamily="2" charset="-79"/>
              </a:rPr>
              <a:t>keuntungan</a:t>
            </a:r>
            <a:r>
              <a:rPr lang="en-US" sz="2800" b="1" dirty="0">
                <a:solidFill>
                  <a:schemeClr val="accent6"/>
                </a:solidFill>
                <a:latin typeface="+mj-lt"/>
                <a:cs typeface="Aharoni" pitchFamily="2" charset="-79"/>
              </a:rPr>
              <a:t> </a:t>
            </a:r>
            <a:r>
              <a:rPr lang="id-ID" sz="2800" b="1" dirty="0">
                <a:solidFill>
                  <a:schemeClr val="accent6"/>
                </a:solidFill>
                <a:latin typeface="+mj-lt"/>
                <a:cs typeface="Aharoni" pitchFamily="2" charset="-79"/>
              </a:rPr>
              <a:t>yang diminta </a:t>
            </a:r>
            <a:r>
              <a:rPr lang="en-US" sz="2800" b="1" dirty="0" err="1">
                <a:solidFill>
                  <a:schemeClr val="accent6"/>
                </a:solidFill>
                <a:latin typeface="+mj-lt"/>
                <a:cs typeface="Aharoni" pitchFamily="2" charset="-79"/>
              </a:rPr>
              <a:t>sedangkan</a:t>
            </a:r>
            <a:r>
              <a:rPr lang="en-US" sz="2800" b="1" dirty="0">
                <a:solidFill>
                  <a:schemeClr val="accent6"/>
                </a:solidFill>
                <a:latin typeface="+mj-lt"/>
                <a:cs typeface="Aharoni" pitchFamily="2" charset="-79"/>
              </a:rPr>
              <a:t> </a:t>
            </a:r>
            <a:r>
              <a:rPr lang="en-US" sz="2800" b="1" dirty="0" err="1">
                <a:solidFill>
                  <a:schemeClr val="accent6"/>
                </a:solidFill>
                <a:latin typeface="+mj-lt"/>
                <a:cs typeface="Aharoni" pitchFamily="2" charset="-79"/>
              </a:rPr>
              <a:t>bagi</a:t>
            </a:r>
            <a:r>
              <a:rPr lang="en-US" sz="2800" b="1" dirty="0">
                <a:solidFill>
                  <a:schemeClr val="accent6"/>
                </a:solidFill>
                <a:latin typeface="+mj-lt"/>
                <a:cs typeface="Aharoni" pitchFamily="2" charset="-79"/>
              </a:rPr>
              <a:t> </a:t>
            </a:r>
            <a:r>
              <a:rPr lang="en-US" sz="2800" b="1" dirty="0" err="1">
                <a:solidFill>
                  <a:schemeClr val="accent6"/>
                </a:solidFill>
                <a:latin typeface="+mj-lt"/>
                <a:cs typeface="Aharoni" pitchFamily="2" charset="-79"/>
              </a:rPr>
              <a:t>perusahaan</a:t>
            </a:r>
            <a:r>
              <a:rPr lang="en-US" sz="2800" b="1" dirty="0">
                <a:solidFill>
                  <a:schemeClr val="accent6"/>
                </a:solidFill>
                <a:latin typeface="+mj-lt"/>
                <a:cs typeface="Aharoni" pitchFamily="2" charset="-79"/>
              </a:rPr>
              <a:t> yang </a:t>
            </a:r>
            <a:r>
              <a:rPr lang="en-US" sz="2800" b="1" dirty="0" err="1">
                <a:solidFill>
                  <a:schemeClr val="accent6"/>
                </a:solidFill>
                <a:latin typeface="+mj-lt"/>
                <a:cs typeface="Aharoni" pitchFamily="2" charset="-79"/>
              </a:rPr>
              <a:t>menggunakan</a:t>
            </a:r>
            <a:r>
              <a:rPr lang="en-US" sz="2800" b="1" dirty="0">
                <a:solidFill>
                  <a:schemeClr val="accent6"/>
                </a:solidFill>
                <a:latin typeface="+mj-lt"/>
                <a:cs typeface="Aharoni" pitchFamily="2" charset="-79"/>
              </a:rPr>
              <a:t> </a:t>
            </a:r>
            <a:r>
              <a:rPr lang="en-US" sz="2800" b="1" dirty="0" err="1">
                <a:solidFill>
                  <a:schemeClr val="accent6"/>
                </a:solidFill>
                <a:latin typeface="+mj-lt"/>
                <a:cs typeface="Aharoni" pitchFamily="2" charset="-79"/>
              </a:rPr>
              <a:t>dana</a:t>
            </a:r>
            <a:r>
              <a:rPr lang="en-US" sz="2800" b="1" dirty="0">
                <a:solidFill>
                  <a:schemeClr val="accent6"/>
                </a:solidFill>
                <a:latin typeface="+mj-lt"/>
                <a:cs typeface="Aharoni" pitchFamily="2" charset="-79"/>
              </a:rPr>
              <a:t> </a:t>
            </a:r>
            <a:r>
              <a:rPr lang="en-US" sz="2800" b="1" dirty="0" err="1">
                <a:solidFill>
                  <a:schemeClr val="accent6"/>
                </a:solidFill>
                <a:latin typeface="+mj-lt"/>
                <a:cs typeface="Aharoni" pitchFamily="2" charset="-79"/>
              </a:rPr>
              <a:t>merupakan</a:t>
            </a:r>
            <a:r>
              <a:rPr lang="en-US" sz="2800" b="1" dirty="0">
                <a:solidFill>
                  <a:schemeClr val="accent6"/>
                </a:solidFill>
                <a:latin typeface="+mj-lt"/>
                <a:cs typeface="Aharoni" pitchFamily="2" charset="-79"/>
              </a:rPr>
              <a:t> </a:t>
            </a:r>
            <a:r>
              <a:rPr lang="en-US" sz="2800" b="1" dirty="0" err="1">
                <a:solidFill>
                  <a:schemeClr val="accent6"/>
                </a:solidFill>
                <a:latin typeface="+mj-lt"/>
                <a:cs typeface="Aharoni" pitchFamily="2" charset="-79"/>
              </a:rPr>
              <a:t>biaya</a:t>
            </a:r>
            <a:r>
              <a:rPr lang="id-ID" sz="2800" b="1" dirty="0">
                <a:solidFill>
                  <a:schemeClr val="accent6"/>
                </a:solidFill>
                <a:latin typeface="+mj-lt"/>
                <a:cs typeface="Aharoni" pitchFamily="2" charset="-79"/>
              </a:rPr>
              <a:t> </a:t>
            </a:r>
            <a:r>
              <a:rPr lang="en-US" sz="2800" b="1" dirty="0">
                <a:solidFill>
                  <a:schemeClr val="accent6"/>
                </a:solidFill>
                <a:latin typeface="+mj-lt"/>
                <a:cs typeface="Aharoni" pitchFamily="2" charset="-79"/>
              </a:rPr>
              <a:t>yang </a:t>
            </a:r>
            <a:r>
              <a:rPr lang="en-US" sz="2800" b="1" dirty="0" err="1">
                <a:solidFill>
                  <a:schemeClr val="accent6"/>
                </a:solidFill>
                <a:latin typeface="+mj-lt"/>
                <a:cs typeface="Aharoni" pitchFamily="2" charset="-79"/>
              </a:rPr>
              <a:t>harus</a:t>
            </a:r>
            <a:r>
              <a:rPr lang="en-US" sz="2800" b="1" dirty="0">
                <a:solidFill>
                  <a:schemeClr val="accent6"/>
                </a:solidFill>
                <a:latin typeface="+mj-lt"/>
                <a:cs typeface="Aharoni" pitchFamily="2" charset="-79"/>
              </a:rPr>
              <a:t> </a:t>
            </a:r>
            <a:r>
              <a:rPr lang="en-US" sz="2800" b="1" dirty="0" err="1">
                <a:solidFill>
                  <a:schemeClr val="accent6"/>
                </a:solidFill>
                <a:latin typeface="+mj-lt"/>
                <a:cs typeface="Aharoni" pitchFamily="2" charset="-79"/>
              </a:rPr>
              <a:t>dikeluarkan</a:t>
            </a:r>
            <a:r>
              <a:rPr lang="en-US" sz="2800" b="1" dirty="0">
                <a:solidFill>
                  <a:schemeClr val="accent6"/>
                </a:solidFill>
                <a:latin typeface="+mj-lt"/>
                <a:cs typeface="Aharoni" pitchFamily="2" charset="-79"/>
              </a:rPr>
              <a:t> </a:t>
            </a:r>
            <a:r>
              <a:rPr lang="en-US" sz="2800" b="1" dirty="0" err="1">
                <a:solidFill>
                  <a:schemeClr val="accent6"/>
                </a:solidFill>
                <a:latin typeface="+mj-lt"/>
                <a:cs typeface="Aharoni" pitchFamily="2" charset="-79"/>
              </a:rPr>
              <a:t>untuk</a:t>
            </a:r>
            <a:r>
              <a:rPr lang="en-US" sz="2800" b="1" dirty="0">
                <a:solidFill>
                  <a:schemeClr val="accent6"/>
                </a:solidFill>
                <a:latin typeface="+mj-lt"/>
                <a:cs typeface="Aharoni" pitchFamily="2" charset="-79"/>
              </a:rPr>
              <a:t> </a:t>
            </a:r>
            <a:r>
              <a:rPr lang="en-US" sz="2800" b="1" dirty="0" err="1">
                <a:solidFill>
                  <a:schemeClr val="accent6"/>
                </a:solidFill>
                <a:latin typeface="+mj-lt"/>
                <a:cs typeface="Aharoni" pitchFamily="2" charset="-79"/>
              </a:rPr>
              <a:t>mendapatkan</a:t>
            </a:r>
            <a:r>
              <a:rPr lang="en-US" sz="2800" b="1" dirty="0">
                <a:solidFill>
                  <a:schemeClr val="accent6"/>
                </a:solidFill>
                <a:latin typeface="+mj-lt"/>
                <a:cs typeface="Aharoni" pitchFamily="2" charset="-79"/>
              </a:rPr>
              <a:t> </a:t>
            </a:r>
            <a:r>
              <a:rPr lang="en-US" sz="2800" b="1" dirty="0" err="1">
                <a:solidFill>
                  <a:schemeClr val="accent6"/>
                </a:solidFill>
                <a:latin typeface="+mj-lt"/>
                <a:cs typeface="Aharoni" pitchFamily="2" charset="-79"/>
              </a:rPr>
              <a:t>moda</a:t>
            </a:r>
            <a:r>
              <a:rPr lang="id-ID" sz="2800" b="1" dirty="0">
                <a:solidFill>
                  <a:schemeClr val="accent6"/>
                </a:solidFill>
                <a:latin typeface="+mj-lt"/>
                <a:cs typeface="Aharoni" pitchFamily="2" charset="-79"/>
              </a:rPr>
              <a:t>l.</a:t>
            </a:r>
            <a:endParaRPr lang="id-ID" sz="2800" b="1" dirty="0">
              <a:solidFill>
                <a:schemeClr val="accent6"/>
              </a:solidFill>
              <a:latin typeface="+mj-lt"/>
            </a:endParaRPr>
          </a:p>
          <a:p>
            <a:pPr marL="448056" indent="-384048" algn="just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endParaRPr lang="id-ID" sz="2800" b="1" dirty="0">
              <a:solidFill>
                <a:schemeClr val="accent6"/>
              </a:solidFill>
            </a:endParaRPr>
          </a:p>
          <a:p>
            <a:pPr marL="448056" indent="-384048" algn="just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endParaRPr lang="sv-SE" sz="2800" b="1" dirty="0">
              <a:solidFill>
                <a:schemeClr val="accent6"/>
              </a:solidFill>
            </a:endParaRPr>
          </a:p>
          <a:p>
            <a:pPr marL="448056" indent="-384048" algn="just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endParaRPr lang="en-US" sz="2800" dirty="0">
              <a:solidFill>
                <a:schemeClr val="accent6">
                  <a:lumMod val="75000"/>
                </a:schemeClr>
              </a:solidFill>
            </a:endParaRPr>
          </a:p>
          <a:p>
            <a:pPr marL="448056" indent="-384048" algn="just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endParaRPr lang="id-ID" sz="2800" b="1" dirty="0">
              <a:solidFill>
                <a:schemeClr val="accent6">
                  <a:lumMod val="75000"/>
                </a:schemeClr>
              </a:solidFill>
            </a:endParaRPr>
          </a:p>
          <a:p>
            <a:pPr marL="448056" indent="-384048" algn="just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endParaRPr lang="sv-SE" sz="2800" b="1" dirty="0">
              <a:solidFill>
                <a:schemeClr val="accent6">
                  <a:lumMod val="75000"/>
                </a:schemeClr>
              </a:solidFill>
            </a:endParaRPr>
          </a:p>
          <a:p>
            <a:pPr marL="448056" indent="-384048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endParaRPr lang="id-ID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484632" indent="0" algn="ctr" eaLnBrk="1" fontAlgn="auto" hangingPunct="1">
              <a:spcAft>
                <a:spcPts val="0"/>
              </a:spcAft>
              <a:defRPr/>
            </a:pPr>
            <a:r>
              <a:rPr lang="id-ID" b="1" dirty="0">
                <a:solidFill>
                  <a:schemeClr val="accent1">
                    <a:tint val="83000"/>
                    <a:satMod val="150000"/>
                  </a:schemeClr>
                </a:solidFill>
              </a:rPr>
              <a:t>Biaya Saham Biasa Baru</a:t>
            </a:r>
            <a:br>
              <a:rPr lang="id-ID" b="1" dirty="0">
                <a:solidFill>
                  <a:schemeClr val="accent1">
                    <a:tint val="83000"/>
                    <a:satMod val="150000"/>
                  </a:schemeClr>
                </a:solidFill>
              </a:rPr>
            </a:br>
            <a:r>
              <a:rPr lang="id-ID" b="1" dirty="0">
                <a:solidFill>
                  <a:schemeClr val="accent1">
                    <a:tint val="83000"/>
                    <a:satMod val="150000"/>
                  </a:schemeClr>
                </a:solidFill>
              </a:rPr>
              <a:t>(Cost of New Common Stock)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5720" y="1785926"/>
            <a:ext cx="8572560" cy="5072074"/>
          </a:xfrm>
        </p:spPr>
        <p:txBody>
          <a:bodyPr>
            <a:normAutofit/>
          </a:bodyPr>
          <a:lstStyle/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</a:pPr>
            <a:endParaRPr lang="id-ID" sz="2000" dirty="0"/>
          </a:p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400" b="1" dirty="0" err="1">
                <a:solidFill>
                  <a:schemeClr val="accent2"/>
                </a:solidFill>
              </a:rPr>
              <a:t>Rumus</a:t>
            </a:r>
            <a:r>
              <a:rPr lang="en-US" sz="2400" b="1" dirty="0">
                <a:solidFill>
                  <a:schemeClr val="accent2"/>
                </a:solidFill>
              </a:rPr>
              <a:t> :</a:t>
            </a:r>
            <a:endParaRPr lang="id-ID" sz="2400" b="1" dirty="0">
              <a:solidFill>
                <a:schemeClr val="accent2"/>
              </a:solidFill>
            </a:endParaRPr>
          </a:p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2000" b="1" dirty="0"/>
          </a:p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id-ID" sz="2800" b="1" dirty="0">
                <a:solidFill>
                  <a:srgbClr val="00B050"/>
                </a:solidFill>
              </a:rPr>
              <a:t>K</a:t>
            </a:r>
            <a:r>
              <a:rPr lang="id-ID" sz="1800" b="1" dirty="0">
                <a:solidFill>
                  <a:srgbClr val="00B050"/>
                </a:solidFill>
              </a:rPr>
              <a:t>c</a:t>
            </a:r>
            <a:r>
              <a:rPr lang="en-US" sz="2800" b="1" dirty="0">
                <a:solidFill>
                  <a:srgbClr val="00B050"/>
                </a:solidFill>
              </a:rPr>
              <a:t> = </a:t>
            </a:r>
            <a:r>
              <a:rPr lang="id-ID" sz="2800" b="1" dirty="0">
                <a:solidFill>
                  <a:srgbClr val="00B050"/>
                </a:solidFill>
              </a:rPr>
              <a:t>    </a:t>
            </a:r>
            <a:r>
              <a:rPr lang="en-US" sz="2800" b="1" dirty="0">
                <a:solidFill>
                  <a:srgbClr val="00B050"/>
                </a:solidFill>
              </a:rPr>
              <a:t>D</a:t>
            </a:r>
            <a:r>
              <a:rPr lang="en-US" sz="2800" b="1" baseline="-25000" dirty="0">
                <a:solidFill>
                  <a:srgbClr val="00B050"/>
                </a:solidFill>
              </a:rPr>
              <a:t>1</a:t>
            </a:r>
            <a:r>
              <a:rPr lang="en-US" sz="2800" b="1" dirty="0">
                <a:solidFill>
                  <a:srgbClr val="00B050"/>
                </a:solidFill>
              </a:rPr>
              <a:t>  </a:t>
            </a:r>
            <a:r>
              <a:rPr lang="id-ID" sz="2800" b="1" dirty="0">
                <a:solidFill>
                  <a:srgbClr val="00B050"/>
                </a:solidFill>
              </a:rPr>
              <a:t>    </a:t>
            </a:r>
            <a:r>
              <a:rPr lang="en-US" sz="2800" b="1" dirty="0">
                <a:solidFill>
                  <a:srgbClr val="00B050"/>
                </a:solidFill>
              </a:rPr>
              <a:t>+ g</a:t>
            </a:r>
            <a:endParaRPr lang="id-ID" sz="2800" b="1" dirty="0">
              <a:solidFill>
                <a:srgbClr val="00B050"/>
              </a:solidFill>
            </a:endParaRPr>
          </a:p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id-ID" sz="2800" b="1" dirty="0">
                <a:solidFill>
                  <a:srgbClr val="00B050"/>
                </a:solidFill>
              </a:rPr>
              <a:t>         P</a:t>
            </a:r>
            <a:r>
              <a:rPr lang="id-ID" sz="1800" b="1" dirty="0">
                <a:solidFill>
                  <a:srgbClr val="00B050"/>
                </a:solidFill>
              </a:rPr>
              <a:t>0</a:t>
            </a:r>
            <a:r>
              <a:rPr lang="id-ID" sz="2800" b="1" dirty="0">
                <a:solidFill>
                  <a:srgbClr val="00B050"/>
                </a:solidFill>
              </a:rPr>
              <a:t>(1-F)</a:t>
            </a:r>
            <a:endParaRPr lang="en-US" sz="2800" b="1" dirty="0">
              <a:solidFill>
                <a:srgbClr val="00B050"/>
              </a:solidFill>
            </a:endParaRPr>
          </a:p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</a:pPr>
            <a:endParaRPr lang="id-ID" sz="2000" b="1" dirty="0"/>
          </a:p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id-ID" sz="2000" b="1" dirty="0">
                <a:solidFill>
                  <a:schemeClr val="accent2"/>
                </a:solidFill>
              </a:rPr>
              <a:t>d</a:t>
            </a:r>
            <a:r>
              <a:rPr lang="en-US" sz="2000" b="1" dirty="0" err="1">
                <a:solidFill>
                  <a:schemeClr val="accent2"/>
                </a:solidFill>
              </a:rPr>
              <a:t>imana</a:t>
            </a:r>
            <a:r>
              <a:rPr lang="en-US" sz="2000" b="1" dirty="0">
                <a:solidFill>
                  <a:schemeClr val="accent2"/>
                </a:solidFill>
              </a:rPr>
              <a:t> :</a:t>
            </a:r>
          </a:p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id-ID" sz="2000" b="1" dirty="0">
                <a:solidFill>
                  <a:schemeClr val="accent6"/>
                </a:solidFill>
              </a:rPr>
              <a:t>K</a:t>
            </a:r>
            <a:r>
              <a:rPr lang="id-ID" sz="1600" b="1" dirty="0">
                <a:solidFill>
                  <a:schemeClr val="accent6"/>
                </a:solidFill>
              </a:rPr>
              <a:t>c </a:t>
            </a:r>
            <a:r>
              <a:rPr lang="en-US" sz="2000" b="1" dirty="0">
                <a:solidFill>
                  <a:schemeClr val="accent6"/>
                </a:solidFill>
              </a:rPr>
              <a:t>	= </a:t>
            </a:r>
            <a:r>
              <a:rPr lang="en-US" sz="2000" b="1" dirty="0" err="1">
                <a:solidFill>
                  <a:schemeClr val="accent6"/>
                </a:solidFill>
              </a:rPr>
              <a:t>Biaya</a:t>
            </a:r>
            <a:r>
              <a:rPr lang="id-ID" sz="2000" b="1" dirty="0">
                <a:solidFill>
                  <a:schemeClr val="accent6"/>
                </a:solidFill>
              </a:rPr>
              <a:t> </a:t>
            </a:r>
            <a:r>
              <a:rPr lang="en-US" sz="2000" b="1" dirty="0" err="1">
                <a:solidFill>
                  <a:schemeClr val="accent6"/>
                </a:solidFill>
              </a:rPr>
              <a:t>saham</a:t>
            </a:r>
            <a:r>
              <a:rPr lang="en-US" sz="2000" b="1" dirty="0">
                <a:solidFill>
                  <a:schemeClr val="accent6"/>
                </a:solidFill>
              </a:rPr>
              <a:t> </a:t>
            </a:r>
            <a:r>
              <a:rPr lang="en-US" sz="2000" b="1" dirty="0" err="1">
                <a:solidFill>
                  <a:schemeClr val="accent6"/>
                </a:solidFill>
              </a:rPr>
              <a:t>biasa</a:t>
            </a:r>
            <a:r>
              <a:rPr lang="id-ID" sz="2000" b="1" dirty="0">
                <a:solidFill>
                  <a:schemeClr val="accent6"/>
                </a:solidFill>
              </a:rPr>
              <a:t> baru</a:t>
            </a:r>
            <a:endParaRPr lang="en-US" sz="2000" b="1" dirty="0">
              <a:solidFill>
                <a:schemeClr val="accent6"/>
              </a:solidFill>
            </a:endParaRPr>
          </a:p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dirty="0">
                <a:solidFill>
                  <a:schemeClr val="accent6"/>
                </a:solidFill>
              </a:rPr>
              <a:t>D</a:t>
            </a:r>
            <a:r>
              <a:rPr lang="en-US" sz="1600" b="1" baseline="-25000" dirty="0">
                <a:solidFill>
                  <a:schemeClr val="accent6"/>
                </a:solidFill>
              </a:rPr>
              <a:t>1</a:t>
            </a:r>
            <a:r>
              <a:rPr lang="en-US" sz="1600" b="1" dirty="0">
                <a:solidFill>
                  <a:schemeClr val="accent6"/>
                </a:solidFill>
              </a:rPr>
              <a:t> </a:t>
            </a:r>
            <a:r>
              <a:rPr lang="en-US" sz="2000" b="1" dirty="0">
                <a:solidFill>
                  <a:schemeClr val="accent6"/>
                </a:solidFill>
              </a:rPr>
              <a:t>	= d</a:t>
            </a:r>
            <a:r>
              <a:rPr lang="id-ID" sz="2000" b="1" dirty="0">
                <a:solidFill>
                  <a:schemeClr val="accent6"/>
                </a:solidFill>
              </a:rPr>
              <a:t>i</a:t>
            </a:r>
            <a:r>
              <a:rPr lang="en-US" sz="2000" b="1" dirty="0" err="1">
                <a:solidFill>
                  <a:schemeClr val="accent6"/>
                </a:solidFill>
              </a:rPr>
              <a:t>viden</a:t>
            </a:r>
            <a:r>
              <a:rPr lang="en-US" sz="2000" b="1" dirty="0">
                <a:solidFill>
                  <a:schemeClr val="accent6"/>
                </a:solidFill>
              </a:rPr>
              <a:t> </a:t>
            </a:r>
            <a:r>
              <a:rPr lang="id-ID" sz="2000" b="1" dirty="0">
                <a:solidFill>
                  <a:schemeClr val="accent6"/>
                </a:solidFill>
              </a:rPr>
              <a:t>yang diharapkan </a:t>
            </a:r>
            <a:r>
              <a:rPr lang="en-US" sz="2000" b="1" dirty="0" err="1">
                <a:solidFill>
                  <a:schemeClr val="accent6"/>
                </a:solidFill>
              </a:rPr>
              <a:t>pada</a:t>
            </a:r>
            <a:r>
              <a:rPr lang="en-US" sz="2000" b="1" dirty="0">
                <a:solidFill>
                  <a:schemeClr val="accent6"/>
                </a:solidFill>
              </a:rPr>
              <a:t> </a:t>
            </a:r>
            <a:r>
              <a:rPr lang="id-ID" sz="2000" b="1" dirty="0">
                <a:solidFill>
                  <a:schemeClr val="accent6"/>
                </a:solidFill>
              </a:rPr>
              <a:t>akhir </a:t>
            </a:r>
            <a:r>
              <a:rPr lang="en-US" sz="2000" b="1" dirty="0" err="1">
                <a:solidFill>
                  <a:schemeClr val="accent6"/>
                </a:solidFill>
              </a:rPr>
              <a:t>tahun</a:t>
            </a:r>
            <a:r>
              <a:rPr lang="id-ID" sz="2000" b="1" dirty="0">
                <a:solidFill>
                  <a:schemeClr val="accent6"/>
                </a:solidFill>
              </a:rPr>
              <a:t> </a:t>
            </a:r>
            <a:r>
              <a:rPr lang="en-US" sz="2000" b="1" dirty="0" err="1">
                <a:solidFill>
                  <a:schemeClr val="accent6"/>
                </a:solidFill>
              </a:rPr>
              <a:t>pertama</a:t>
            </a:r>
            <a:endParaRPr lang="en-US" sz="2000" b="1" dirty="0">
              <a:solidFill>
                <a:schemeClr val="accent6"/>
              </a:solidFill>
            </a:endParaRPr>
          </a:p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dirty="0">
                <a:solidFill>
                  <a:schemeClr val="accent6"/>
                </a:solidFill>
              </a:rPr>
              <a:t>P 	= </a:t>
            </a:r>
            <a:r>
              <a:rPr lang="en-US" sz="2000" b="1" dirty="0" err="1">
                <a:solidFill>
                  <a:schemeClr val="accent6"/>
                </a:solidFill>
              </a:rPr>
              <a:t>harga</a:t>
            </a:r>
            <a:r>
              <a:rPr lang="en-US" sz="2000" b="1" dirty="0">
                <a:solidFill>
                  <a:schemeClr val="accent6"/>
                </a:solidFill>
              </a:rPr>
              <a:t> </a:t>
            </a:r>
            <a:r>
              <a:rPr lang="id-ID" sz="2000" b="1" dirty="0">
                <a:solidFill>
                  <a:schemeClr val="accent6"/>
                </a:solidFill>
              </a:rPr>
              <a:t>jual</a:t>
            </a:r>
            <a:r>
              <a:rPr lang="en-US" sz="2000" b="1" dirty="0">
                <a:solidFill>
                  <a:schemeClr val="accent6"/>
                </a:solidFill>
              </a:rPr>
              <a:t> </a:t>
            </a:r>
            <a:r>
              <a:rPr lang="en-US" sz="2000" b="1" dirty="0" err="1">
                <a:solidFill>
                  <a:schemeClr val="accent6"/>
                </a:solidFill>
              </a:rPr>
              <a:t>saham</a:t>
            </a:r>
            <a:r>
              <a:rPr lang="id-ID" sz="2000" b="1" dirty="0">
                <a:solidFill>
                  <a:schemeClr val="accent6"/>
                </a:solidFill>
              </a:rPr>
              <a:t> biasa baru </a:t>
            </a:r>
            <a:endParaRPr lang="en-US" sz="2000" b="1" dirty="0">
              <a:solidFill>
                <a:schemeClr val="accent6"/>
              </a:solidFill>
            </a:endParaRPr>
          </a:p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dirty="0">
                <a:solidFill>
                  <a:schemeClr val="accent6"/>
                </a:solidFill>
              </a:rPr>
              <a:t>g	= </a:t>
            </a:r>
            <a:r>
              <a:rPr lang="en-US" sz="2000" b="1" dirty="0" err="1">
                <a:solidFill>
                  <a:schemeClr val="accent6"/>
                </a:solidFill>
              </a:rPr>
              <a:t>pertumbuhan</a:t>
            </a:r>
            <a:r>
              <a:rPr lang="en-US" sz="2000" b="1" dirty="0">
                <a:solidFill>
                  <a:schemeClr val="accent6"/>
                </a:solidFill>
              </a:rPr>
              <a:t> d</a:t>
            </a:r>
            <a:r>
              <a:rPr lang="id-ID" sz="2000" b="1" dirty="0">
                <a:solidFill>
                  <a:schemeClr val="accent6"/>
                </a:solidFill>
              </a:rPr>
              <a:t>i</a:t>
            </a:r>
            <a:r>
              <a:rPr lang="en-US" sz="2000" b="1" dirty="0" err="1">
                <a:solidFill>
                  <a:schemeClr val="accent6"/>
                </a:solidFill>
              </a:rPr>
              <a:t>viden</a:t>
            </a:r>
            <a:r>
              <a:rPr lang="en-US" sz="2000" b="1" dirty="0">
                <a:solidFill>
                  <a:schemeClr val="accent6"/>
                </a:solidFill>
              </a:rPr>
              <a:t> </a:t>
            </a:r>
            <a:r>
              <a:rPr lang="en-US" sz="2000" b="1" dirty="0" err="1">
                <a:solidFill>
                  <a:schemeClr val="accent6"/>
                </a:solidFill>
              </a:rPr>
              <a:t>saham</a:t>
            </a:r>
            <a:r>
              <a:rPr lang="en-US" sz="2000" b="1" dirty="0">
                <a:solidFill>
                  <a:schemeClr val="accent6"/>
                </a:solidFill>
              </a:rPr>
              <a:t> per </a:t>
            </a:r>
            <a:r>
              <a:rPr lang="en-US" sz="2000" b="1" dirty="0" err="1">
                <a:solidFill>
                  <a:schemeClr val="accent6"/>
                </a:solidFill>
              </a:rPr>
              <a:t>tahun</a:t>
            </a:r>
            <a:r>
              <a:rPr lang="id-ID" sz="2000" b="1" dirty="0">
                <a:solidFill>
                  <a:schemeClr val="accent6"/>
                </a:solidFill>
              </a:rPr>
              <a:t> (</a:t>
            </a:r>
            <a:r>
              <a:rPr lang="id-ID" sz="2000" b="1" i="1" dirty="0">
                <a:solidFill>
                  <a:schemeClr val="accent6"/>
                </a:solidFill>
              </a:rPr>
              <a:t>growth</a:t>
            </a:r>
            <a:r>
              <a:rPr lang="id-ID" sz="2000" b="1" dirty="0">
                <a:solidFill>
                  <a:schemeClr val="accent6"/>
                </a:solidFill>
              </a:rPr>
              <a:t>)</a:t>
            </a:r>
          </a:p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id-ID" sz="2000" b="1" dirty="0">
                <a:solidFill>
                  <a:schemeClr val="accent6"/>
                </a:solidFill>
              </a:rPr>
              <a:t>F	= Flotation cost</a:t>
            </a:r>
            <a:endParaRPr lang="en-US" sz="2000" b="1" dirty="0">
              <a:solidFill>
                <a:schemeClr val="accent6"/>
              </a:solidFill>
            </a:endParaRPr>
          </a:p>
          <a:p>
            <a:pPr marL="357188" indent="-357188" algn="just" eaLnBrk="1" hangingPunct="1">
              <a:lnSpc>
                <a:spcPct val="80000"/>
              </a:lnSpc>
            </a:pPr>
            <a:endParaRPr lang="id-ID" sz="2800" b="1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1285852" y="3286124"/>
            <a:ext cx="1000132" cy="1588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484632" indent="0" algn="ctr" eaLnBrk="1" fontAlgn="auto" hangingPunct="1">
              <a:spcAft>
                <a:spcPts val="0"/>
              </a:spcAft>
              <a:defRPr/>
            </a:pPr>
            <a:r>
              <a:rPr lang="id-ID" b="1" dirty="0">
                <a:solidFill>
                  <a:schemeClr val="accent1">
                    <a:tint val="83000"/>
                    <a:satMod val="150000"/>
                  </a:schemeClr>
                </a:solidFill>
              </a:rPr>
              <a:t>Biaya Saham Biasa Baru</a:t>
            </a:r>
            <a:br>
              <a:rPr lang="id-ID" b="1" dirty="0">
                <a:solidFill>
                  <a:schemeClr val="accent1">
                    <a:tint val="83000"/>
                    <a:satMod val="150000"/>
                  </a:schemeClr>
                </a:solidFill>
              </a:rPr>
            </a:br>
            <a:r>
              <a:rPr lang="id-ID" b="1" dirty="0">
                <a:solidFill>
                  <a:schemeClr val="accent1">
                    <a:tint val="83000"/>
                    <a:satMod val="150000"/>
                  </a:schemeClr>
                </a:solidFill>
              </a:rPr>
              <a:t>(Cost of New Common Stock)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5720" y="1785926"/>
            <a:ext cx="8572560" cy="5072074"/>
          </a:xfrm>
        </p:spPr>
        <p:txBody>
          <a:bodyPr>
            <a:normAutofit/>
          </a:bodyPr>
          <a:lstStyle/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id-ID" sz="2000" b="1" dirty="0">
                <a:solidFill>
                  <a:schemeClr val="accent2"/>
                </a:solidFill>
                <a:latin typeface="+mj-lt"/>
              </a:rPr>
              <a:t>Contoh:</a:t>
            </a:r>
          </a:p>
          <a:p>
            <a:pPr marL="0" indent="0" algn="just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id-ID" sz="2000" b="1" dirty="0">
                <a:solidFill>
                  <a:schemeClr val="accent6"/>
                </a:solidFill>
                <a:latin typeface="+mj-lt"/>
              </a:rPr>
              <a:t>Saham biasa baru perusahaan terjual dengan harga Rp 3.200,00. Flotation cost sebesar 15% dari harga jual. Deviden yang akan datang diperkirakan sebesar Rp 240,00 dan dividen diharapkan tumbuh konstan dengan tingkat pertumbuhan 6,5%. Hitung biaya saham biasa baru tersebut!</a:t>
            </a:r>
          </a:p>
          <a:p>
            <a:pPr marL="0" indent="0" algn="just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id-ID" sz="2000" b="1" dirty="0">
                <a:solidFill>
                  <a:schemeClr val="accent2"/>
                </a:solidFill>
                <a:latin typeface="+mj-lt"/>
              </a:rPr>
              <a:t>Jawab:</a:t>
            </a:r>
          </a:p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id-ID" sz="2800" b="1" dirty="0">
                <a:solidFill>
                  <a:srgbClr val="00B050"/>
                </a:solidFill>
              </a:rPr>
              <a:t>K</a:t>
            </a:r>
            <a:r>
              <a:rPr lang="id-ID" sz="2400" b="1" dirty="0">
                <a:solidFill>
                  <a:srgbClr val="00B050"/>
                </a:solidFill>
              </a:rPr>
              <a:t>c</a:t>
            </a:r>
            <a:r>
              <a:rPr lang="en-US" sz="2800" b="1" dirty="0">
                <a:solidFill>
                  <a:srgbClr val="00B050"/>
                </a:solidFill>
              </a:rPr>
              <a:t> = </a:t>
            </a:r>
            <a:r>
              <a:rPr lang="id-ID" sz="2800" b="1" dirty="0">
                <a:solidFill>
                  <a:srgbClr val="00B050"/>
                </a:solidFill>
              </a:rPr>
              <a:t>    </a:t>
            </a:r>
            <a:r>
              <a:rPr lang="en-US" sz="2800" b="1" dirty="0">
                <a:solidFill>
                  <a:srgbClr val="00B050"/>
                </a:solidFill>
              </a:rPr>
              <a:t>D</a:t>
            </a:r>
            <a:r>
              <a:rPr lang="en-US" sz="2800" b="1" baseline="-25000" dirty="0">
                <a:solidFill>
                  <a:srgbClr val="00B050"/>
                </a:solidFill>
              </a:rPr>
              <a:t>1</a:t>
            </a:r>
            <a:r>
              <a:rPr lang="en-US" sz="2800" b="1" dirty="0">
                <a:solidFill>
                  <a:srgbClr val="00B050"/>
                </a:solidFill>
              </a:rPr>
              <a:t>  </a:t>
            </a:r>
            <a:r>
              <a:rPr lang="id-ID" sz="2800" b="1" dirty="0">
                <a:solidFill>
                  <a:srgbClr val="00B050"/>
                </a:solidFill>
              </a:rPr>
              <a:t>   </a:t>
            </a:r>
            <a:r>
              <a:rPr lang="en-US" sz="2800" b="1" dirty="0">
                <a:solidFill>
                  <a:srgbClr val="00B050"/>
                </a:solidFill>
              </a:rPr>
              <a:t>+ g</a:t>
            </a:r>
            <a:endParaRPr lang="id-ID" sz="2800" b="1" dirty="0">
              <a:solidFill>
                <a:srgbClr val="00B050"/>
              </a:solidFill>
            </a:endParaRPr>
          </a:p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id-ID" sz="2800" b="1" dirty="0">
                <a:solidFill>
                  <a:srgbClr val="00B050"/>
                </a:solidFill>
              </a:rPr>
              <a:t>         P</a:t>
            </a:r>
            <a:r>
              <a:rPr lang="id-ID" sz="2400" b="1" dirty="0">
                <a:solidFill>
                  <a:srgbClr val="00B050"/>
                </a:solidFill>
              </a:rPr>
              <a:t>0</a:t>
            </a:r>
            <a:r>
              <a:rPr lang="id-ID" sz="2800" b="1" dirty="0">
                <a:solidFill>
                  <a:srgbClr val="00B050"/>
                </a:solidFill>
              </a:rPr>
              <a:t>(1-F)</a:t>
            </a:r>
          </a:p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id-ID" sz="2800" b="1" dirty="0">
                <a:solidFill>
                  <a:schemeClr val="accent6"/>
                </a:solidFill>
              </a:rPr>
              <a:t>K</a:t>
            </a:r>
            <a:r>
              <a:rPr lang="id-ID" sz="2400" b="1" dirty="0">
                <a:solidFill>
                  <a:schemeClr val="accent6"/>
                </a:solidFill>
              </a:rPr>
              <a:t>c</a:t>
            </a:r>
            <a:r>
              <a:rPr lang="id-ID" sz="2800" b="1" dirty="0">
                <a:solidFill>
                  <a:schemeClr val="accent6"/>
                </a:solidFill>
              </a:rPr>
              <a:t> =          240         + 6,5%  = 15,3%</a:t>
            </a:r>
          </a:p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id-ID" sz="2800" b="1" dirty="0">
                <a:solidFill>
                  <a:schemeClr val="accent6"/>
                </a:solidFill>
              </a:rPr>
              <a:t>	3.200(1-0,15)</a:t>
            </a:r>
          </a:p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</a:pPr>
            <a:endParaRPr lang="id-ID" sz="2800" b="1" dirty="0">
              <a:solidFill>
                <a:schemeClr val="accent6"/>
              </a:solidFill>
            </a:endParaRPr>
          </a:p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id-ID" sz="2000" b="1" dirty="0">
                <a:solidFill>
                  <a:schemeClr val="accent2"/>
                </a:solidFill>
              </a:rPr>
              <a:t>Jadi, biaya saham biasa baru tersebut adalah 15,3%</a:t>
            </a:r>
            <a:endParaRPr lang="en-US" sz="2000" b="1" dirty="0">
              <a:solidFill>
                <a:schemeClr val="accent2"/>
              </a:solidFill>
            </a:endParaRPr>
          </a:p>
          <a:p>
            <a:pPr marL="357188" indent="-357188" algn="just" eaLnBrk="1" hangingPunct="1">
              <a:lnSpc>
                <a:spcPct val="80000"/>
              </a:lnSpc>
            </a:pPr>
            <a:endParaRPr lang="id-ID" sz="2800" b="1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1285852" y="4357694"/>
            <a:ext cx="1000132" cy="1588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1285852" y="5286388"/>
            <a:ext cx="2071702" cy="1588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04118"/>
          </a:xfrm>
        </p:spPr>
        <p:txBody>
          <a:bodyPr>
            <a:normAutofit fontScale="90000"/>
          </a:bodyPr>
          <a:lstStyle/>
          <a:p>
            <a:pPr marL="484632" indent="0" algn="ctr" eaLnBrk="1" fontAlgn="auto" hangingPunct="1">
              <a:spcAft>
                <a:spcPts val="0"/>
              </a:spcAft>
              <a:defRPr/>
            </a:pPr>
            <a:r>
              <a:rPr lang="id-ID" b="1" dirty="0">
                <a:solidFill>
                  <a:schemeClr val="accent1">
                    <a:tint val="83000"/>
                    <a:satMod val="150000"/>
                  </a:schemeClr>
                </a:solidFill>
              </a:rPr>
              <a:t>Biaya Saham Biasa</a:t>
            </a:r>
            <a:br>
              <a:rPr lang="id-ID" b="1" dirty="0">
                <a:solidFill>
                  <a:schemeClr val="accent1">
                    <a:tint val="83000"/>
                    <a:satMod val="150000"/>
                  </a:schemeClr>
                </a:solidFill>
              </a:rPr>
            </a:br>
            <a:r>
              <a:rPr lang="id-ID" b="1" dirty="0">
                <a:solidFill>
                  <a:schemeClr val="accent1">
                    <a:tint val="83000"/>
                    <a:satMod val="150000"/>
                  </a:schemeClr>
                </a:solidFill>
              </a:rPr>
              <a:t>(Cost of Common Stock)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5720" y="1785926"/>
            <a:ext cx="8572560" cy="5072074"/>
          </a:xfrm>
        </p:spPr>
        <p:txBody>
          <a:bodyPr>
            <a:normAutofit lnSpcReduction="10000"/>
          </a:bodyPr>
          <a:lstStyle/>
          <a:p>
            <a:pPr marL="357188" indent="-357188" algn="just" eaLnBrk="1" hangingPunct="1">
              <a:lnSpc>
                <a:spcPct val="80000"/>
              </a:lnSpc>
            </a:pPr>
            <a:r>
              <a:rPr lang="id-ID" sz="2400" b="1" dirty="0">
                <a:solidFill>
                  <a:schemeClr val="accent6"/>
                </a:solidFill>
              </a:rPr>
              <a:t>Sama dengan biaya laba ditahan</a:t>
            </a:r>
          </a:p>
          <a:p>
            <a:pPr marL="357188" indent="-357188" algn="just" eaLnBrk="1" hangingPunct="1">
              <a:lnSpc>
                <a:spcPct val="80000"/>
              </a:lnSpc>
            </a:pPr>
            <a:r>
              <a:rPr lang="id-ID" sz="2400" b="1" dirty="0">
                <a:solidFill>
                  <a:schemeClr val="accent6"/>
                </a:solidFill>
              </a:rPr>
              <a:t>Merupakan tingkat pengembalian yang diminta oleh pemegang saham biasa perusahaan</a:t>
            </a:r>
          </a:p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</a:pPr>
            <a:endParaRPr lang="id-ID" sz="2400" b="1" dirty="0">
              <a:solidFill>
                <a:schemeClr val="accent2"/>
              </a:solidFill>
            </a:endParaRPr>
          </a:p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400" b="1" dirty="0" err="1">
                <a:solidFill>
                  <a:schemeClr val="accent2"/>
                </a:solidFill>
              </a:rPr>
              <a:t>Rumus</a:t>
            </a:r>
            <a:r>
              <a:rPr lang="en-US" sz="2400" b="1" dirty="0">
                <a:solidFill>
                  <a:schemeClr val="accent2"/>
                </a:solidFill>
              </a:rPr>
              <a:t> </a:t>
            </a:r>
            <a:r>
              <a:rPr lang="id-ID" sz="2400" b="1" dirty="0">
                <a:solidFill>
                  <a:schemeClr val="accent2"/>
                </a:solidFill>
              </a:rPr>
              <a:t>Model Gordon</a:t>
            </a:r>
            <a:r>
              <a:rPr lang="en-US" sz="2400" b="1" dirty="0">
                <a:solidFill>
                  <a:schemeClr val="accent2"/>
                </a:solidFill>
              </a:rPr>
              <a:t>:</a:t>
            </a:r>
            <a:endParaRPr lang="id-ID" sz="2400" b="1" dirty="0">
              <a:solidFill>
                <a:schemeClr val="accent2"/>
              </a:solidFill>
            </a:endParaRPr>
          </a:p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2000" b="1" dirty="0"/>
          </a:p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id-ID" sz="2800" b="1" dirty="0">
                <a:solidFill>
                  <a:srgbClr val="00B050"/>
                </a:solidFill>
              </a:rPr>
              <a:t>K</a:t>
            </a:r>
            <a:r>
              <a:rPr lang="id-ID" sz="1800" b="1" dirty="0">
                <a:solidFill>
                  <a:srgbClr val="00B050"/>
                </a:solidFill>
              </a:rPr>
              <a:t>c</a:t>
            </a:r>
            <a:r>
              <a:rPr lang="en-US" sz="2800" b="1" dirty="0">
                <a:solidFill>
                  <a:srgbClr val="00B050"/>
                </a:solidFill>
              </a:rPr>
              <a:t> = </a:t>
            </a:r>
            <a:r>
              <a:rPr lang="id-ID" sz="2800" b="1" dirty="0">
                <a:solidFill>
                  <a:srgbClr val="00B050"/>
                </a:solidFill>
              </a:rPr>
              <a:t>    </a:t>
            </a:r>
            <a:r>
              <a:rPr lang="en-US" sz="2800" b="1" dirty="0">
                <a:solidFill>
                  <a:srgbClr val="00B050"/>
                </a:solidFill>
              </a:rPr>
              <a:t>D</a:t>
            </a:r>
            <a:r>
              <a:rPr lang="en-US" sz="2800" b="1" baseline="-25000" dirty="0">
                <a:solidFill>
                  <a:srgbClr val="00B050"/>
                </a:solidFill>
              </a:rPr>
              <a:t>1</a:t>
            </a:r>
            <a:r>
              <a:rPr lang="en-US" sz="2800" b="1" dirty="0">
                <a:solidFill>
                  <a:srgbClr val="00B050"/>
                </a:solidFill>
              </a:rPr>
              <a:t>  + g</a:t>
            </a:r>
            <a:endParaRPr lang="id-ID" sz="2800" b="1" dirty="0">
              <a:solidFill>
                <a:srgbClr val="00B050"/>
              </a:solidFill>
            </a:endParaRPr>
          </a:p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id-ID" sz="2800" b="1" dirty="0">
                <a:solidFill>
                  <a:srgbClr val="00B050"/>
                </a:solidFill>
              </a:rPr>
              <a:t>         	   P</a:t>
            </a:r>
            <a:r>
              <a:rPr lang="id-ID" sz="1800" b="1" dirty="0">
                <a:solidFill>
                  <a:srgbClr val="00B050"/>
                </a:solidFill>
              </a:rPr>
              <a:t>0</a:t>
            </a:r>
          </a:p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</a:pPr>
            <a:endParaRPr lang="id-ID" sz="2800" b="1" dirty="0">
              <a:solidFill>
                <a:srgbClr val="00B050"/>
              </a:solidFill>
            </a:endParaRPr>
          </a:p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id-ID" sz="2200" b="1" dirty="0">
                <a:solidFill>
                  <a:schemeClr val="accent2"/>
                </a:solidFill>
              </a:rPr>
              <a:t>d</a:t>
            </a:r>
            <a:r>
              <a:rPr lang="en-US" sz="2200" b="1" dirty="0" err="1">
                <a:solidFill>
                  <a:schemeClr val="accent2"/>
                </a:solidFill>
              </a:rPr>
              <a:t>imana</a:t>
            </a:r>
            <a:r>
              <a:rPr lang="en-US" sz="2200" b="1" dirty="0">
                <a:solidFill>
                  <a:schemeClr val="accent2"/>
                </a:solidFill>
              </a:rPr>
              <a:t> :</a:t>
            </a:r>
          </a:p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id-ID" sz="2200" b="1" dirty="0">
                <a:solidFill>
                  <a:schemeClr val="accent6"/>
                </a:solidFill>
              </a:rPr>
              <a:t>K</a:t>
            </a:r>
            <a:r>
              <a:rPr lang="id-ID" sz="1800" b="1" dirty="0">
                <a:solidFill>
                  <a:schemeClr val="accent6"/>
                </a:solidFill>
              </a:rPr>
              <a:t>c</a:t>
            </a:r>
            <a:r>
              <a:rPr lang="id-ID" sz="2200" b="1" dirty="0">
                <a:solidFill>
                  <a:schemeClr val="accent6"/>
                </a:solidFill>
              </a:rPr>
              <a:t> </a:t>
            </a:r>
            <a:r>
              <a:rPr lang="en-US" sz="2200" b="1" dirty="0">
                <a:solidFill>
                  <a:schemeClr val="accent6"/>
                </a:solidFill>
              </a:rPr>
              <a:t>	= </a:t>
            </a:r>
            <a:r>
              <a:rPr lang="en-US" sz="2200" b="1" dirty="0" err="1">
                <a:solidFill>
                  <a:schemeClr val="accent6"/>
                </a:solidFill>
              </a:rPr>
              <a:t>Biaya</a:t>
            </a:r>
            <a:r>
              <a:rPr lang="id-ID" sz="2200" b="1" dirty="0">
                <a:solidFill>
                  <a:schemeClr val="accent6"/>
                </a:solidFill>
              </a:rPr>
              <a:t> </a:t>
            </a:r>
            <a:r>
              <a:rPr lang="en-US" sz="2200" b="1" dirty="0" err="1">
                <a:solidFill>
                  <a:schemeClr val="accent6"/>
                </a:solidFill>
              </a:rPr>
              <a:t>saham</a:t>
            </a:r>
            <a:r>
              <a:rPr lang="en-US" sz="2200" b="1" dirty="0">
                <a:solidFill>
                  <a:schemeClr val="accent6"/>
                </a:solidFill>
              </a:rPr>
              <a:t> </a:t>
            </a:r>
            <a:r>
              <a:rPr lang="en-US" sz="2200" b="1" dirty="0" err="1">
                <a:solidFill>
                  <a:schemeClr val="accent6"/>
                </a:solidFill>
              </a:rPr>
              <a:t>biasa</a:t>
            </a:r>
            <a:endParaRPr lang="en-US" sz="2200" b="1" dirty="0">
              <a:solidFill>
                <a:schemeClr val="accent6"/>
              </a:solidFill>
            </a:endParaRPr>
          </a:p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200" b="1" dirty="0">
                <a:solidFill>
                  <a:schemeClr val="accent6"/>
                </a:solidFill>
              </a:rPr>
              <a:t>D</a:t>
            </a:r>
            <a:r>
              <a:rPr lang="en-US" sz="2200" b="1" baseline="-25000" dirty="0">
                <a:solidFill>
                  <a:schemeClr val="accent6"/>
                </a:solidFill>
              </a:rPr>
              <a:t>1</a:t>
            </a:r>
            <a:r>
              <a:rPr lang="en-US" sz="2200" b="1" dirty="0">
                <a:solidFill>
                  <a:schemeClr val="accent6"/>
                </a:solidFill>
              </a:rPr>
              <a:t> 	= d</a:t>
            </a:r>
            <a:r>
              <a:rPr lang="id-ID" sz="2200" b="1" dirty="0">
                <a:solidFill>
                  <a:schemeClr val="accent6"/>
                </a:solidFill>
              </a:rPr>
              <a:t>i</a:t>
            </a:r>
            <a:r>
              <a:rPr lang="en-US" sz="2200" b="1" dirty="0" err="1">
                <a:solidFill>
                  <a:schemeClr val="accent6"/>
                </a:solidFill>
              </a:rPr>
              <a:t>viden</a:t>
            </a:r>
            <a:r>
              <a:rPr lang="id-ID" sz="2200" b="1" dirty="0">
                <a:solidFill>
                  <a:schemeClr val="accent6"/>
                </a:solidFill>
              </a:rPr>
              <a:t> yang diharapkan </a:t>
            </a:r>
            <a:r>
              <a:rPr lang="en-US" sz="2200" b="1" dirty="0" err="1">
                <a:solidFill>
                  <a:schemeClr val="accent6"/>
                </a:solidFill>
              </a:rPr>
              <a:t>pada</a:t>
            </a:r>
            <a:r>
              <a:rPr lang="en-US" sz="2200" b="1" dirty="0">
                <a:solidFill>
                  <a:schemeClr val="accent6"/>
                </a:solidFill>
              </a:rPr>
              <a:t> </a:t>
            </a:r>
            <a:r>
              <a:rPr lang="id-ID" sz="2200" b="1" dirty="0">
                <a:solidFill>
                  <a:schemeClr val="accent6"/>
                </a:solidFill>
              </a:rPr>
              <a:t>akhir </a:t>
            </a:r>
            <a:r>
              <a:rPr lang="en-US" sz="2200" b="1" dirty="0" err="1">
                <a:solidFill>
                  <a:schemeClr val="accent6"/>
                </a:solidFill>
              </a:rPr>
              <a:t>tahun</a:t>
            </a:r>
            <a:r>
              <a:rPr lang="id-ID" sz="2200" b="1" dirty="0">
                <a:solidFill>
                  <a:schemeClr val="accent6"/>
                </a:solidFill>
              </a:rPr>
              <a:t> </a:t>
            </a:r>
            <a:r>
              <a:rPr lang="en-US" sz="2200" b="1" dirty="0" err="1">
                <a:solidFill>
                  <a:schemeClr val="accent6"/>
                </a:solidFill>
              </a:rPr>
              <a:t>pertama</a:t>
            </a:r>
            <a:endParaRPr lang="en-US" sz="2200" b="1" dirty="0">
              <a:solidFill>
                <a:schemeClr val="accent6"/>
              </a:solidFill>
            </a:endParaRPr>
          </a:p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200" b="1" dirty="0">
                <a:solidFill>
                  <a:schemeClr val="accent6"/>
                </a:solidFill>
              </a:rPr>
              <a:t>P 	= </a:t>
            </a:r>
            <a:r>
              <a:rPr lang="en-US" sz="2200" b="1" dirty="0" err="1">
                <a:solidFill>
                  <a:schemeClr val="accent6"/>
                </a:solidFill>
              </a:rPr>
              <a:t>harga</a:t>
            </a:r>
            <a:r>
              <a:rPr lang="en-US" sz="2200" b="1" dirty="0">
                <a:solidFill>
                  <a:schemeClr val="accent6"/>
                </a:solidFill>
              </a:rPr>
              <a:t> </a:t>
            </a:r>
            <a:r>
              <a:rPr lang="id-ID" sz="2200" b="1" dirty="0">
                <a:solidFill>
                  <a:schemeClr val="accent6"/>
                </a:solidFill>
              </a:rPr>
              <a:t>jual</a:t>
            </a:r>
            <a:r>
              <a:rPr lang="en-US" sz="2200" b="1" dirty="0">
                <a:solidFill>
                  <a:schemeClr val="accent6"/>
                </a:solidFill>
              </a:rPr>
              <a:t> </a:t>
            </a:r>
            <a:r>
              <a:rPr lang="en-US" sz="2200" b="1" dirty="0" err="1">
                <a:solidFill>
                  <a:schemeClr val="accent6"/>
                </a:solidFill>
              </a:rPr>
              <a:t>saham</a:t>
            </a:r>
            <a:r>
              <a:rPr lang="id-ID" sz="2200" b="1" dirty="0">
                <a:solidFill>
                  <a:schemeClr val="accent6"/>
                </a:solidFill>
              </a:rPr>
              <a:t> biasa </a:t>
            </a:r>
            <a:endParaRPr lang="en-US" sz="2200" b="1" dirty="0">
              <a:solidFill>
                <a:schemeClr val="accent6"/>
              </a:solidFill>
            </a:endParaRPr>
          </a:p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200" b="1" dirty="0">
                <a:solidFill>
                  <a:schemeClr val="accent6"/>
                </a:solidFill>
              </a:rPr>
              <a:t>g	= </a:t>
            </a:r>
            <a:r>
              <a:rPr lang="en-US" sz="2200" b="1" dirty="0" err="1">
                <a:solidFill>
                  <a:schemeClr val="accent6"/>
                </a:solidFill>
              </a:rPr>
              <a:t>pertumbuhan</a:t>
            </a:r>
            <a:r>
              <a:rPr lang="en-US" sz="2200" b="1" dirty="0">
                <a:solidFill>
                  <a:schemeClr val="accent6"/>
                </a:solidFill>
              </a:rPr>
              <a:t> d</a:t>
            </a:r>
            <a:r>
              <a:rPr lang="id-ID" sz="2200" b="1" dirty="0">
                <a:solidFill>
                  <a:schemeClr val="accent6"/>
                </a:solidFill>
              </a:rPr>
              <a:t>i</a:t>
            </a:r>
            <a:r>
              <a:rPr lang="en-US" sz="2200" b="1" dirty="0" err="1">
                <a:solidFill>
                  <a:schemeClr val="accent6"/>
                </a:solidFill>
              </a:rPr>
              <a:t>viden</a:t>
            </a:r>
            <a:r>
              <a:rPr lang="en-US" sz="2200" b="1" dirty="0">
                <a:solidFill>
                  <a:schemeClr val="accent6"/>
                </a:solidFill>
              </a:rPr>
              <a:t> </a:t>
            </a:r>
            <a:r>
              <a:rPr lang="en-US" sz="2200" b="1" dirty="0" err="1">
                <a:solidFill>
                  <a:schemeClr val="accent6"/>
                </a:solidFill>
              </a:rPr>
              <a:t>saham</a:t>
            </a:r>
            <a:r>
              <a:rPr lang="en-US" sz="2200" b="1" dirty="0">
                <a:solidFill>
                  <a:schemeClr val="accent6"/>
                </a:solidFill>
              </a:rPr>
              <a:t> per </a:t>
            </a:r>
            <a:r>
              <a:rPr lang="en-US" sz="2200" b="1" dirty="0" err="1">
                <a:solidFill>
                  <a:schemeClr val="accent6"/>
                </a:solidFill>
              </a:rPr>
              <a:t>tahun</a:t>
            </a:r>
            <a:r>
              <a:rPr lang="id-ID" sz="2200" b="1" dirty="0">
                <a:solidFill>
                  <a:schemeClr val="accent6"/>
                </a:solidFill>
              </a:rPr>
              <a:t> (</a:t>
            </a:r>
            <a:r>
              <a:rPr lang="id-ID" sz="2200" b="1" i="1" dirty="0">
                <a:solidFill>
                  <a:schemeClr val="accent6"/>
                </a:solidFill>
              </a:rPr>
              <a:t>growth</a:t>
            </a:r>
            <a:r>
              <a:rPr lang="id-ID" sz="2200" b="1" dirty="0">
                <a:solidFill>
                  <a:schemeClr val="accent6"/>
                </a:solidFill>
              </a:rPr>
              <a:t>)</a:t>
            </a:r>
          </a:p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2800" b="1" dirty="0">
              <a:solidFill>
                <a:srgbClr val="00B050"/>
              </a:solidFill>
            </a:endParaRPr>
          </a:p>
          <a:p>
            <a:pPr marL="357188" indent="-357188" algn="just" eaLnBrk="1" hangingPunct="1">
              <a:lnSpc>
                <a:spcPct val="80000"/>
              </a:lnSpc>
            </a:pPr>
            <a:endParaRPr lang="id-ID" sz="2800" b="1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1500166" y="4143380"/>
            <a:ext cx="428628" cy="1588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04118"/>
          </a:xfrm>
        </p:spPr>
        <p:txBody>
          <a:bodyPr>
            <a:normAutofit fontScale="90000"/>
          </a:bodyPr>
          <a:lstStyle/>
          <a:p>
            <a:pPr marL="484632" indent="0" algn="ctr" eaLnBrk="1" fontAlgn="auto" hangingPunct="1">
              <a:spcAft>
                <a:spcPts val="0"/>
              </a:spcAft>
              <a:defRPr/>
            </a:pPr>
            <a:r>
              <a:rPr lang="id-ID" b="1" dirty="0">
                <a:solidFill>
                  <a:schemeClr val="accent1">
                    <a:tint val="83000"/>
                    <a:satMod val="150000"/>
                  </a:schemeClr>
                </a:solidFill>
              </a:rPr>
              <a:t>Biaya Saham Biasa</a:t>
            </a:r>
            <a:br>
              <a:rPr lang="id-ID" b="1" dirty="0">
                <a:solidFill>
                  <a:schemeClr val="accent1">
                    <a:tint val="83000"/>
                    <a:satMod val="150000"/>
                  </a:schemeClr>
                </a:solidFill>
              </a:rPr>
            </a:br>
            <a:r>
              <a:rPr lang="id-ID" b="1" dirty="0">
                <a:solidFill>
                  <a:schemeClr val="accent1">
                    <a:tint val="83000"/>
                    <a:satMod val="150000"/>
                  </a:schemeClr>
                </a:solidFill>
              </a:rPr>
              <a:t>(Cost of Common Stock)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5720" y="1714488"/>
            <a:ext cx="8572560" cy="5143512"/>
          </a:xfrm>
        </p:spPr>
        <p:txBody>
          <a:bodyPr>
            <a:normAutofit/>
          </a:bodyPr>
          <a:lstStyle/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id-ID" sz="2000" b="1" dirty="0">
                <a:solidFill>
                  <a:schemeClr val="accent2"/>
                </a:solidFill>
              </a:rPr>
              <a:t>Contoh:</a:t>
            </a:r>
          </a:p>
          <a:p>
            <a:pPr marL="0" indent="0" algn="just">
              <a:buFont typeface="Wingdings" pitchFamily="2" charset="2"/>
              <a:buNone/>
              <a:defRPr/>
            </a:pPr>
            <a:r>
              <a:rPr lang="id-ID" sz="2000" b="1" dirty="0">
                <a:solidFill>
                  <a:schemeClr val="accent6"/>
                </a:solidFill>
                <a:cs typeface="Times New Roman" pitchFamily="18" charset="0"/>
              </a:rPr>
              <a:t>PT. ABC</a:t>
            </a:r>
            <a:r>
              <a:rPr lang="en-US" sz="2000" b="1" dirty="0">
                <a:solidFill>
                  <a:schemeClr val="accent6"/>
                </a:solidFill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chemeClr val="accent6"/>
                </a:solidFill>
                <a:cs typeface="Times New Roman" pitchFamily="18" charset="0"/>
              </a:rPr>
              <a:t>mengeluarkan</a:t>
            </a:r>
            <a:r>
              <a:rPr lang="en-US" sz="2000" b="1" dirty="0">
                <a:solidFill>
                  <a:schemeClr val="accent6"/>
                </a:solidFill>
                <a:cs typeface="Times New Roman" pitchFamily="18" charset="0"/>
              </a:rPr>
              <a:t>  </a:t>
            </a:r>
            <a:r>
              <a:rPr lang="id-ID" sz="2000" b="1" dirty="0">
                <a:solidFill>
                  <a:schemeClr val="accent6"/>
                </a:solidFill>
                <a:cs typeface="Times New Roman" pitchFamily="18" charset="0"/>
              </a:rPr>
              <a:t>saham biasa </a:t>
            </a:r>
            <a:r>
              <a:rPr lang="en-US" sz="2000" b="1" dirty="0">
                <a:solidFill>
                  <a:schemeClr val="accent6"/>
                </a:solidFill>
                <a:cs typeface="Times New Roman" pitchFamily="18" charset="0"/>
              </a:rPr>
              <a:t>yang </a:t>
            </a:r>
            <a:r>
              <a:rPr lang="en-US" sz="2000" b="1" dirty="0" err="1">
                <a:solidFill>
                  <a:schemeClr val="accent6"/>
                </a:solidFill>
                <a:cs typeface="Times New Roman" pitchFamily="18" charset="0"/>
              </a:rPr>
              <a:t>laku</a:t>
            </a:r>
            <a:r>
              <a:rPr lang="en-US" sz="2000" b="1" dirty="0">
                <a:solidFill>
                  <a:schemeClr val="accent6"/>
                </a:solidFill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chemeClr val="accent6"/>
                </a:solidFill>
                <a:cs typeface="Times New Roman" pitchFamily="18" charset="0"/>
              </a:rPr>
              <a:t>dijual</a:t>
            </a:r>
            <a:r>
              <a:rPr lang="en-US" sz="2000" b="1" dirty="0">
                <a:solidFill>
                  <a:schemeClr val="accent6"/>
                </a:solidFill>
                <a:cs typeface="Times New Roman" pitchFamily="18" charset="0"/>
              </a:rPr>
              <a:t> </a:t>
            </a:r>
            <a:r>
              <a:rPr lang="id-ID" sz="2000" b="1" dirty="0">
                <a:solidFill>
                  <a:schemeClr val="accent6"/>
                </a:solidFill>
                <a:cs typeface="Times New Roman" pitchFamily="18" charset="0"/>
              </a:rPr>
              <a:t>Rp</a:t>
            </a:r>
            <a:r>
              <a:rPr lang="en-US" sz="2000" b="1" dirty="0">
                <a:solidFill>
                  <a:schemeClr val="accent6"/>
                </a:solidFill>
                <a:cs typeface="Times New Roman" pitchFamily="18" charset="0"/>
              </a:rPr>
              <a:t> 4.000</a:t>
            </a:r>
            <a:r>
              <a:rPr lang="id-ID" sz="2000" b="1" dirty="0">
                <a:solidFill>
                  <a:schemeClr val="accent6"/>
                </a:solidFill>
                <a:cs typeface="Times New Roman" pitchFamily="18" charset="0"/>
              </a:rPr>
              <a:t>,00</a:t>
            </a:r>
            <a:r>
              <a:rPr lang="en-US" sz="2000" b="1" dirty="0">
                <a:solidFill>
                  <a:schemeClr val="accent6"/>
                </a:solidFill>
                <a:cs typeface="Times New Roman" pitchFamily="18" charset="0"/>
              </a:rPr>
              <a:t>/l</a:t>
            </a:r>
            <a:r>
              <a:rPr lang="id-ID" sz="2000" b="1" dirty="0">
                <a:solidFill>
                  <a:schemeClr val="accent6"/>
                </a:solidFill>
                <a:cs typeface="Times New Roman" pitchFamily="18" charset="0"/>
              </a:rPr>
              <a:t>em</a:t>
            </a:r>
            <a:r>
              <a:rPr lang="en-US" sz="2000" b="1" dirty="0">
                <a:solidFill>
                  <a:schemeClr val="accent6"/>
                </a:solidFill>
                <a:cs typeface="Times New Roman" pitchFamily="18" charset="0"/>
              </a:rPr>
              <a:t>b</a:t>
            </a:r>
            <a:r>
              <a:rPr lang="id-ID" sz="2000" b="1" dirty="0">
                <a:solidFill>
                  <a:schemeClr val="accent6"/>
                </a:solidFill>
                <a:cs typeface="Times New Roman" pitchFamily="18" charset="0"/>
              </a:rPr>
              <a:t>a</a:t>
            </a:r>
            <a:r>
              <a:rPr lang="en-US" sz="2000" b="1" dirty="0">
                <a:solidFill>
                  <a:schemeClr val="accent6"/>
                </a:solidFill>
                <a:cs typeface="Times New Roman" pitchFamily="18" charset="0"/>
              </a:rPr>
              <a:t>r.</a:t>
            </a:r>
            <a:r>
              <a:rPr lang="id-ID" sz="2000" b="1" dirty="0">
                <a:solidFill>
                  <a:schemeClr val="accent6"/>
                </a:solidFill>
                <a:cs typeface="Times New Roman" pitchFamily="18" charset="0"/>
              </a:rPr>
              <a:t> </a:t>
            </a:r>
            <a:r>
              <a:rPr lang="en-US" sz="2000" b="1" dirty="0">
                <a:solidFill>
                  <a:schemeClr val="accent6"/>
                </a:solidFill>
                <a:cs typeface="Times New Roman" pitchFamily="18" charset="0"/>
              </a:rPr>
              <a:t>D</a:t>
            </a:r>
            <a:r>
              <a:rPr lang="id-ID" sz="2000" b="1" dirty="0">
                <a:solidFill>
                  <a:schemeClr val="accent6"/>
                </a:solidFill>
                <a:cs typeface="Times New Roman" pitchFamily="18" charset="0"/>
              </a:rPr>
              <a:t>i</a:t>
            </a:r>
            <a:r>
              <a:rPr lang="en-US" sz="2000" b="1" dirty="0" err="1">
                <a:solidFill>
                  <a:schemeClr val="accent6"/>
                </a:solidFill>
                <a:cs typeface="Times New Roman" pitchFamily="18" charset="0"/>
              </a:rPr>
              <a:t>viden</a:t>
            </a:r>
            <a:r>
              <a:rPr lang="en-US" sz="2000" b="1" dirty="0">
                <a:solidFill>
                  <a:schemeClr val="accent6"/>
                </a:solidFill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chemeClr val="accent6"/>
                </a:solidFill>
                <a:cs typeface="Times New Roman" pitchFamily="18" charset="0"/>
              </a:rPr>
              <a:t>direncanakan</a:t>
            </a:r>
            <a:r>
              <a:rPr lang="en-US" sz="2000" b="1" dirty="0">
                <a:solidFill>
                  <a:schemeClr val="accent6"/>
                </a:solidFill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chemeClr val="accent6"/>
                </a:solidFill>
                <a:cs typeface="Times New Roman" pitchFamily="18" charset="0"/>
              </a:rPr>
              <a:t>akan</a:t>
            </a:r>
            <a:r>
              <a:rPr lang="en-US" sz="2000" b="1" dirty="0">
                <a:solidFill>
                  <a:schemeClr val="accent6"/>
                </a:solidFill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chemeClr val="accent6"/>
                </a:solidFill>
                <a:cs typeface="Times New Roman" pitchFamily="18" charset="0"/>
              </a:rPr>
              <a:t>dibayar</a:t>
            </a:r>
            <a:r>
              <a:rPr lang="en-US" sz="2000" b="1" dirty="0">
                <a:solidFill>
                  <a:schemeClr val="accent6"/>
                </a:solidFill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chemeClr val="accent6"/>
                </a:solidFill>
                <a:cs typeface="Times New Roman" pitchFamily="18" charset="0"/>
              </a:rPr>
              <a:t>sebesar</a:t>
            </a:r>
            <a:r>
              <a:rPr lang="en-US" sz="2000" b="1" dirty="0">
                <a:solidFill>
                  <a:schemeClr val="accent6"/>
                </a:solidFill>
                <a:cs typeface="Times New Roman" pitchFamily="18" charset="0"/>
              </a:rPr>
              <a:t> </a:t>
            </a:r>
            <a:r>
              <a:rPr lang="id-ID" sz="2000" b="1" dirty="0">
                <a:solidFill>
                  <a:schemeClr val="accent6"/>
                </a:solidFill>
                <a:cs typeface="Times New Roman" pitchFamily="18" charset="0"/>
              </a:rPr>
              <a:t>Rp </a:t>
            </a:r>
            <a:r>
              <a:rPr lang="en-US" sz="2000" b="1" dirty="0">
                <a:solidFill>
                  <a:schemeClr val="accent6"/>
                </a:solidFill>
                <a:cs typeface="Times New Roman" pitchFamily="18" charset="0"/>
              </a:rPr>
              <a:t>160</a:t>
            </a:r>
            <a:r>
              <a:rPr lang="id-ID" sz="2000" b="1" dirty="0">
                <a:solidFill>
                  <a:schemeClr val="accent6"/>
                </a:solidFill>
                <a:cs typeface="Times New Roman" pitchFamily="18" charset="0"/>
              </a:rPr>
              <a:t>,00</a:t>
            </a:r>
            <a:r>
              <a:rPr lang="en-US" sz="2000" b="1" dirty="0">
                <a:solidFill>
                  <a:schemeClr val="accent6"/>
                </a:solidFill>
                <a:cs typeface="Times New Roman" pitchFamily="18" charset="0"/>
              </a:rPr>
              <a:t>/l</a:t>
            </a:r>
            <a:r>
              <a:rPr lang="id-ID" sz="2000" b="1" dirty="0">
                <a:solidFill>
                  <a:schemeClr val="accent6"/>
                </a:solidFill>
                <a:cs typeface="Times New Roman" pitchFamily="18" charset="0"/>
              </a:rPr>
              <a:t>em</a:t>
            </a:r>
            <a:r>
              <a:rPr lang="en-US" sz="2000" b="1" dirty="0">
                <a:solidFill>
                  <a:schemeClr val="accent6"/>
                </a:solidFill>
                <a:cs typeface="Times New Roman" pitchFamily="18" charset="0"/>
              </a:rPr>
              <a:t>b</a:t>
            </a:r>
            <a:r>
              <a:rPr lang="id-ID" sz="2000" b="1" dirty="0">
                <a:solidFill>
                  <a:schemeClr val="accent6"/>
                </a:solidFill>
                <a:cs typeface="Times New Roman" pitchFamily="18" charset="0"/>
              </a:rPr>
              <a:t>a</a:t>
            </a:r>
            <a:r>
              <a:rPr lang="en-US" sz="2000" b="1" dirty="0">
                <a:solidFill>
                  <a:schemeClr val="accent6"/>
                </a:solidFill>
                <a:cs typeface="Times New Roman" pitchFamily="18" charset="0"/>
              </a:rPr>
              <a:t>r </a:t>
            </a:r>
            <a:r>
              <a:rPr lang="en-US" sz="2000" b="1" dirty="0" err="1">
                <a:solidFill>
                  <a:schemeClr val="accent6"/>
                </a:solidFill>
                <a:cs typeface="Times New Roman" pitchFamily="18" charset="0"/>
              </a:rPr>
              <a:t>dengan</a:t>
            </a:r>
            <a:r>
              <a:rPr lang="en-US" sz="2000" b="1" dirty="0">
                <a:solidFill>
                  <a:schemeClr val="accent6"/>
                </a:solidFill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chemeClr val="accent6"/>
                </a:solidFill>
                <a:cs typeface="Times New Roman" pitchFamily="18" charset="0"/>
              </a:rPr>
              <a:t>pertumbuhan</a:t>
            </a:r>
            <a:r>
              <a:rPr lang="en-US" sz="2000" b="1" dirty="0">
                <a:solidFill>
                  <a:schemeClr val="accent6"/>
                </a:solidFill>
                <a:cs typeface="Times New Roman" pitchFamily="18" charset="0"/>
              </a:rPr>
              <a:t> (</a:t>
            </a:r>
            <a:r>
              <a:rPr lang="en-US" sz="2000" b="1" i="1" dirty="0">
                <a:solidFill>
                  <a:schemeClr val="accent6"/>
                </a:solidFill>
                <a:cs typeface="Times New Roman" pitchFamily="18" charset="0"/>
              </a:rPr>
              <a:t>growth</a:t>
            </a:r>
            <a:r>
              <a:rPr lang="en-US" sz="2000" b="1" dirty="0">
                <a:solidFill>
                  <a:schemeClr val="accent6"/>
                </a:solidFill>
                <a:cs typeface="Times New Roman" pitchFamily="18" charset="0"/>
              </a:rPr>
              <a:t>)</a:t>
            </a:r>
            <a:r>
              <a:rPr lang="id-ID" sz="2000" b="1" dirty="0">
                <a:solidFill>
                  <a:schemeClr val="accent6"/>
                </a:solidFill>
                <a:cs typeface="Times New Roman" pitchFamily="18" charset="0"/>
              </a:rPr>
              <a:t> dividen </a:t>
            </a:r>
            <a:r>
              <a:rPr lang="en-US" sz="2000" b="1" dirty="0">
                <a:solidFill>
                  <a:schemeClr val="accent6"/>
                </a:solidFill>
                <a:cs typeface="Times New Roman" pitchFamily="18" charset="0"/>
              </a:rPr>
              <a:t> 8% per </a:t>
            </a:r>
            <a:r>
              <a:rPr lang="en-US" sz="2000" b="1" dirty="0" err="1">
                <a:solidFill>
                  <a:schemeClr val="accent6"/>
                </a:solidFill>
                <a:cs typeface="Times New Roman" pitchFamily="18" charset="0"/>
              </a:rPr>
              <a:t>tahun</a:t>
            </a:r>
            <a:r>
              <a:rPr lang="en-US" sz="2000" b="1" dirty="0">
                <a:solidFill>
                  <a:schemeClr val="accent6"/>
                </a:solidFill>
                <a:cs typeface="Times New Roman" pitchFamily="18" charset="0"/>
              </a:rPr>
              <a:t>.</a:t>
            </a:r>
            <a:r>
              <a:rPr lang="id-ID" sz="2000" b="1" dirty="0">
                <a:solidFill>
                  <a:schemeClr val="accent6"/>
                </a:solidFill>
                <a:cs typeface="Times New Roman" pitchFamily="18" charset="0"/>
              </a:rPr>
              <a:t> Hitung biaya saham biasa tersebut!</a:t>
            </a:r>
          </a:p>
          <a:p>
            <a:pPr marL="0" indent="0" algn="just">
              <a:buFont typeface="Wingdings" pitchFamily="2" charset="2"/>
              <a:buNone/>
              <a:defRPr/>
            </a:pPr>
            <a:r>
              <a:rPr lang="id-ID" sz="2000" b="1" dirty="0">
                <a:solidFill>
                  <a:schemeClr val="accent2"/>
                </a:solidFill>
                <a:cs typeface="Times New Roman" pitchFamily="18" charset="0"/>
              </a:rPr>
              <a:t>Jawab:</a:t>
            </a:r>
          </a:p>
          <a:p>
            <a:pPr marL="0" indent="0" algn="just">
              <a:buFont typeface="Wingdings" pitchFamily="2" charset="2"/>
              <a:buNone/>
              <a:defRPr/>
            </a:pPr>
            <a:r>
              <a:rPr lang="id-ID" sz="2400" b="1" dirty="0">
                <a:solidFill>
                  <a:srgbClr val="00B050"/>
                </a:solidFill>
              </a:rPr>
              <a:t>K</a:t>
            </a:r>
            <a:r>
              <a:rPr lang="id-ID" sz="1800" b="1" dirty="0">
                <a:solidFill>
                  <a:srgbClr val="00B050"/>
                </a:solidFill>
              </a:rPr>
              <a:t>c </a:t>
            </a:r>
            <a:r>
              <a:rPr lang="id-ID" sz="2400" b="1" dirty="0">
                <a:solidFill>
                  <a:srgbClr val="00B050"/>
                </a:solidFill>
              </a:rPr>
              <a:t>   =  </a:t>
            </a:r>
            <a:r>
              <a:rPr lang="id-ID" sz="2400" b="1" u="sng" dirty="0">
                <a:solidFill>
                  <a:srgbClr val="00B050"/>
                </a:solidFill>
              </a:rPr>
              <a:t>D</a:t>
            </a:r>
            <a:r>
              <a:rPr lang="id-ID" sz="1600" b="1" u="sng" dirty="0">
                <a:solidFill>
                  <a:srgbClr val="00B050"/>
                </a:solidFill>
              </a:rPr>
              <a:t>1</a:t>
            </a:r>
            <a:r>
              <a:rPr lang="id-ID" sz="2400" b="1" dirty="0">
                <a:solidFill>
                  <a:srgbClr val="00B050"/>
                </a:solidFill>
              </a:rPr>
              <a:t>  + g</a:t>
            </a:r>
          </a:p>
          <a:p>
            <a:pPr marL="361950" indent="-361950" algn="just">
              <a:buFont typeface="Wingdings" pitchFamily="2" charset="2"/>
              <a:buNone/>
              <a:defRPr/>
            </a:pPr>
            <a:r>
              <a:rPr lang="id-ID" sz="2400" b="1" dirty="0">
                <a:solidFill>
                  <a:srgbClr val="00B050"/>
                </a:solidFill>
              </a:rPr>
              <a:t>	        P</a:t>
            </a:r>
            <a:r>
              <a:rPr lang="id-ID" sz="1600" b="1" dirty="0">
                <a:solidFill>
                  <a:srgbClr val="00B050"/>
                </a:solidFill>
              </a:rPr>
              <a:t>0</a:t>
            </a:r>
          </a:p>
          <a:p>
            <a:pPr marL="361950" indent="-361950" algn="just">
              <a:buFont typeface="Wingdings" pitchFamily="2" charset="2"/>
              <a:buNone/>
              <a:defRPr/>
            </a:pPr>
            <a:r>
              <a:rPr lang="id-ID" sz="2400" b="1" dirty="0"/>
              <a:t>	    </a:t>
            </a:r>
            <a:r>
              <a:rPr lang="id-ID" sz="2400" b="1" dirty="0">
                <a:solidFill>
                  <a:schemeClr val="accent6"/>
                </a:solidFill>
              </a:rPr>
              <a:t>=  </a:t>
            </a:r>
            <a:r>
              <a:rPr lang="id-ID" sz="2400" b="1" u="sng" dirty="0">
                <a:solidFill>
                  <a:schemeClr val="accent6"/>
                </a:solidFill>
              </a:rPr>
              <a:t> 160  </a:t>
            </a:r>
            <a:r>
              <a:rPr lang="id-ID" sz="2400" b="1" dirty="0">
                <a:solidFill>
                  <a:schemeClr val="accent6"/>
                </a:solidFill>
              </a:rPr>
              <a:t>  + 8%</a:t>
            </a:r>
          </a:p>
          <a:p>
            <a:pPr marL="361950" indent="-361950" algn="just">
              <a:buFont typeface="Wingdings" pitchFamily="2" charset="2"/>
              <a:buNone/>
              <a:defRPr/>
            </a:pPr>
            <a:r>
              <a:rPr lang="id-ID" sz="2400" b="1" dirty="0">
                <a:solidFill>
                  <a:schemeClr val="accent6"/>
                </a:solidFill>
              </a:rPr>
              <a:t>		  4.000</a:t>
            </a:r>
          </a:p>
          <a:p>
            <a:pPr marL="361950" indent="-361950" algn="just">
              <a:buFont typeface="Wingdings" pitchFamily="2" charset="2"/>
              <a:buNone/>
              <a:defRPr/>
            </a:pPr>
            <a:r>
              <a:rPr lang="id-ID" sz="2800" b="1" dirty="0">
                <a:solidFill>
                  <a:schemeClr val="accent6"/>
                </a:solidFill>
              </a:rPr>
              <a:t>K</a:t>
            </a:r>
            <a:r>
              <a:rPr lang="id-ID" sz="1800" b="1" dirty="0">
                <a:solidFill>
                  <a:schemeClr val="accent6"/>
                </a:solidFill>
              </a:rPr>
              <a:t>c</a:t>
            </a:r>
            <a:r>
              <a:rPr lang="id-ID" sz="2400" b="1" dirty="0">
                <a:solidFill>
                  <a:schemeClr val="accent6"/>
                </a:solidFill>
              </a:rPr>
              <a:t>    =  12%</a:t>
            </a:r>
          </a:p>
          <a:p>
            <a:pPr marL="361950" indent="-361950" algn="just">
              <a:buFont typeface="Wingdings" pitchFamily="2" charset="2"/>
              <a:buNone/>
              <a:defRPr/>
            </a:pPr>
            <a:endParaRPr lang="id-ID" sz="2000" b="1" dirty="0">
              <a:solidFill>
                <a:schemeClr val="accent2"/>
              </a:solidFill>
            </a:endParaRPr>
          </a:p>
          <a:p>
            <a:pPr marL="361950" indent="-361950" algn="just">
              <a:buFont typeface="Wingdings" pitchFamily="2" charset="2"/>
              <a:buNone/>
              <a:defRPr/>
            </a:pPr>
            <a:r>
              <a:rPr lang="id-ID" sz="2000" b="1" dirty="0">
                <a:solidFill>
                  <a:schemeClr val="accent2"/>
                </a:solidFill>
              </a:rPr>
              <a:t>Jadi, biaya saham biasa tersebut adalah 12%</a:t>
            </a:r>
          </a:p>
          <a:p>
            <a:pPr marL="361950" indent="-361950" algn="just">
              <a:buFont typeface="Wingdings" pitchFamily="2" charset="2"/>
              <a:buNone/>
              <a:defRPr/>
            </a:pPr>
            <a:endParaRPr lang="id-ID" sz="2400" b="1" dirty="0">
              <a:solidFill>
                <a:schemeClr val="accent6"/>
              </a:solidFill>
            </a:endParaRPr>
          </a:p>
          <a:p>
            <a:pPr marL="357188" indent="-357188" algn="just" eaLnBrk="1" hangingPunct="1">
              <a:lnSpc>
                <a:spcPct val="80000"/>
              </a:lnSpc>
            </a:pPr>
            <a:endParaRPr lang="id-ID" sz="2800" b="1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04118"/>
          </a:xfrm>
        </p:spPr>
        <p:txBody>
          <a:bodyPr>
            <a:normAutofit/>
          </a:bodyPr>
          <a:lstStyle/>
          <a:p>
            <a:pPr marL="484632" indent="0" algn="ctr" eaLnBrk="1" fontAlgn="auto" hangingPunct="1">
              <a:spcAft>
                <a:spcPts val="0"/>
              </a:spcAft>
              <a:defRPr/>
            </a:pPr>
            <a:r>
              <a:rPr lang="id-ID" b="1" dirty="0">
                <a:solidFill>
                  <a:schemeClr val="accent1">
                    <a:tint val="83000"/>
                    <a:satMod val="150000"/>
                  </a:schemeClr>
                </a:solidFill>
              </a:rPr>
              <a:t>Biaya Modal Keseluruhan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5720" y="1714488"/>
            <a:ext cx="8572560" cy="5143512"/>
          </a:xfrm>
        </p:spPr>
        <p:txBody>
          <a:bodyPr>
            <a:normAutofit/>
          </a:bodyPr>
          <a:lstStyle/>
          <a:p>
            <a:pPr algn="just" eaLnBrk="1" hangingPunct="1">
              <a:lnSpc>
                <a:spcPct val="90000"/>
              </a:lnSpc>
            </a:pPr>
            <a:r>
              <a:rPr lang="en-US" sz="2000" dirty="0" err="1">
                <a:solidFill>
                  <a:schemeClr val="accent6"/>
                </a:solidFill>
                <a:latin typeface="Berlin Sans FB" pitchFamily="34" charset="0"/>
              </a:rPr>
              <a:t>Biaya</a:t>
            </a:r>
            <a:r>
              <a:rPr lang="en-US" sz="2000" dirty="0">
                <a:solidFill>
                  <a:schemeClr val="accent6"/>
                </a:solidFill>
                <a:latin typeface="Berlin Sans FB" pitchFamily="34" charset="0"/>
              </a:rPr>
              <a:t> modal </a:t>
            </a:r>
            <a:r>
              <a:rPr lang="en-US" sz="2000" dirty="0" err="1">
                <a:solidFill>
                  <a:schemeClr val="accent6"/>
                </a:solidFill>
                <a:latin typeface="Berlin Sans FB" pitchFamily="34" charset="0"/>
              </a:rPr>
              <a:t>keseluruhan</a:t>
            </a:r>
            <a:r>
              <a:rPr lang="en-US" sz="2000" dirty="0">
                <a:solidFill>
                  <a:schemeClr val="accent6"/>
                </a:solidFill>
                <a:latin typeface="Berlin Sans FB" pitchFamily="34" charset="0"/>
              </a:rPr>
              <a:t> </a:t>
            </a:r>
            <a:r>
              <a:rPr lang="en-US" sz="2000" dirty="0" err="1">
                <a:solidFill>
                  <a:schemeClr val="accent6"/>
                </a:solidFill>
                <a:latin typeface="Berlin Sans FB" pitchFamily="34" charset="0"/>
              </a:rPr>
              <a:t>merupakan</a:t>
            </a:r>
            <a:r>
              <a:rPr lang="en-US" sz="2000" dirty="0">
                <a:solidFill>
                  <a:schemeClr val="accent6"/>
                </a:solidFill>
                <a:latin typeface="Berlin Sans FB" pitchFamily="34" charset="0"/>
              </a:rPr>
              <a:t> </a:t>
            </a:r>
            <a:r>
              <a:rPr lang="en-US" sz="2000" dirty="0" err="1">
                <a:solidFill>
                  <a:schemeClr val="accent6"/>
                </a:solidFill>
                <a:latin typeface="Berlin Sans FB" pitchFamily="34" charset="0"/>
              </a:rPr>
              <a:t>biaya</a:t>
            </a:r>
            <a:r>
              <a:rPr lang="en-US" sz="2000" dirty="0">
                <a:solidFill>
                  <a:schemeClr val="accent6"/>
                </a:solidFill>
                <a:latin typeface="Berlin Sans FB" pitchFamily="34" charset="0"/>
              </a:rPr>
              <a:t> modal yang </a:t>
            </a:r>
            <a:r>
              <a:rPr lang="en-US" sz="2000" dirty="0" err="1">
                <a:solidFill>
                  <a:schemeClr val="accent6"/>
                </a:solidFill>
                <a:latin typeface="Berlin Sans FB" pitchFamily="34" charset="0"/>
              </a:rPr>
              <a:t>memperhitungkan</a:t>
            </a:r>
            <a:r>
              <a:rPr lang="en-US" sz="2000" dirty="0">
                <a:solidFill>
                  <a:schemeClr val="accent6"/>
                </a:solidFill>
                <a:latin typeface="Berlin Sans FB" pitchFamily="34" charset="0"/>
              </a:rPr>
              <a:t> </a:t>
            </a:r>
            <a:r>
              <a:rPr lang="en-US" sz="2000" dirty="0" err="1">
                <a:solidFill>
                  <a:schemeClr val="accent6"/>
                </a:solidFill>
                <a:latin typeface="Berlin Sans FB" pitchFamily="34" charset="0"/>
              </a:rPr>
              <a:t>seluruh</a:t>
            </a:r>
            <a:r>
              <a:rPr lang="en-US" sz="2000" dirty="0">
                <a:solidFill>
                  <a:schemeClr val="accent6"/>
                </a:solidFill>
                <a:latin typeface="Berlin Sans FB" pitchFamily="34" charset="0"/>
              </a:rPr>
              <a:t> </a:t>
            </a:r>
            <a:r>
              <a:rPr lang="en-US" sz="2000" dirty="0" err="1">
                <a:solidFill>
                  <a:schemeClr val="accent6"/>
                </a:solidFill>
                <a:latin typeface="Berlin Sans FB" pitchFamily="34" charset="0"/>
              </a:rPr>
              <a:t>biaya</a:t>
            </a:r>
            <a:r>
              <a:rPr lang="en-US" sz="2000" dirty="0">
                <a:solidFill>
                  <a:schemeClr val="accent6"/>
                </a:solidFill>
                <a:latin typeface="Berlin Sans FB" pitchFamily="34" charset="0"/>
              </a:rPr>
              <a:t> </a:t>
            </a:r>
            <a:r>
              <a:rPr lang="en-US" sz="2000" dirty="0" err="1">
                <a:solidFill>
                  <a:schemeClr val="accent6"/>
                </a:solidFill>
                <a:latin typeface="Berlin Sans FB" pitchFamily="34" charset="0"/>
              </a:rPr>
              <a:t>atas</a:t>
            </a:r>
            <a:r>
              <a:rPr lang="en-US" sz="2000" dirty="0">
                <a:solidFill>
                  <a:schemeClr val="accent6"/>
                </a:solidFill>
                <a:latin typeface="Berlin Sans FB" pitchFamily="34" charset="0"/>
              </a:rPr>
              <a:t> modal yang </a:t>
            </a:r>
            <a:r>
              <a:rPr lang="en-US" sz="2000" dirty="0" err="1">
                <a:solidFill>
                  <a:schemeClr val="accent6"/>
                </a:solidFill>
                <a:latin typeface="Berlin Sans FB" pitchFamily="34" charset="0"/>
              </a:rPr>
              <a:t>digunakan</a:t>
            </a:r>
            <a:r>
              <a:rPr lang="en-US" sz="2000" dirty="0">
                <a:solidFill>
                  <a:schemeClr val="accent6"/>
                </a:solidFill>
                <a:latin typeface="Berlin Sans FB" pitchFamily="34" charset="0"/>
              </a:rPr>
              <a:t> </a:t>
            </a:r>
            <a:r>
              <a:rPr lang="en-US" sz="2000" dirty="0" err="1">
                <a:solidFill>
                  <a:schemeClr val="accent6"/>
                </a:solidFill>
                <a:latin typeface="Berlin Sans FB" pitchFamily="34" charset="0"/>
              </a:rPr>
              <a:t>oleh</a:t>
            </a:r>
            <a:r>
              <a:rPr lang="en-US" sz="2000" dirty="0">
                <a:solidFill>
                  <a:schemeClr val="accent6"/>
                </a:solidFill>
                <a:latin typeface="Berlin Sans FB" pitchFamily="34" charset="0"/>
              </a:rPr>
              <a:t> </a:t>
            </a:r>
            <a:r>
              <a:rPr lang="en-US" sz="2000" dirty="0" err="1">
                <a:solidFill>
                  <a:schemeClr val="accent6"/>
                </a:solidFill>
                <a:latin typeface="Berlin Sans FB" pitchFamily="34" charset="0"/>
              </a:rPr>
              <a:t>perusahaan</a:t>
            </a:r>
            <a:r>
              <a:rPr lang="en-US" sz="2000" dirty="0">
                <a:solidFill>
                  <a:schemeClr val="accent6"/>
                </a:solidFill>
                <a:latin typeface="Berlin Sans FB" pitchFamily="34" charset="0"/>
              </a:rPr>
              <a:t>.</a:t>
            </a:r>
          </a:p>
          <a:p>
            <a:pPr algn="just" eaLnBrk="1" hangingPunct="1">
              <a:lnSpc>
                <a:spcPct val="90000"/>
              </a:lnSpc>
            </a:pPr>
            <a:r>
              <a:rPr lang="en-US" sz="2000" dirty="0" err="1">
                <a:solidFill>
                  <a:schemeClr val="accent6"/>
                </a:solidFill>
                <a:latin typeface="Berlin Sans FB" pitchFamily="34" charset="0"/>
              </a:rPr>
              <a:t>Biaya</a:t>
            </a:r>
            <a:r>
              <a:rPr lang="en-US" sz="2000" dirty="0">
                <a:solidFill>
                  <a:schemeClr val="accent6"/>
                </a:solidFill>
                <a:latin typeface="Berlin Sans FB" pitchFamily="34" charset="0"/>
              </a:rPr>
              <a:t> modal yang </a:t>
            </a:r>
            <a:r>
              <a:rPr lang="en-US" sz="2000" dirty="0" err="1">
                <a:solidFill>
                  <a:schemeClr val="accent6"/>
                </a:solidFill>
                <a:latin typeface="Berlin Sans FB" pitchFamily="34" charset="0"/>
              </a:rPr>
              <a:t>diperhitungkan</a:t>
            </a:r>
            <a:r>
              <a:rPr lang="en-US" sz="2000" dirty="0">
                <a:solidFill>
                  <a:schemeClr val="accent6"/>
                </a:solidFill>
                <a:latin typeface="Berlin Sans FB" pitchFamily="34" charset="0"/>
              </a:rPr>
              <a:t> </a:t>
            </a:r>
            <a:r>
              <a:rPr lang="en-US" sz="2000" dirty="0" err="1">
                <a:solidFill>
                  <a:schemeClr val="accent6"/>
                </a:solidFill>
                <a:latin typeface="Berlin Sans FB" pitchFamily="34" charset="0"/>
              </a:rPr>
              <a:t>merupakan</a:t>
            </a:r>
            <a:r>
              <a:rPr lang="en-US" sz="2000" dirty="0">
                <a:solidFill>
                  <a:schemeClr val="accent6"/>
                </a:solidFill>
                <a:latin typeface="Berlin Sans FB" pitchFamily="34" charset="0"/>
              </a:rPr>
              <a:t> </a:t>
            </a:r>
            <a:r>
              <a:rPr lang="en-US" sz="2000" dirty="0" err="1">
                <a:solidFill>
                  <a:schemeClr val="accent6"/>
                </a:solidFill>
                <a:latin typeface="Berlin Sans FB" pitchFamily="34" charset="0"/>
              </a:rPr>
              <a:t>biaya</a:t>
            </a:r>
            <a:r>
              <a:rPr lang="en-US" sz="2000" dirty="0">
                <a:solidFill>
                  <a:schemeClr val="accent6"/>
                </a:solidFill>
                <a:latin typeface="Berlin Sans FB" pitchFamily="34" charset="0"/>
              </a:rPr>
              <a:t> modal </a:t>
            </a:r>
            <a:r>
              <a:rPr lang="en-US" sz="2000" dirty="0" err="1">
                <a:solidFill>
                  <a:schemeClr val="accent6"/>
                </a:solidFill>
                <a:latin typeface="Berlin Sans FB" pitchFamily="34" charset="0"/>
              </a:rPr>
              <a:t>dari</a:t>
            </a:r>
            <a:r>
              <a:rPr lang="en-US" sz="2000" dirty="0">
                <a:solidFill>
                  <a:schemeClr val="accent6"/>
                </a:solidFill>
                <a:latin typeface="Berlin Sans FB" pitchFamily="34" charset="0"/>
              </a:rPr>
              <a:t> </a:t>
            </a:r>
            <a:r>
              <a:rPr lang="en-US" sz="2000" dirty="0" err="1">
                <a:solidFill>
                  <a:schemeClr val="accent6"/>
                </a:solidFill>
                <a:latin typeface="Berlin Sans FB" pitchFamily="34" charset="0"/>
              </a:rPr>
              <a:t>seluruh</a:t>
            </a:r>
            <a:r>
              <a:rPr lang="en-US" sz="2000" dirty="0">
                <a:solidFill>
                  <a:schemeClr val="accent6"/>
                </a:solidFill>
                <a:latin typeface="Berlin Sans FB" pitchFamily="34" charset="0"/>
              </a:rPr>
              <a:t> </a:t>
            </a:r>
            <a:r>
              <a:rPr lang="en-US" sz="2000" dirty="0" err="1">
                <a:solidFill>
                  <a:schemeClr val="accent6"/>
                </a:solidFill>
                <a:latin typeface="Berlin Sans FB" pitchFamily="34" charset="0"/>
              </a:rPr>
              <a:t>jenis</a:t>
            </a:r>
            <a:r>
              <a:rPr lang="en-US" sz="2000" dirty="0">
                <a:solidFill>
                  <a:schemeClr val="accent6"/>
                </a:solidFill>
                <a:latin typeface="Berlin Sans FB" pitchFamily="34" charset="0"/>
              </a:rPr>
              <a:t> </a:t>
            </a:r>
            <a:r>
              <a:rPr lang="id-ID" sz="2000" dirty="0">
                <a:solidFill>
                  <a:schemeClr val="accent6"/>
                </a:solidFill>
                <a:latin typeface="Berlin Sans FB" pitchFamily="34" charset="0"/>
              </a:rPr>
              <a:t>modal </a:t>
            </a:r>
            <a:r>
              <a:rPr lang="en-US" sz="2000" dirty="0">
                <a:solidFill>
                  <a:schemeClr val="accent6"/>
                </a:solidFill>
                <a:latin typeface="Berlin Sans FB" pitchFamily="34" charset="0"/>
              </a:rPr>
              <a:t>yang </a:t>
            </a:r>
            <a:r>
              <a:rPr lang="en-US" sz="2000" dirty="0" err="1">
                <a:solidFill>
                  <a:schemeClr val="accent6"/>
                </a:solidFill>
                <a:latin typeface="Berlin Sans FB" pitchFamily="34" charset="0"/>
              </a:rPr>
              <a:t>digunakan</a:t>
            </a:r>
            <a:r>
              <a:rPr lang="en-US" sz="2000" dirty="0">
                <a:solidFill>
                  <a:schemeClr val="accent6"/>
                </a:solidFill>
                <a:latin typeface="Berlin Sans FB" pitchFamily="34" charset="0"/>
              </a:rPr>
              <a:t>.</a:t>
            </a:r>
          </a:p>
          <a:p>
            <a:pPr algn="just" eaLnBrk="1" hangingPunct="1">
              <a:lnSpc>
                <a:spcPct val="90000"/>
              </a:lnSpc>
            </a:pPr>
            <a:r>
              <a:rPr lang="en-US" sz="2000" dirty="0" err="1">
                <a:solidFill>
                  <a:schemeClr val="accent6"/>
                </a:solidFill>
                <a:latin typeface="Berlin Sans FB" pitchFamily="34" charset="0"/>
              </a:rPr>
              <a:t>Karena</a:t>
            </a:r>
            <a:r>
              <a:rPr lang="en-US" sz="2000" dirty="0">
                <a:solidFill>
                  <a:schemeClr val="accent6"/>
                </a:solidFill>
                <a:latin typeface="Berlin Sans FB" pitchFamily="34" charset="0"/>
              </a:rPr>
              <a:t> </a:t>
            </a:r>
            <a:r>
              <a:rPr lang="en-US" sz="2000" dirty="0" err="1">
                <a:solidFill>
                  <a:schemeClr val="accent6"/>
                </a:solidFill>
                <a:latin typeface="Berlin Sans FB" pitchFamily="34" charset="0"/>
              </a:rPr>
              <a:t>biaya</a:t>
            </a:r>
            <a:r>
              <a:rPr lang="en-US" sz="2000" dirty="0">
                <a:solidFill>
                  <a:schemeClr val="accent6"/>
                </a:solidFill>
                <a:latin typeface="Berlin Sans FB" pitchFamily="34" charset="0"/>
              </a:rPr>
              <a:t> modal </a:t>
            </a:r>
            <a:r>
              <a:rPr lang="en-US" sz="2000" dirty="0" err="1">
                <a:solidFill>
                  <a:schemeClr val="accent6"/>
                </a:solidFill>
                <a:latin typeface="Berlin Sans FB" pitchFamily="34" charset="0"/>
              </a:rPr>
              <a:t>dari</a:t>
            </a:r>
            <a:r>
              <a:rPr lang="en-US" sz="2000" dirty="0">
                <a:solidFill>
                  <a:schemeClr val="accent6"/>
                </a:solidFill>
                <a:latin typeface="Berlin Sans FB" pitchFamily="34" charset="0"/>
              </a:rPr>
              <a:t> </a:t>
            </a:r>
            <a:r>
              <a:rPr lang="en-US" sz="2000" dirty="0" err="1">
                <a:solidFill>
                  <a:schemeClr val="accent6"/>
                </a:solidFill>
                <a:latin typeface="Berlin Sans FB" pitchFamily="34" charset="0"/>
              </a:rPr>
              <a:t>masing-masing</a:t>
            </a:r>
            <a:r>
              <a:rPr lang="en-US" sz="2000" dirty="0">
                <a:solidFill>
                  <a:schemeClr val="accent6"/>
                </a:solidFill>
                <a:latin typeface="Berlin Sans FB" pitchFamily="34" charset="0"/>
              </a:rPr>
              <a:t> </a:t>
            </a:r>
            <a:r>
              <a:rPr lang="en-US" sz="2000" dirty="0" err="1">
                <a:solidFill>
                  <a:schemeClr val="accent6"/>
                </a:solidFill>
                <a:latin typeface="Berlin Sans FB" pitchFamily="34" charset="0"/>
              </a:rPr>
              <a:t>sumber</a:t>
            </a:r>
            <a:r>
              <a:rPr lang="en-US" sz="2000" dirty="0">
                <a:solidFill>
                  <a:schemeClr val="accent6"/>
                </a:solidFill>
                <a:latin typeface="Berlin Sans FB" pitchFamily="34" charset="0"/>
              </a:rPr>
              <a:t> </a:t>
            </a:r>
            <a:r>
              <a:rPr lang="en-US" sz="2000" dirty="0" err="1">
                <a:solidFill>
                  <a:schemeClr val="accent6"/>
                </a:solidFill>
                <a:latin typeface="Berlin Sans FB" pitchFamily="34" charset="0"/>
              </a:rPr>
              <a:t>dana</a:t>
            </a:r>
            <a:r>
              <a:rPr lang="en-US" sz="2000" dirty="0">
                <a:solidFill>
                  <a:schemeClr val="accent6"/>
                </a:solidFill>
                <a:latin typeface="Berlin Sans FB" pitchFamily="34" charset="0"/>
              </a:rPr>
              <a:t> </a:t>
            </a:r>
            <a:r>
              <a:rPr lang="en-US" sz="2000" dirty="0" err="1">
                <a:solidFill>
                  <a:schemeClr val="accent6"/>
                </a:solidFill>
                <a:latin typeface="Berlin Sans FB" pitchFamily="34" charset="0"/>
              </a:rPr>
              <a:t>berbeda</a:t>
            </a:r>
            <a:r>
              <a:rPr lang="en-US" sz="2000" dirty="0">
                <a:solidFill>
                  <a:schemeClr val="accent6"/>
                </a:solidFill>
                <a:latin typeface="Berlin Sans FB" pitchFamily="34" charset="0"/>
              </a:rPr>
              <a:t>, </a:t>
            </a:r>
            <a:r>
              <a:rPr lang="en-US" sz="2000" dirty="0" err="1">
                <a:solidFill>
                  <a:schemeClr val="accent6"/>
                </a:solidFill>
                <a:latin typeface="Berlin Sans FB" pitchFamily="34" charset="0"/>
              </a:rPr>
              <a:t>maka</a:t>
            </a:r>
            <a:r>
              <a:rPr lang="en-US" sz="2000" dirty="0">
                <a:solidFill>
                  <a:schemeClr val="accent6"/>
                </a:solidFill>
                <a:latin typeface="Berlin Sans FB" pitchFamily="34" charset="0"/>
              </a:rPr>
              <a:t> </a:t>
            </a:r>
            <a:r>
              <a:rPr lang="en-US" sz="2000" dirty="0" err="1">
                <a:solidFill>
                  <a:schemeClr val="accent6"/>
                </a:solidFill>
                <a:latin typeface="Berlin Sans FB" pitchFamily="34" charset="0"/>
              </a:rPr>
              <a:t>menetapkan</a:t>
            </a:r>
            <a:r>
              <a:rPr lang="en-US" sz="2000" dirty="0">
                <a:solidFill>
                  <a:schemeClr val="accent6"/>
                </a:solidFill>
                <a:latin typeface="Berlin Sans FB" pitchFamily="34" charset="0"/>
              </a:rPr>
              <a:t> </a:t>
            </a:r>
            <a:r>
              <a:rPr lang="en-US" sz="2000" dirty="0" err="1">
                <a:solidFill>
                  <a:schemeClr val="accent6"/>
                </a:solidFill>
                <a:latin typeface="Berlin Sans FB" pitchFamily="34" charset="0"/>
              </a:rPr>
              <a:t>biaya</a:t>
            </a:r>
            <a:r>
              <a:rPr lang="en-US" sz="2000" dirty="0">
                <a:solidFill>
                  <a:schemeClr val="accent6"/>
                </a:solidFill>
                <a:latin typeface="Berlin Sans FB" pitchFamily="34" charset="0"/>
              </a:rPr>
              <a:t> modal </a:t>
            </a:r>
            <a:r>
              <a:rPr lang="en-US" sz="2000" dirty="0" err="1">
                <a:solidFill>
                  <a:schemeClr val="accent6"/>
                </a:solidFill>
                <a:latin typeface="Berlin Sans FB" pitchFamily="34" charset="0"/>
              </a:rPr>
              <a:t>perusahaan</a:t>
            </a:r>
            <a:r>
              <a:rPr lang="en-US" sz="2000" dirty="0">
                <a:solidFill>
                  <a:schemeClr val="accent6"/>
                </a:solidFill>
                <a:latin typeface="Berlin Sans FB" pitchFamily="34" charset="0"/>
              </a:rPr>
              <a:t> </a:t>
            </a:r>
            <a:r>
              <a:rPr lang="en-US" sz="2000" dirty="0" err="1">
                <a:solidFill>
                  <a:schemeClr val="accent6"/>
                </a:solidFill>
                <a:latin typeface="Berlin Sans FB" pitchFamily="34" charset="0"/>
              </a:rPr>
              <a:t>secara</a:t>
            </a:r>
            <a:r>
              <a:rPr lang="en-US" sz="2000" dirty="0">
                <a:solidFill>
                  <a:schemeClr val="accent6"/>
                </a:solidFill>
                <a:latin typeface="Berlin Sans FB" pitchFamily="34" charset="0"/>
              </a:rPr>
              <a:t> </a:t>
            </a:r>
            <a:r>
              <a:rPr lang="en-US" sz="2000" dirty="0" err="1">
                <a:solidFill>
                  <a:schemeClr val="accent6"/>
                </a:solidFill>
                <a:latin typeface="Berlin Sans FB" pitchFamily="34" charset="0"/>
              </a:rPr>
              <a:t>keseluruhan</a:t>
            </a:r>
            <a:r>
              <a:rPr lang="en-US" sz="2000" dirty="0">
                <a:solidFill>
                  <a:schemeClr val="accent6"/>
                </a:solidFill>
                <a:latin typeface="Berlin Sans FB" pitchFamily="34" charset="0"/>
              </a:rPr>
              <a:t> </a:t>
            </a:r>
            <a:r>
              <a:rPr lang="en-US" sz="2000" dirty="0" err="1">
                <a:solidFill>
                  <a:schemeClr val="accent6"/>
                </a:solidFill>
                <a:latin typeface="Berlin Sans FB" pitchFamily="34" charset="0"/>
              </a:rPr>
              <a:t>dihitung</a:t>
            </a:r>
            <a:r>
              <a:rPr lang="en-US" sz="2000" dirty="0">
                <a:solidFill>
                  <a:schemeClr val="accent6"/>
                </a:solidFill>
                <a:latin typeface="Berlin Sans FB" pitchFamily="34" charset="0"/>
              </a:rPr>
              <a:t> </a:t>
            </a:r>
            <a:r>
              <a:rPr lang="en-US" sz="2000" dirty="0" err="1">
                <a:solidFill>
                  <a:schemeClr val="accent6"/>
                </a:solidFill>
                <a:latin typeface="Berlin Sans FB" pitchFamily="34" charset="0"/>
              </a:rPr>
              <a:t>dengan</a:t>
            </a:r>
            <a:r>
              <a:rPr lang="en-US" sz="2000" dirty="0">
                <a:solidFill>
                  <a:schemeClr val="accent6"/>
                </a:solidFill>
                <a:latin typeface="Berlin Sans FB" pitchFamily="34" charset="0"/>
              </a:rPr>
              <a:t> WACC</a:t>
            </a:r>
            <a:r>
              <a:rPr lang="id-ID" sz="2000" dirty="0">
                <a:solidFill>
                  <a:schemeClr val="accent6"/>
                </a:solidFill>
                <a:latin typeface="Berlin Sans FB" pitchFamily="34" charset="0"/>
              </a:rPr>
              <a:t> (Weight Average Cost of Capital) atau biaya modal rata-rata tertimbang.</a:t>
            </a:r>
          </a:p>
          <a:p>
            <a:pPr eaLnBrk="1" hangingPunct="1">
              <a:lnSpc>
                <a:spcPct val="80000"/>
              </a:lnSpc>
            </a:pPr>
            <a:r>
              <a:rPr lang="en-US" sz="2000" dirty="0" err="1">
                <a:solidFill>
                  <a:schemeClr val="accent6"/>
                </a:solidFill>
                <a:latin typeface="Berlin Sans FB" pitchFamily="34" charset="0"/>
              </a:rPr>
              <a:t>Dalam</a:t>
            </a:r>
            <a:r>
              <a:rPr lang="en-US" sz="2000" dirty="0">
                <a:solidFill>
                  <a:schemeClr val="accent6"/>
                </a:solidFill>
                <a:latin typeface="Berlin Sans FB" pitchFamily="34" charset="0"/>
              </a:rPr>
              <a:t> </a:t>
            </a:r>
            <a:r>
              <a:rPr lang="en-US" sz="2000" dirty="0" err="1">
                <a:solidFill>
                  <a:schemeClr val="accent6"/>
                </a:solidFill>
                <a:latin typeface="Berlin Sans FB" pitchFamily="34" charset="0"/>
              </a:rPr>
              <a:t>penghitungan</a:t>
            </a:r>
            <a:r>
              <a:rPr lang="en-US" sz="2000" dirty="0">
                <a:solidFill>
                  <a:schemeClr val="accent6"/>
                </a:solidFill>
                <a:latin typeface="Berlin Sans FB" pitchFamily="34" charset="0"/>
              </a:rPr>
              <a:t> </a:t>
            </a:r>
            <a:r>
              <a:rPr lang="en-US" sz="2000" dirty="0" err="1">
                <a:solidFill>
                  <a:schemeClr val="accent6"/>
                </a:solidFill>
                <a:latin typeface="Berlin Sans FB" pitchFamily="34" charset="0"/>
              </a:rPr>
              <a:t>biaya</a:t>
            </a:r>
            <a:r>
              <a:rPr lang="en-US" sz="2000" dirty="0">
                <a:solidFill>
                  <a:schemeClr val="accent6"/>
                </a:solidFill>
                <a:latin typeface="Berlin Sans FB" pitchFamily="34" charset="0"/>
              </a:rPr>
              <a:t> modal rata-rata, </a:t>
            </a:r>
            <a:r>
              <a:rPr lang="en-US" sz="2000" dirty="0" err="1">
                <a:solidFill>
                  <a:schemeClr val="accent6"/>
                </a:solidFill>
                <a:latin typeface="Berlin Sans FB" pitchFamily="34" charset="0"/>
              </a:rPr>
              <a:t>komponen</a:t>
            </a:r>
            <a:r>
              <a:rPr lang="id-ID" sz="2000" dirty="0">
                <a:solidFill>
                  <a:schemeClr val="accent6"/>
                </a:solidFill>
                <a:latin typeface="Berlin Sans FB" pitchFamily="34" charset="0"/>
              </a:rPr>
              <a:t> </a:t>
            </a:r>
            <a:r>
              <a:rPr lang="en-US" sz="2000" dirty="0" err="1">
                <a:solidFill>
                  <a:schemeClr val="accent6"/>
                </a:solidFill>
                <a:latin typeface="Berlin Sans FB" pitchFamily="34" charset="0"/>
              </a:rPr>
              <a:t>utang</a:t>
            </a:r>
            <a:r>
              <a:rPr lang="en-US" sz="2000" dirty="0">
                <a:solidFill>
                  <a:schemeClr val="accent6"/>
                </a:solidFill>
                <a:latin typeface="Berlin Sans FB" pitchFamily="34" charset="0"/>
              </a:rPr>
              <a:t> </a:t>
            </a:r>
            <a:r>
              <a:rPr lang="en-US" sz="2000" dirty="0" err="1">
                <a:solidFill>
                  <a:schemeClr val="accent6"/>
                </a:solidFill>
                <a:latin typeface="Berlin Sans FB" pitchFamily="34" charset="0"/>
              </a:rPr>
              <a:t>jangka</a:t>
            </a:r>
            <a:r>
              <a:rPr lang="en-US" sz="2000" dirty="0">
                <a:solidFill>
                  <a:schemeClr val="accent6"/>
                </a:solidFill>
                <a:latin typeface="Berlin Sans FB" pitchFamily="34" charset="0"/>
              </a:rPr>
              <a:t> </a:t>
            </a:r>
            <a:r>
              <a:rPr lang="en-US" sz="2000" dirty="0" err="1">
                <a:solidFill>
                  <a:schemeClr val="accent6"/>
                </a:solidFill>
                <a:latin typeface="Berlin Sans FB" pitchFamily="34" charset="0"/>
              </a:rPr>
              <a:t>pendek</a:t>
            </a:r>
            <a:r>
              <a:rPr lang="en-US" sz="2000" dirty="0">
                <a:solidFill>
                  <a:schemeClr val="accent6"/>
                </a:solidFill>
                <a:latin typeface="Berlin Sans FB" pitchFamily="34" charset="0"/>
              </a:rPr>
              <a:t> </a:t>
            </a:r>
            <a:r>
              <a:rPr lang="en-US" sz="2000" dirty="0" err="1">
                <a:solidFill>
                  <a:schemeClr val="accent6"/>
                </a:solidFill>
                <a:latin typeface="Berlin Sans FB" pitchFamily="34" charset="0"/>
              </a:rPr>
              <a:t>tidak</a:t>
            </a:r>
            <a:r>
              <a:rPr lang="en-US" sz="2000" dirty="0">
                <a:solidFill>
                  <a:schemeClr val="accent6"/>
                </a:solidFill>
                <a:latin typeface="Berlin Sans FB" pitchFamily="34" charset="0"/>
              </a:rPr>
              <a:t> </a:t>
            </a:r>
            <a:r>
              <a:rPr lang="en-US" sz="2000" dirty="0" err="1">
                <a:solidFill>
                  <a:schemeClr val="accent6"/>
                </a:solidFill>
                <a:latin typeface="Berlin Sans FB" pitchFamily="34" charset="0"/>
              </a:rPr>
              <a:t>dimasukan</a:t>
            </a:r>
            <a:r>
              <a:rPr lang="en-US" sz="2000" dirty="0">
                <a:solidFill>
                  <a:schemeClr val="accent6"/>
                </a:solidFill>
                <a:latin typeface="Berlin Sans FB" pitchFamily="34" charset="0"/>
              </a:rPr>
              <a:t>, </a:t>
            </a:r>
            <a:r>
              <a:rPr lang="en-US" sz="2000" dirty="0" err="1">
                <a:solidFill>
                  <a:schemeClr val="accent6"/>
                </a:solidFill>
                <a:latin typeface="Berlin Sans FB" pitchFamily="34" charset="0"/>
              </a:rPr>
              <a:t>karena</a:t>
            </a:r>
            <a:r>
              <a:rPr lang="en-US" sz="2000" dirty="0">
                <a:solidFill>
                  <a:schemeClr val="accent6"/>
                </a:solidFill>
                <a:latin typeface="Berlin Sans FB" pitchFamily="34" charset="0"/>
              </a:rPr>
              <a:t> </a:t>
            </a:r>
            <a:r>
              <a:rPr lang="en-US" sz="2000" dirty="0" err="1">
                <a:solidFill>
                  <a:schemeClr val="accent6"/>
                </a:solidFill>
                <a:latin typeface="Berlin Sans FB" pitchFamily="34" charset="0"/>
              </a:rPr>
              <a:t>perhitungan</a:t>
            </a:r>
            <a:r>
              <a:rPr lang="en-US" sz="2000" dirty="0">
                <a:solidFill>
                  <a:schemeClr val="accent6"/>
                </a:solidFill>
                <a:latin typeface="Berlin Sans FB" pitchFamily="34" charset="0"/>
              </a:rPr>
              <a:t> </a:t>
            </a:r>
            <a:r>
              <a:rPr lang="en-US" sz="2000" dirty="0" err="1">
                <a:solidFill>
                  <a:schemeClr val="accent6"/>
                </a:solidFill>
                <a:latin typeface="Berlin Sans FB" pitchFamily="34" charset="0"/>
              </a:rPr>
              <a:t>biaya</a:t>
            </a:r>
            <a:r>
              <a:rPr lang="en-US" sz="2000" dirty="0">
                <a:solidFill>
                  <a:schemeClr val="accent6"/>
                </a:solidFill>
                <a:latin typeface="Berlin Sans FB" pitchFamily="34" charset="0"/>
              </a:rPr>
              <a:t> modal rata-rata </a:t>
            </a:r>
            <a:r>
              <a:rPr lang="en-US" sz="2000" dirty="0" err="1">
                <a:solidFill>
                  <a:schemeClr val="accent6"/>
                </a:solidFill>
                <a:latin typeface="Berlin Sans FB" pitchFamily="34" charset="0"/>
              </a:rPr>
              <a:t>tertimbang</a:t>
            </a:r>
            <a:r>
              <a:rPr lang="en-US" sz="2000" dirty="0">
                <a:solidFill>
                  <a:schemeClr val="accent6"/>
                </a:solidFill>
                <a:latin typeface="Berlin Sans FB" pitchFamily="34" charset="0"/>
              </a:rPr>
              <a:t> </a:t>
            </a:r>
            <a:r>
              <a:rPr lang="en-US" sz="2000" dirty="0" err="1">
                <a:solidFill>
                  <a:schemeClr val="accent6"/>
                </a:solidFill>
                <a:latin typeface="Berlin Sans FB" pitchFamily="34" charset="0"/>
              </a:rPr>
              <a:t>digunakan</a:t>
            </a:r>
            <a:r>
              <a:rPr lang="en-US" sz="2000" dirty="0">
                <a:solidFill>
                  <a:schemeClr val="accent6"/>
                </a:solidFill>
                <a:latin typeface="Berlin Sans FB" pitchFamily="34" charset="0"/>
              </a:rPr>
              <a:t> </a:t>
            </a:r>
            <a:r>
              <a:rPr lang="en-US" sz="2000" dirty="0" err="1">
                <a:solidFill>
                  <a:schemeClr val="accent6"/>
                </a:solidFill>
                <a:latin typeface="Berlin Sans FB" pitchFamily="34" charset="0"/>
              </a:rPr>
              <a:t>terutama</a:t>
            </a:r>
            <a:r>
              <a:rPr lang="id-ID" sz="2000" dirty="0">
                <a:solidFill>
                  <a:schemeClr val="accent6"/>
                </a:solidFill>
                <a:latin typeface="Berlin Sans FB" pitchFamily="34" charset="0"/>
              </a:rPr>
              <a:t> </a:t>
            </a:r>
            <a:r>
              <a:rPr lang="en-US" sz="2000" dirty="0" err="1">
                <a:solidFill>
                  <a:schemeClr val="accent6"/>
                </a:solidFill>
                <a:latin typeface="Berlin Sans FB" pitchFamily="34" charset="0"/>
              </a:rPr>
              <a:t>untuk</a:t>
            </a:r>
            <a:r>
              <a:rPr lang="en-US" sz="2000" dirty="0">
                <a:solidFill>
                  <a:schemeClr val="accent6"/>
                </a:solidFill>
                <a:latin typeface="Berlin Sans FB" pitchFamily="34" charset="0"/>
              </a:rPr>
              <a:t> </a:t>
            </a:r>
            <a:r>
              <a:rPr lang="en-US" sz="2000" dirty="0" err="1">
                <a:solidFill>
                  <a:schemeClr val="accent6"/>
                </a:solidFill>
                <a:latin typeface="Berlin Sans FB" pitchFamily="34" charset="0"/>
              </a:rPr>
              <a:t>pengambilan</a:t>
            </a:r>
            <a:r>
              <a:rPr lang="en-US" sz="2000" dirty="0">
                <a:solidFill>
                  <a:schemeClr val="accent6"/>
                </a:solidFill>
                <a:latin typeface="Berlin Sans FB" pitchFamily="34" charset="0"/>
              </a:rPr>
              <a:t> </a:t>
            </a:r>
            <a:r>
              <a:rPr lang="en-US" sz="2000" dirty="0" err="1">
                <a:solidFill>
                  <a:schemeClr val="accent6"/>
                </a:solidFill>
                <a:latin typeface="Berlin Sans FB" pitchFamily="34" charset="0"/>
              </a:rPr>
              <a:t>keputusan</a:t>
            </a:r>
            <a:r>
              <a:rPr lang="en-US" sz="2000" dirty="0">
                <a:solidFill>
                  <a:schemeClr val="accent6"/>
                </a:solidFill>
                <a:latin typeface="Berlin Sans FB" pitchFamily="34" charset="0"/>
              </a:rPr>
              <a:t> </a:t>
            </a:r>
            <a:r>
              <a:rPr lang="en-US" sz="2000" dirty="0" err="1">
                <a:solidFill>
                  <a:schemeClr val="accent6"/>
                </a:solidFill>
                <a:latin typeface="Berlin Sans FB" pitchFamily="34" charset="0"/>
              </a:rPr>
              <a:t>mengenai</a:t>
            </a:r>
            <a:r>
              <a:rPr lang="en-US" sz="2000" dirty="0">
                <a:solidFill>
                  <a:schemeClr val="accent6"/>
                </a:solidFill>
                <a:latin typeface="Berlin Sans FB" pitchFamily="34" charset="0"/>
              </a:rPr>
              <a:t> </a:t>
            </a:r>
            <a:r>
              <a:rPr lang="en-US" sz="2000" dirty="0" err="1">
                <a:solidFill>
                  <a:schemeClr val="accent6"/>
                </a:solidFill>
                <a:latin typeface="Berlin Sans FB" pitchFamily="34" charset="0"/>
              </a:rPr>
              <a:t>investasi</a:t>
            </a:r>
            <a:r>
              <a:rPr lang="en-US" sz="2000" dirty="0">
                <a:solidFill>
                  <a:schemeClr val="accent6"/>
                </a:solidFill>
                <a:latin typeface="Berlin Sans FB" pitchFamily="34" charset="0"/>
              </a:rPr>
              <a:t> </a:t>
            </a:r>
            <a:r>
              <a:rPr lang="en-US" sz="2000" dirty="0" err="1">
                <a:solidFill>
                  <a:schemeClr val="accent6"/>
                </a:solidFill>
                <a:latin typeface="Berlin Sans FB" pitchFamily="34" charset="0"/>
              </a:rPr>
              <a:t>jangka</a:t>
            </a:r>
            <a:r>
              <a:rPr lang="en-US" sz="2000" dirty="0">
                <a:solidFill>
                  <a:schemeClr val="accent6"/>
                </a:solidFill>
                <a:latin typeface="Berlin Sans FB" pitchFamily="34" charset="0"/>
              </a:rPr>
              <a:t> </a:t>
            </a:r>
            <a:r>
              <a:rPr lang="en-US" sz="2000" dirty="0" err="1">
                <a:solidFill>
                  <a:schemeClr val="accent6"/>
                </a:solidFill>
                <a:latin typeface="Berlin Sans FB" pitchFamily="34" charset="0"/>
              </a:rPr>
              <a:t>panjang</a:t>
            </a:r>
            <a:r>
              <a:rPr lang="en-US" sz="2000" dirty="0">
                <a:solidFill>
                  <a:schemeClr val="accent6"/>
                </a:solidFill>
                <a:latin typeface="Berlin Sans FB" pitchFamily="34" charset="0"/>
              </a:rPr>
              <a:t>. </a:t>
            </a:r>
          </a:p>
          <a:p>
            <a:pPr eaLnBrk="1" hangingPunct="1">
              <a:lnSpc>
                <a:spcPct val="80000"/>
              </a:lnSpc>
            </a:pPr>
            <a:r>
              <a:rPr lang="en-US" sz="2000" dirty="0" err="1">
                <a:solidFill>
                  <a:schemeClr val="accent6"/>
                </a:solidFill>
                <a:latin typeface="Berlin Sans FB" pitchFamily="34" charset="0"/>
              </a:rPr>
              <a:t>Pada</a:t>
            </a:r>
            <a:r>
              <a:rPr lang="en-US" sz="2000" dirty="0">
                <a:solidFill>
                  <a:schemeClr val="accent6"/>
                </a:solidFill>
                <a:latin typeface="Berlin Sans FB" pitchFamily="34" charset="0"/>
              </a:rPr>
              <a:t> </a:t>
            </a:r>
            <a:r>
              <a:rPr lang="en-US" sz="2000" dirty="0" err="1">
                <a:solidFill>
                  <a:schemeClr val="accent6"/>
                </a:solidFill>
                <a:latin typeface="Berlin Sans FB" pitchFamily="34" charset="0"/>
              </a:rPr>
              <a:t>umumnya</a:t>
            </a:r>
            <a:r>
              <a:rPr lang="en-US" sz="2000" dirty="0">
                <a:solidFill>
                  <a:schemeClr val="accent6"/>
                </a:solidFill>
                <a:latin typeface="Berlin Sans FB" pitchFamily="34" charset="0"/>
              </a:rPr>
              <a:t> </a:t>
            </a:r>
            <a:r>
              <a:rPr lang="en-US" sz="2000" dirty="0" err="1">
                <a:solidFill>
                  <a:schemeClr val="accent6"/>
                </a:solidFill>
                <a:latin typeface="Berlin Sans FB" pitchFamily="34" charset="0"/>
              </a:rPr>
              <a:t>utang</a:t>
            </a:r>
            <a:r>
              <a:rPr lang="en-US" sz="2000" dirty="0">
                <a:solidFill>
                  <a:schemeClr val="accent6"/>
                </a:solidFill>
                <a:latin typeface="Berlin Sans FB" pitchFamily="34" charset="0"/>
              </a:rPr>
              <a:t> </a:t>
            </a:r>
            <a:r>
              <a:rPr lang="en-US" sz="2000" dirty="0" err="1">
                <a:solidFill>
                  <a:schemeClr val="accent6"/>
                </a:solidFill>
                <a:latin typeface="Berlin Sans FB" pitchFamily="34" charset="0"/>
              </a:rPr>
              <a:t>jangka</a:t>
            </a:r>
            <a:r>
              <a:rPr lang="en-US" sz="2000" dirty="0">
                <a:solidFill>
                  <a:schemeClr val="accent6"/>
                </a:solidFill>
                <a:latin typeface="Berlin Sans FB" pitchFamily="34" charset="0"/>
              </a:rPr>
              <a:t> </a:t>
            </a:r>
            <a:r>
              <a:rPr lang="en-US" sz="2000" dirty="0" err="1">
                <a:solidFill>
                  <a:schemeClr val="accent6"/>
                </a:solidFill>
                <a:latin typeface="Berlin Sans FB" pitchFamily="34" charset="0"/>
              </a:rPr>
              <a:t>panjang</a:t>
            </a:r>
            <a:r>
              <a:rPr lang="en-US" sz="2000" dirty="0">
                <a:solidFill>
                  <a:schemeClr val="accent6"/>
                </a:solidFill>
                <a:latin typeface="Berlin Sans FB" pitchFamily="34" charset="0"/>
              </a:rPr>
              <a:t> </a:t>
            </a:r>
            <a:r>
              <a:rPr lang="en-US" sz="2000" dirty="0" err="1">
                <a:solidFill>
                  <a:schemeClr val="accent6"/>
                </a:solidFill>
                <a:latin typeface="Berlin Sans FB" pitchFamily="34" charset="0"/>
              </a:rPr>
              <a:t>dan</a:t>
            </a:r>
            <a:r>
              <a:rPr lang="en-US" sz="2000" dirty="0">
                <a:solidFill>
                  <a:schemeClr val="accent6"/>
                </a:solidFill>
                <a:latin typeface="Berlin Sans FB" pitchFamily="34" charset="0"/>
              </a:rPr>
              <a:t> modal </a:t>
            </a:r>
            <a:r>
              <a:rPr lang="en-US" sz="2000" dirty="0" err="1">
                <a:solidFill>
                  <a:schemeClr val="accent6"/>
                </a:solidFill>
                <a:latin typeface="Berlin Sans FB" pitchFamily="34" charset="0"/>
              </a:rPr>
              <a:t>sendiri</a:t>
            </a:r>
            <a:r>
              <a:rPr lang="en-US" sz="2000" dirty="0">
                <a:solidFill>
                  <a:schemeClr val="accent6"/>
                </a:solidFill>
                <a:latin typeface="Berlin Sans FB" pitchFamily="34" charset="0"/>
              </a:rPr>
              <a:t> </a:t>
            </a:r>
            <a:r>
              <a:rPr lang="en-US" sz="2000" dirty="0" err="1">
                <a:solidFill>
                  <a:schemeClr val="accent6"/>
                </a:solidFill>
                <a:latin typeface="Berlin Sans FB" pitchFamily="34" charset="0"/>
              </a:rPr>
              <a:t>merupakan</a:t>
            </a:r>
            <a:r>
              <a:rPr lang="en-US" sz="2000" dirty="0">
                <a:solidFill>
                  <a:schemeClr val="accent6"/>
                </a:solidFill>
                <a:latin typeface="Berlin Sans FB" pitchFamily="34" charset="0"/>
              </a:rPr>
              <a:t> </a:t>
            </a:r>
            <a:r>
              <a:rPr lang="en-US" sz="2000" dirty="0" err="1">
                <a:solidFill>
                  <a:schemeClr val="accent6"/>
                </a:solidFill>
                <a:latin typeface="Berlin Sans FB" pitchFamily="34" charset="0"/>
              </a:rPr>
              <a:t>unsur</a:t>
            </a:r>
            <a:r>
              <a:rPr lang="en-US" sz="2000" dirty="0">
                <a:solidFill>
                  <a:schemeClr val="accent6"/>
                </a:solidFill>
                <a:latin typeface="Berlin Sans FB" pitchFamily="34" charset="0"/>
              </a:rPr>
              <a:t> </a:t>
            </a:r>
            <a:r>
              <a:rPr lang="en-US" sz="2000" dirty="0" err="1">
                <a:solidFill>
                  <a:schemeClr val="accent6"/>
                </a:solidFill>
                <a:latin typeface="Berlin Sans FB" pitchFamily="34" charset="0"/>
              </a:rPr>
              <a:t>untuk</a:t>
            </a:r>
            <a:r>
              <a:rPr lang="en-US" sz="2000" dirty="0">
                <a:solidFill>
                  <a:schemeClr val="accent6"/>
                </a:solidFill>
                <a:latin typeface="Berlin Sans FB" pitchFamily="34" charset="0"/>
              </a:rPr>
              <a:t> </a:t>
            </a:r>
            <a:r>
              <a:rPr lang="en-US" sz="2000" dirty="0" err="1">
                <a:solidFill>
                  <a:schemeClr val="accent6"/>
                </a:solidFill>
                <a:latin typeface="Berlin Sans FB" pitchFamily="34" charset="0"/>
              </a:rPr>
              <a:t>menghitung</a:t>
            </a:r>
            <a:r>
              <a:rPr lang="en-US" sz="2000" dirty="0">
                <a:solidFill>
                  <a:schemeClr val="accent6"/>
                </a:solidFill>
                <a:latin typeface="Berlin Sans FB" pitchFamily="34" charset="0"/>
              </a:rPr>
              <a:t> </a:t>
            </a:r>
            <a:r>
              <a:rPr lang="en-US" sz="2000" dirty="0" err="1">
                <a:solidFill>
                  <a:schemeClr val="accent6"/>
                </a:solidFill>
                <a:latin typeface="Berlin Sans FB" pitchFamily="34" charset="0"/>
              </a:rPr>
              <a:t>biaya</a:t>
            </a:r>
            <a:r>
              <a:rPr lang="en-US" sz="2000" dirty="0">
                <a:solidFill>
                  <a:schemeClr val="accent6"/>
                </a:solidFill>
                <a:latin typeface="Berlin Sans FB" pitchFamily="34" charset="0"/>
              </a:rPr>
              <a:t> modal rata-rata </a:t>
            </a:r>
            <a:r>
              <a:rPr lang="en-US" sz="2000" dirty="0" err="1">
                <a:solidFill>
                  <a:schemeClr val="accent6"/>
                </a:solidFill>
                <a:latin typeface="Berlin Sans FB" pitchFamily="34" charset="0"/>
              </a:rPr>
              <a:t>tertimbang</a:t>
            </a:r>
            <a:r>
              <a:rPr lang="en-US" sz="2000" dirty="0">
                <a:solidFill>
                  <a:schemeClr val="accent6"/>
                </a:solidFill>
                <a:latin typeface="Berlin Sans FB" pitchFamily="34" charset="0"/>
              </a:rPr>
              <a:t>.</a:t>
            </a:r>
          </a:p>
          <a:p>
            <a:pPr algn="just" eaLnBrk="1" hangingPunct="1">
              <a:lnSpc>
                <a:spcPct val="90000"/>
              </a:lnSpc>
            </a:pPr>
            <a:endParaRPr lang="en-US" sz="2000" dirty="0">
              <a:latin typeface="Berlin Sans FB" pitchFamily="34" charset="0"/>
            </a:endParaRPr>
          </a:p>
          <a:p>
            <a:pPr marL="361950" indent="-361950" algn="just">
              <a:buFont typeface="Wingdings" pitchFamily="2" charset="2"/>
              <a:buNone/>
              <a:defRPr/>
            </a:pPr>
            <a:endParaRPr lang="id-ID" sz="2400" b="1" dirty="0">
              <a:solidFill>
                <a:schemeClr val="accent6"/>
              </a:solidFill>
            </a:endParaRPr>
          </a:p>
          <a:p>
            <a:pPr marL="357188" indent="-357188" algn="just" eaLnBrk="1" hangingPunct="1">
              <a:lnSpc>
                <a:spcPct val="80000"/>
              </a:lnSpc>
            </a:pPr>
            <a:endParaRPr lang="id-ID" sz="2800" b="1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04118"/>
          </a:xfrm>
        </p:spPr>
        <p:txBody>
          <a:bodyPr>
            <a:normAutofit/>
          </a:bodyPr>
          <a:lstStyle/>
          <a:p>
            <a:pPr marL="484632" indent="0" algn="ctr" eaLnBrk="1" fontAlgn="auto" hangingPunct="1">
              <a:spcAft>
                <a:spcPts val="0"/>
              </a:spcAft>
              <a:defRPr/>
            </a:pPr>
            <a:r>
              <a:rPr lang="id-ID" b="1" dirty="0">
                <a:solidFill>
                  <a:schemeClr val="accent1">
                    <a:tint val="83000"/>
                    <a:satMod val="150000"/>
                  </a:schemeClr>
                </a:solidFill>
              </a:rPr>
              <a:t>Biaya Modal Keseluruhan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5720" y="1714488"/>
            <a:ext cx="8572560" cy="5143512"/>
          </a:xfrm>
        </p:spPr>
        <p:txBody>
          <a:bodyPr>
            <a:normAutofit/>
          </a:bodyPr>
          <a:lstStyle/>
          <a:p>
            <a:pPr marL="0" indent="0" algn="just" eaLnBrk="1" hangingPunct="1">
              <a:lnSpc>
                <a:spcPct val="90000"/>
              </a:lnSpc>
              <a:buNone/>
            </a:pPr>
            <a:r>
              <a:rPr lang="id-ID" sz="2800" dirty="0">
                <a:solidFill>
                  <a:schemeClr val="accent6"/>
                </a:solidFill>
                <a:latin typeface="Berlin Sans FB" pitchFamily="34" charset="0"/>
                <a:cs typeface="Times New Roman" pitchFamily="18" charset="0"/>
              </a:rPr>
              <a:t>Untuk m</a:t>
            </a:r>
            <a:r>
              <a:rPr lang="en-US" sz="2800" dirty="0" err="1">
                <a:solidFill>
                  <a:schemeClr val="accent6"/>
                </a:solidFill>
                <a:latin typeface="Berlin Sans FB" pitchFamily="34" charset="0"/>
                <a:cs typeface="Times New Roman" pitchFamily="18" charset="0"/>
              </a:rPr>
              <a:t>enghitung</a:t>
            </a:r>
            <a:r>
              <a:rPr lang="en-US" sz="2800" dirty="0">
                <a:solidFill>
                  <a:schemeClr val="accent6"/>
                </a:solidFill>
                <a:latin typeface="Berlin Sans FB" pitchFamily="34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accent6"/>
                </a:solidFill>
                <a:latin typeface="Berlin Sans FB" pitchFamily="34" charset="0"/>
                <a:cs typeface="Times New Roman" pitchFamily="18" charset="0"/>
              </a:rPr>
              <a:t>biaya</a:t>
            </a:r>
            <a:r>
              <a:rPr lang="en-US" sz="2800" dirty="0">
                <a:solidFill>
                  <a:schemeClr val="accent6"/>
                </a:solidFill>
                <a:latin typeface="Berlin Sans FB" pitchFamily="34" charset="0"/>
                <a:cs typeface="Times New Roman" pitchFamily="18" charset="0"/>
              </a:rPr>
              <a:t> modal rata-rata </a:t>
            </a:r>
            <a:r>
              <a:rPr lang="en-US" sz="2800" dirty="0" err="1">
                <a:solidFill>
                  <a:schemeClr val="accent6"/>
                </a:solidFill>
                <a:latin typeface="Berlin Sans FB" pitchFamily="34" charset="0"/>
                <a:cs typeface="Times New Roman" pitchFamily="18" charset="0"/>
              </a:rPr>
              <a:t>tertimbang</a:t>
            </a:r>
            <a:r>
              <a:rPr lang="id-ID" sz="2800" dirty="0">
                <a:solidFill>
                  <a:schemeClr val="accent6"/>
                </a:solidFill>
                <a:latin typeface="Berlin Sans FB" pitchFamily="34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accent6"/>
                </a:solidFill>
                <a:latin typeface="Berlin Sans FB" pitchFamily="34" charset="0"/>
                <a:cs typeface="Times New Roman" pitchFamily="18" charset="0"/>
              </a:rPr>
              <a:t>kita</a:t>
            </a:r>
            <a:r>
              <a:rPr lang="en-US" sz="2800" dirty="0">
                <a:solidFill>
                  <a:schemeClr val="accent6"/>
                </a:solidFill>
                <a:latin typeface="Berlin Sans FB" pitchFamily="34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accent6"/>
                </a:solidFill>
                <a:latin typeface="Berlin Sans FB" pitchFamily="34" charset="0"/>
                <a:cs typeface="Times New Roman" pitchFamily="18" charset="0"/>
              </a:rPr>
              <a:t>harus</a:t>
            </a:r>
            <a:r>
              <a:rPr lang="en-US" sz="2800" dirty="0">
                <a:solidFill>
                  <a:schemeClr val="accent6"/>
                </a:solidFill>
                <a:latin typeface="Berlin Sans FB" pitchFamily="34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accent6"/>
                </a:solidFill>
                <a:latin typeface="Berlin Sans FB" pitchFamily="34" charset="0"/>
                <a:cs typeface="Times New Roman" pitchFamily="18" charset="0"/>
              </a:rPr>
              <a:t>melakukan</a:t>
            </a:r>
            <a:r>
              <a:rPr lang="en-US" sz="2800" dirty="0">
                <a:solidFill>
                  <a:schemeClr val="accent6"/>
                </a:solidFill>
                <a:latin typeface="Berlin Sans FB" pitchFamily="34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accent6"/>
                </a:solidFill>
                <a:latin typeface="Berlin Sans FB" pitchFamily="34" charset="0"/>
                <a:cs typeface="Times New Roman" pitchFamily="18" charset="0"/>
              </a:rPr>
              <a:t>beberapa</a:t>
            </a:r>
            <a:r>
              <a:rPr lang="en-US" sz="2800" dirty="0">
                <a:solidFill>
                  <a:schemeClr val="accent6"/>
                </a:solidFill>
                <a:latin typeface="Berlin Sans FB" pitchFamily="34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accent6"/>
                </a:solidFill>
                <a:latin typeface="Berlin Sans FB" pitchFamily="34" charset="0"/>
                <a:cs typeface="Times New Roman" pitchFamily="18" charset="0"/>
              </a:rPr>
              <a:t>langkah</a:t>
            </a:r>
            <a:r>
              <a:rPr lang="en-US" sz="2800" dirty="0">
                <a:solidFill>
                  <a:schemeClr val="accent6"/>
                </a:solidFill>
                <a:latin typeface="Berlin Sans FB" pitchFamily="34" charset="0"/>
                <a:cs typeface="Times New Roman" pitchFamily="18" charset="0"/>
              </a:rPr>
              <a:t>:</a:t>
            </a:r>
          </a:p>
          <a:p>
            <a:pPr marL="457200" indent="-457200" algn="just">
              <a:lnSpc>
                <a:spcPct val="90000"/>
              </a:lnSpc>
              <a:buFont typeface="+mj-lt"/>
              <a:buAutoNum type="arabicPeriod"/>
            </a:pPr>
            <a:r>
              <a:rPr lang="en-US" sz="2800" dirty="0">
                <a:solidFill>
                  <a:schemeClr val="accent6"/>
                </a:solidFill>
                <a:latin typeface="Berlin Sans FB" pitchFamily="34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accent6"/>
                </a:solidFill>
                <a:latin typeface="Berlin Sans FB" pitchFamily="34" charset="0"/>
                <a:cs typeface="Times New Roman" pitchFamily="18" charset="0"/>
              </a:rPr>
              <a:t>Mengidentifikasi</a:t>
            </a:r>
            <a:r>
              <a:rPr lang="en-US" sz="2800" dirty="0">
                <a:solidFill>
                  <a:schemeClr val="accent6"/>
                </a:solidFill>
                <a:latin typeface="Berlin Sans FB" pitchFamily="34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accent6"/>
                </a:solidFill>
                <a:latin typeface="Berlin Sans FB" pitchFamily="34" charset="0"/>
                <a:cs typeface="Times New Roman" pitchFamily="18" charset="0"/>
              </a:rPr>
              <a:t>sumber-sumber</a:t>
            </a:r>
            <a:r>
              <a:rPr lang="en-US" sz="2800" dirty="0">
                <a:solidFill>
                  <a:schemeClr val="accent6"/>
                </a:solidFill>
                <a:latin typeface="Berlin Sans FB" pitchFamily="34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accent6"/>
                </a:solidFill>
                <a:latin typeface="Berlin Sans FB" pitchFamily="34" charset="0"/>
                <a:cs typeface="Times New Roman" pitchFamily="18" charset="0"/>
              </a:rPr>
              <a:t>dana</a:t>
            </a:r>
            <a:r>
              <a:rPr lang="en-US" sz="2800" dirty="0">
                <a:solidFill>
                  <a:schemeClr val="accent6"/>
                </a:solidFill>
                <a:latin typeface="Berlin Sans FB" pitchFamily="34" charset="0"/>
                <a:cs typeface="Times New Roman" pitchFamily="18" charset="0"/>
              </a:rPr>
              <a:t> </a:t>
            </a:r>
          </a:p>
          <a:p>
            <a:pPr marL="539750" indent="-539750" algn="just">
              <a:lnSpc>
                <a:spcPct val="90000"/>
              </a:lnSpc>
              <a:buFont typeface="+mj-lt"/>
              <a:buAutoNum type="arabicPeriod"/>
            </a:pPr>
            <a:r>
              <a:rPr lang="en-US" sz="2800" dirty="0" err="1">
                <a:solidFill>
                  <a:schemeClr val="accent6"/>
                </a:solidFill>
                <a:latin typeface="Berlin Sans FB" pitchFamily="34" charset="0"/>
                <a:cs typeface="Times New Roman" pitchFamily="18" charset="0"/>
              </a:rPr>
              <a:t>Menghitung</a:t>
            </a:r>
            <a:r>
              <a:rPr lang="en-US" sz="2800" dirty="0">
                <a:solidFill>
                  <a:schemeClr val="accent6"/>
                </a:solidFill>
                <a:latin typeface="Berlin Sans FB" pitchFamily="34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accent6"/>
                </a:solidFill>
                <a:latin typeface="Berlin Sans FB" pitchFamily="34" charset="0"/>
                <a:cs typeface="Times New Roman" pitchFamily="18" charset="0"/>
              </a:rPr>
              <a:t>biaya</a:t>
            </a:r>
            <a:r>
              <a:rPr lang="en-US" sz="2800" dirty="0">
                <a:solidFill>
                  <a:schemeClr val="accent6"/>
                </a:solidFill>
                <a:latin typeface="Berlin Sans FB" pitchFamily="34" charset="0"/>
                <a:cs typeface="Times New Roman" pitchFamily="18" charset="0"/>
              </a:rPr>
              <a:t> modal individual (</a:t>
            </a:r>
            <a:r>
              <a:rPr lang="en-US" sz="2800" dirty="0" err="1">
                <a:solidFill>
                  <a:schemeClr val="accent6"/>
                </a:solidFill>
                <a:latin typeface="Berlin Sans FB" pitchFamily="34" charset="0"/>
                <a:cs typeface="Times New Roman" pitchFamily="18" charset="0"/>
              </a:rPr>
              <a:t>biaya</a:t>
            </a:r>
            <a:r>
              <a:rPr lang="en-US" sz="2800" dirty="0">
                <a:solidFill>
                  <a:schemeClr val="accent6"/>
                </a:solidFill>
                <a:latin typeface="Berlin Sans FB" pitchFamily="34" charset="0"/>
                <a:cs typeface="Times New Roman" pitchFamily="18" charset="0"/>
              </a:rPr>
              <a:t> modal </a:t>
            </a:r>
            <a:r>
              <a:rPr lang="en-US" sz="2800" dirty="0" err="1">
                <a:solidFill>
                  <a:schemeClr val="accent6"/>
                </a:solidFill>
                <a:latin typeface="Berlin Sans FB" pitchFamily="34" charset="0"/>
                <a:cs typeface="Times New Roman" pitchFamily="18" charset="0"/>
              </a:rPr>
              <a:t>untuk</a:t>
            </a:r>
            <a:r>
              <a:rPr lang="en-US" sz="2800" dirty="0">
                <a:solidFill>
                  <a:schemeClr val="accent6"/>
                </a:solidFill>
                <a:latin typeface="Berlin Sans FB" pitchFamily="34" charset="0"/>
                <a:cs typeface="Times New Roman" pitchFamily="18" charset="0"/>
              </a:rPr>
              <a:t>  </a:t>
            </a:r>
            <a:r>
              <a:rPr lang="en-US" sz="2800" dirty="0" err="1">
                <a:solidFill>
                  <a:schemeClr val="accent6"/>
                </a:solidFill>
                <a:latin typeface="Berlin Sans FB" pitchFamily="34" charset="0"/>
                <a:cs typeface="Times New Roman" pitchFamily="18" charset="0"/>
              </a:rPr>
              <a:t>setiap</a:t>
            </a:r>
            <a:r>
              <a:rPr lang="en-US" sz="2800" dirty="0">
                <a:solidFill>
                  <a:schemeClr val="accent6"/>
                </a:solidFill>
                <a:latin typeface="Berlin Sans FB" pitchFamily="34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accent6"/>
                </a:solidFill>
                <a:latin typeface="Berlin Sans FB" pitchFamily="34" charset="0"/>
                <a:cs typeface="Times New Roman" pitchFamily="18" charset="0"/>
              </a:rPr>
              <a:t>sumber</a:t>
            </a:r>
            <a:r>
              <a:rPr lang="en-US" sz="2800" dirty="0">
                <a:solidFill>
                  <a:schemeClr val="accent6"/>
                </a:solidFill>
                <a:latin typeface="Berlin Sans FB" pitchFamily="34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accent6"/>
                </a:solidFill>
                <a:latin typeface="Berlin Sans FB" pitchFamily="34" charset="0"/>
                <a:cs typeface="Times New Roman" pitchFamily="18" charset="0"/>
              </a:rPr>
              <a:t>dana</a:t>
            </a:r>
            <a:r>
              <a:rPr lang="en-US" sz="2800" dirty="0">
                <a:solidFill>
                  <a:schemeClr val="accent6"/>
                </a:solidFill>
                <a:latin typeface="Berlin Sans FB" pitchFamily="34" charset="0"/>
                <a:cs typeface="Times New Roman" pitchFamily="18" charset="0"/>
              </a:rPr>
              <a:t>)</a:t>
            </a:r>
          </a:p>
          <a:p>
            <a:pPr marL="539750" indent="-539750" algn="just">
              <a:lnSpc>
                <a:spcPct val="90000"/>
              </a:lnSpc>
              <a:buFont typeface="+mj-lt"/>
              <a:buAutoNum type="arabicPeriod"/>
            </a:pPr>
            <a:r>
              <a:rPr lang="en-US" sz="2800" dirty="0" err="1">
                <a:solidFill>
                  <a:schemeClr val="accent6"/>
                </a:solidFill>
                <a:latin typeface="Berlin Sans FB" pitchFamily="34" charset="0"/>
                <a:cs typeface="Times New Roman" pitchFamily="18" charset="0"/>
              </a:rPr>
              <a:t>Menghitung</a:t>
            </a:r>
            <a:r>
              <a:rPr lang="en-US" sz="2800" dirty="0">
                <a:solidFill>
                  <a:schemeClr val="accent6"/>
                </a:solidFill>
                <a:latin typeface="Berlin Sans FB" pitchFamily="34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accent6"/>
                </a:solidFill>
                <a:latin typeface="Berlin Sans FB" pitchFamily="34" charset="0"/>
                <a:cs typeface="Times New Roman" pitchFamily="18" charset="0"/>
              </a:rPr>
              <a:t>proporsi</a:t>
            </a:r>
            <a:r>
              <a:rPr lang="en-US" sz="2800" dirty="0">
                <a:solidFill>
                  <a:schemeClr val="accent6"/>
                </a:solidFill>
                <a:latin typeface="Berlin Sans FB" pitchFamily="34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accent6"/>
                </a:solidFill>
                <a:latin typeface="Berlin Sans FB" pitchFamily="34" charset="0"/>
                <a:cs typeface="Times New Roman" pitchFamily="18" charset="0"/>
              </a:rPr>
              <a:t>dari</a:t>
            </a:r>
            <a:r>
              <a:rPr lang="en-US" sz="2800" dirty="0">
                <a:solidFill>
                  <a:schemeClr val="accent6"/>
                </a:solidFill>
                <a:latin typeface="Berlin Sans FB" pitchFamily="34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accent6"/>
                </a:solidFill>
                <a:latin typeface="Berlin Sans FB" pitchFamily="34" charset="0"/>
                <a:cs typeface="Times New Roman" pitchFamily="18" charset="0"/>
              </a:rPr>
              <a:t>masing-masing</a:t>
            </a:r>
            <a:r>
              <a:rPr lang="en-US" sz="2800" dirty="0">
                <a:solidFill>
                  <a:schemeClr val="accent6"/>
                </a:solidFill>
                <a:latin typeface="Berlin Sans FB" pitchFamily="34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accent6"/>
                </a:solidFill>
                <a:latin typeface="Berlin Sans FB" pitchFamily="34" charset="0"/>
                <a:cs typeface="Times New Roman" pitchFamily="18" charset="0"/>
              </a:rPr>
              <a:t>sumber</a:t>
            </a:r>
            <a:r>
              <a:rPr lang="en-US" sz="2800" dirty="0">
                <a:solidFill>
                  <a:schemeClr val="accent6"/>
                </a:solidFill>
                <a:latin typeface="Berlin Sans FB" pitchFamily="34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accent6"/>
                </a:solidFill>
                <a:latin typeface="Berlin Sans FB" pitchFamily="34" charset="0"/>
                <a:cs typeface="Times New Roman" pitchFamily="18" charset="0"/>
              </a:rPr>
              <a:t>dana</a:t>
            </a:r>
            <a:endParaRPr lang="en-US" sz="2800" dirty="0">
              <a:solidFill>
                <a:schemeClr val="accent6"/>
              </a:solidFill>
              <a:latin typeface="Berlin Sans FB" pitchFamily="34" charset="0"/>
              <a:cs typeface="Times New Roman" pitchFamily="18" charset="0"/>
            </a:endParaRPr>
          </a:p>
          <a:p>
            <a:pPr marL="539750" indent="-539750" algn="just">
              <a:lnSpc>
                <a:spcPct val="90000"/>
              </a:lnSpc>
              <a:buFont typeface="+mj-lt"/>
              <a:buAutoNum type="arabicPeriod"/>
            </a:pPr>
            <a:r>
              <a:rPr lang="en-US" sz="2800" dirty="0" err="1">
                <a:solidFill>
                  <a:schemeClr val="accent6"/>
                </a:solidFill>
                <a:latin typeface="Berlin Sans FB" pitchFamily="34" charset="0"/>
                <a:cs typeface="Times New Roman" pitchFamily="18" charset="0"/>
              </a:rPr>
              <a:t>Menghitung</a:t>
            </a:r>
            <a:r>
              <a:rPr lang="en-US" sz="2800" dirty="0">
                <a:solidFill>
                  <a:schemeClr val="accent6"/>
                </a:solidFill>
                <a:latin typeface="Berlin Sans FB" pitchFamily="34" charset="0"/>
                <a:cs typeface="Times New Roman" pitchFamily="18" charset="0"/>
              </a:rPr>
              <a:t> rata-rata </a:t>
            </a:r>
            <a:r>
              <a:rPr lang="en-US" sz="2800" dirty="0" err="1">
                <a:solidFill>
                  <a:schemeClr val="accent6"/>
                </a:solidFill>
                <a:latin typeface="Berlin Sans FB" pitchFamily="34" charset="0"/>
                <a:cs typeface="Times New Roman" pitchFamily="18" charset="0"/>
              </a:rPr>
              <a:t>tertimbang</a:t>
            </a:r>
            <a:r>
              <a:rPr lang="en-US" sz="2800" dirty="0">
                <a:solidFill>
                  <a:schemeClr val="accent6"/>
                </a:solidFill>
                <a:latin typeface="Berlin Sans FB" pitchFamily="34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accent6"/>
                </a:solidFill>
                <a:latin typeface="Berlin Sans FB" pitchFamily="34" charset="0"/>
                <a:cs typeface="Times New Roman" pitchFamily="18" charset="0"/>
              </a:rPr>
              <a:t>dengan</a:t>
            </a:r>
            <a:r>
              <a:rPr lang="en-US" sz="2800" dirty="0">
                <a:solidFill>
                  <a:schemeClr val="accent6"/>
                </a:solidFill>
                <a:latin typeface="Berlin Sans FB" pitchFamily="34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accent6"/>
                </a:solidFill>
                <a:latin typeface="Berlin Sans FB" pitchFamily="34" charset="0"/>
                <a:cs typeface="Times New Roman" pitchFamily="18" charset="0"/>
              </a:rPr>
              <a:t>menggunakan</a:t>
            </a:r>
            <a:r>
              <a:rPr lang="en-US" sz="2800" dirty="0">
                <a:solidFill>
                  <a:schemeClr val="accent6"/>
                </a:solidFill>
                <a:latin typeface="Berlin Sans FB" pitchFamily="34" charset="0"/>
                <a:cs typeface="Times New Roman" pitchFamily="18" charset="0"/>
              </a:rPr>
              <a:t> </a:t>
            </a:r>
            <a:r>
              <a:rPr lang="id-ID" sz="2800" dirty="0">
                <a:solidFill>
                  <a:schemeClr val="accent6"/>
                </a:solidFill>
                <a:latin typeface="Berlin Sans FB" pitchFamily="34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accent6"/>
                </a:solidFill>
                <a:latin typeface="Berlin Sans FB" pitchFamily="34" charset="0"/>
                <a:cs typeface="Times New Roman" pitchFamily="18" charset="0"/>
              </a:rPr>
              <a:t>proporsi</a:t>
            </a:r>
            <a:r>
              <a:rPr lang="en-US" sz="2800" dirty="0">
                <a:solidFill>
                  <a:schemeClr val="accent6"/>
                </a:solidFill>
                <a:latin typeface="Berlin Sans FB" pitchFamily="34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accent6"/>
                </a:solidFill>
                <a:latin typeface="Berlin Sans FB" pitchFamily="34" charset="0"/>
                <a:cs typeface="Times New Roman" pitchFamily="18" charset="0"/>
              </a:rPr>
              <a:t>dana</a:t>
            </a:r>
            <a:r>
              <a:rPr lang="en-US" sz="2800" dirty="0">
                <a:solidFill>
                  <a:schemeClr val="accent6"/>
                </a:solidFill>
                <a:latin typeface="Berlin Sans FB" pitchFamily="34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accent6"/>
                </a:solidFill>
                <a:latin typeface="Berlin Sans FB" pitchFamily="34" charset="0"/>
                <a:cs typeface="Times New Roman" pitchFamily="18" charset="0"/>
              </a:rPr>
              <a:t>sebagai</a:t>
            </a:r>
            <a:r>
              <a:rPr lang="en-US" sz="2800" dirty="0">
                <a:solidFill>
                  <a:schemeClr val="accent6"/>
                </a:solidFill>
                <a:latin typeface="Berlin Sans FB" pitchFamily="34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accent6"/>
                </a:solidFill>
                <a:latin typeface="Berlin Sans FB" pitchFamily="34" charset="0"/>
                <a:cs typeface="Times New Roman" pitchFamily="18" charset="0"/>
              </a:rPr>
              <a:t>pembobot</a:t>
            </a:r>
            <a:r>
              <a:rPr lang="en-US" sz="2800" dirty="0">
                <a:solidFill>
                  <a:schemeClr val="accent6"/>
                </a:solidFill>
                <a:latin typeface="Berlin Sans FB" pitchFamily="34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4282" y="267494"/>
            <a:ext cx="8715436" cy="1304118"/>
          </a:xfrm>
        </p:spPr>
        <p:txBody>
          <a:bodyPr>
            <a:noAutofit/>
          </a:bodyPr>
          <a:lstStyle/>
          <a:p>
            <a:pPr marL="484632" indent="0" algn="ctr" eaLnBrk="1" fontAlgn="auto" hangingPunct="1">
              <a:spcAft>
                <a:spcPts val="0"/>
              </a:spcAft>
              <a:defRPr/>
            </a:pPr>
            <a:r>
              <a:rPr lang="id-ID" sz="3600" b="1" dirty="0">
                <a:solidFill>
                  <a:schemeClr val="accent1">
                    <a:tint val="83000"/>
                    <a:satMod val="150000"/>
                  </a:schemeClr>
                </a:solidFill>
              </a:rPr>
              <a:t>Biaya Modal Rata-Rata Tertimbang (Weight Average Cost of Capital)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5720" y="1714488"/>
            <a:ext cx="8572560" cy="5143512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None/>
            </a:pPr>
            <a:r>
              <a:rPr lang="id-ID" sz="2800" dirty="0">
                <a:solidFill>
                  <a:schemeClr val="accent2"/>
                </a:solidFill>
                <a:latin typeface="Berlin Sans FB" pitchFamily="34" charset="0"/>
                <a:cs typeface="Aharoni" pitchFamily="2" charset="-79"/>
              </a:rPr>
              <a:t>Rumus :</a:t>
            </a:r>
          </a:p>
          <a:p>
            <a:pPr>
              <a:buFont typeface="Wingdings" pitchFamily="2" charset="2"/>
              <a:buNone/>
            </a:pPr>
            <a:r>
              <a:rPr lang="id-ID" sz="2800" dirty="0">
                <a:solidFill>
                  <a:schemeClr val="accent6"/>
                </a:solidFill>
                <a:latin typeface="Berlin Sans FB" pitchFamily="34" charset="0"/>
                <a:cs typeface="Aharoni" pitchFamily="2" charset="-79"/>
              </a:rPr>
              <a:t>WACC = W</a:t>
            </a:r>
            <a:r>
              <a:rPr lang="id-ID" sz="2000" dirty="0">
                <a:solidFill>
                  <a:schemeClr val="accent6"/>
                </a:solidFill>
                <a:latin typeface="Berlin Sans FB" pitchFamily="34" charset="0"/>
                <a:cs typeface="Aharoni" pitchFamily="2" charset="-79"/>
              </a:rPr>
              <a:t>d</a:t>
            </a:r>
            <a:r>
              <a:rPr lang="id-ID" sz="2800" dirty="0">
                <a:solidFill>
                  <a:schemeClr val="accent6"/>
                </a:solidFill>
                <a:latin typeface="Berlin Sans FB" pitchFamily="34" charset="0"/>
                <a:cs typeface="Aharoni" pitchFamily="2" charset="-79"/>
              </a:rPr>
              <a:t>.K</a:t>
            </a:r>
            <a:r>
              <a:rPr lang="id-ID" sz="2000" dirty="0">
                <a:solidFill>
                  <a:schemeClr val="accent6"/>
                </a:solidFill>
                <a:latin typeface="Berlin Sans FB" pitchFamily="34" charset="0"/>
                <a:cs typeface="Aharoni" pitchFamily="2" charset="-79"/>
              </a:rPr>
              <a:t>b</a:t>
            </a:r>
            <a:r>
              <a:rPr lang="id-ID" sz="2800" dirty="0">
                <a:solidFill>
                  <a:schemeClr val="accent6"/>
                </a:solidFill>
                <a:latin typeface="Berlin Sans FB" pitchFamily="34" charset="0"/>
                <a:cs typeface="Aharoni" pitchFamily="2" charset="-79"/>
              </a:rPr>
              <a:t> (1-tax) + W</a:t>
            </a:r>
            <a:r>
              <a:rPr lang="id-ID" sz="2000" dirty="0">
                <a:solidFill>
                  <a:schemeClr val="accent6"/>
                </a:solidFill>
                <a:latin typeface="Berlin Sans FB" pitchFamily="34" charset="0"/>
                <a:cs typeface="Aharoni" pitchFamily="2" charset="-79"/>
              </a:rPr>
              <a:t>p</a:t>
            </a:r>
            <a:r>
              <a:rPr lang="id-ID" sz="2800" dirty="0">
                <a:solidFill>
                  <a:schemeClr val="accent6"/>
                </a:solidFill>
                <a:latin typeface="Berlin Sans FB" pitchFamily="34" charset="0"/>
                <a:cs typeface="Aharoni" pitchFamily="2" charset="-79"/>
              </a:rPr>
              <a:t>.K</a:t>
            </a:r>
            <a:r>
              <a:rPr lang="id-ID" sz="2000" dirty="0">
                <a:solidFill>
                  <a:schemeClr val="accent6"/>
                </a:solidFill>
                <a:latin typeface="Berlin Sans FB" pitchFamily="34" charset="0"/>
                <a:cs typeface="Aharoni" pitchFamily="2" charset="-79"/>
              </a:rPr>
              <a:t>p</a:t>
            </a:r>
            <a:r>
              <a:rPr lang="id-ID" sz="2800" dirty="0">
                <a:solidFill>
                  <a:schemeClr val="accent6"/>
                </a:solidFill>
                <a:latin typeface="Berlin Sans FB" pitchFamily="34" charset="0"/>
                <a:cs typeface="Aharoni" pitchFamily="2" charset="-79"/>
              </a:rPr>
              <a:t> + W</a:t>
            </a:r>
            <a:r>
              <a:rPr lang="id-ID" sz="2000" dirty="0">
                <a:solidFill>
                  <a:schemeClr val="accent6"/>
                </a:solidFill>
                <a:latin typeface="Berlin Sans FB" pitchFamily="34" charset="0"/>
                <a:cs typeface="Aharoni" pitchFamily="2" charset="-79"/>
              </a:rPr>
              <a:t>c</a:t>
            </a:r>
            <a:r>
              <a:rPr lang="id-ID" sz="2800" dirty="0">
                <a:solidFill>
                  <a:schemeClr val="accent6"/>
                </a:solidFill>
                <a:latin typeface="Berlin Sans FB" pitchFamily="34" charset="0"/>
                <a:cs typeface="Aharoni" pitchFamily="2" charset="-79"/>
              </a:rPr>
              <a:t>.K</a:t>
            </a:r>
            <a:r>
              <a:rPr lang="id-ID" sz="2000" dirty="0">
                <a:solidFill>
                  <a:schemeClr val="accent6"/>
                </a:solidFill>
                <a:latin typeface="Berlin Sans FB" pitchFamily="34" charset="0"/>
                <a:cs typeface="Aharoni" pitchFamily="2" charset="-79"/>
              </a:rPr>
              <a:t>c</a:t>
            </a:r>
          </a:p>
          <a:p>
            <a:pPr>
              <a:buFont typeface="Wingdings" pitchFamily="2" charset="2"/>
              <a:buNone/>
            </a:pPr>
            <a:endParaRPr lang="id-ID" sz="2800" dirty="0">
              <a:solidFill>
                <a:schemeClr val="accent6"/>
              </a:solidFill>
              <a:latin typeface="Berlin Sans FB" pitchFamily="34" charset="0"/>
              <a:cs typeface="Aharoni" pitchFamily="2" charset="-79"/>
            </a:endParaRPr>
          </a:p>
          <a:p>
            <a:pPr>
              <a:buFont typeface="Wingdings" pitchFamily="2" charset="2"/>
              <a:buNone/>
            </a:pPr>
            <a:r>
              <a:rPr lang="id-ID" sz="2800" dirty="0">
                <a:solidFill>
                  <a:schemeClr val="accent2"/>
                </a:solidFill>
                <a:latin typeface="Berlin Sans FB" pitchFamily="34" charset="0"/>
                <a:cs typeface="Aharoni" pitchFamily="2" charset="-79"/>
              </a:rPr>
              <a:t>dimana:</a:t>
            </a:r>
          </a:p>
          <a:p>
            <a:pPr>
              <a:buFont typeface="Wingdings" pitchFamily="2" charset="2"/>
              <a:buNone/>
            </a:pPr>
            <a:r>
              <a:rPr lang="id-ID" sz="2800" dirty="0">
                <a:solidFill>
                  <a:schemeClr val="accent6"/>
                </a:solidFill>
                <a:latin typeface="Berlin Sans FB" pitchFamily="34" charset="0"/>
                <a:cs typeface="Aharoni" pitchFamily="2" charset="-79"/>
              </a:rPr>
              <a:t>WACC	= Weight Average Cost of Capital</a:t>
            </a:r>
          </a:p>
          <a:p>
            <a:pPr>
              <a:buFont typeface="Wingdings" pitchFamily="2" charset="2"/>
              <a:buNone/>
            </a:pPr>
            <a:r>
              <a:rPr lang="id-ID" sz="2800" dirty="0">
                <a:solidFill>
                  <a:schemeClr val="accent6"/>
                </a:solidFill>
                <a:latin typeface="Berlin Sans FB" pitchFamily="34" charset="0"/>
                <a:cs typeface="Aharoni" pitchFamily="2" charset="-79"/>
              </a:rPr>
              <a:t>W</a:t>
            </a:r>
            <a:r>
              <a:rPr lang="id-ID" sz="2000" dirty="0">
                <a:solidFill>
                  <a:schemeClr val="accent6"/>
                </a:solidFill>
                <a:latin typeface="Berlin Sans FB" pitchFamily="34" charset="0"/>
                <a:cs typeface="Aharoni" pitchFamily="2" charset="-79"/>
              </a:rPr>
              <a:t>d</a:t>
            </a:r>
            <a:r>
              <a:rPr lang="id-ID" sz="2800" dirty="0">
                <a:solidFill>
                  <a:schemeClr val="accent6"/>
                </a:solidFill>
                <a:latin typeface="Berlin Sans FB" pitchFamily="34" charset="0"/>
                <a:cs typeface="Aharoni" pitchFamily="2" charset="-79"/>
              </a:rPr>
              <a:t>		= proporsi biaya utang</a:t>
            </a:r>
          </a:p>
          <a:p>
            <a:pPr>
              <a:buFont typeface="Wingdings" pitchFamily="2" charset="2"/>
              <a:buNone/>
            </a:pPr>
            <a:r>
              <a:rPr lang="id-ID" sz="2800" dirty="0">
                <a:solidFill>
                  <a:schemeClr val="accent6"/>
                </a:solidFill>
                <a:latin typeface="Berlin Sans FB" pitchFamily="34" charset="0"/>
                <a:cs typeface="Aharoni" pitchFamily="2" charset="-79"/>
              </a:rPr>
              <a:t>W</a:t>
            </a:r>
            <a:r>
              <a:rPr lang="id-ID" sz="2000" dirty="0">
                <a:solidFill>
                  <a:schemeClr val="accent6"/>
                </a:solidFill>
                <a:latin typeface="Berlin Sans FB" pitchFamily="34" charset="0"/>
                <a:cs typeface="Aharoni" pitchFamily="2" charset="-79"/>
              </a:rPr>
              <a:t>p</a:t>
            </a:r>
            <a:r>
              <a:rPr lang="id-ID" sz="2800" dirty="0">
                <a:solidFill>
                  <a:schemeClr val="accent6"/>
                </a:solidFill>
                <a:latin typeface="Berlin Sans FB" pitchFamily="34" charset="0"/>
                <a:cs typeface="Aharoni" pitchFamily="2" charset="-79"/>
              </a:rPr>
              <a:t>		= proporsi biaya saham preferen</a:t>
            </a:r>
          </a:p>
          <a:p>
            <a:pPr>
              <a:buFont typeface="Wingdings" pitchFamily="2" charset="2"/>
              <a:buNone/>
            </a:pPr>
            <a:r>
              <a:rPr lang="id-ID" sz="2800" dirty="0">
                <a:solidFill>
                  <a:schemeClr val="accent6"/>
                </a:solidFill>
                <a:latin typeface="Berlin Sans FB" pitchFamily="34" charset="0"/>
                <a:cs typeface="Aharoni" pitchFamily="2" charset="-79"/>
              </a:rPr>
              <a:t>W</a:t>
            </a:r>
            <a:r>
              <a:rPr lang="id-ID" sz="2000" dirty="0">
                <a:solidFill>
                  <a:schemeClr val="accent6"/>
                </a:solidFill>
                <a:latin typeface="Berlin Sans FB" pitchFamily="34" charset="0"/>
                <a:cs typeface="Aharoni" pitchFamily="2" charset="-79"/>
              </a:rPr>
              <a:t>c</a:t>
            </a:r>
            <a:r>
              <a:rPr lang="id-ID" sz="2800" dirty="0">
                <a:solidFill>
                  <a:schemeClr val="accent6"/>
                </a:solidFill>
                <a:latin typeface="Berlin Sans FB" pitchFamily="34" charset="0"/>
                <a:cs typeface="Aharoni" pitchFamily="2" charset="-79"/>
              </a:rPr>
              <a:t>		= proporsi biaya saham biasa	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4282" y="267494"/>
            <a:ext cx="8715436" cy="1304118"/>
          </a:xfrm>
        </p:spPr>
        <p:txBody>
          <a:bodyPr>
            <a:noAutofit/>
          </a:bodyPr>
          <a:lstStyle/>
          <a:p>
            <a:pPr marL="484632" indent="0" algn="ctr" eaLnBrk="1" fontAlgn="auto" hangingPunct="1">
              <a:spcAft>
                <a:spcPts val="0"/>
              </a:spcAft>
              <a:defRPr/>
            </a:pPr>
            <a:r>
              <a:rPr lang="id-ID" sz="3600" b="1" dirty="0">
                <a:solidFill>
                  <a:schemeClr val="accent1">
                    <a:tint val="83000"/>
                    <a:satMod val="150000"/>
                  </a:schemeClr>
                </a:solidFill>
              </a:rPr>
              <a:t>Biaya Modal Rata-Rata Tertimbang (Weight Average Cost of Capital)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58" y="1714488"/>
            <a:ext cx="8429684" cy="5143512"/>
          </a:xfrm>
        </p:spPr>
        <p:txBody>
          <a:bodyPr>
            <a:normAutofit lnSpcReduction="10000"/>
          </a:bodyPr>
          <a:lstStyle/>
          <a:p>
            <a:pPr marL="0" indent="0" algn="just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b="1" dirty="0" err="1">
                <a:solidFill>
                  <a:schemeClr val="accent2"/>
                </a:solidFill>
              </a:rPr>
              <a:t>Contoh</a:t>
            </a:r>
            <a:r>
              <a:rPr lang="en-US" sz="2400" b="1" dirty="0">
                <a:solidFill>
                  <a:schemeClr val="accent2"/>
                </a:solidFill>
              </a:rPr>
              <a:t> :</a:t>
            </a:r>
          </a:p>
          <a:p>
            <a:pPr marL="0" indent="0" algn="just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b="1" dirty="0">
                <a:solidFill>
                  <a:schemeClr val="accent6"/>
                </a:solidFill>
              </a:rPr>
              <a:t>PT. </a:t>
            </a:r>
            <a:r>
              <a:rPr lang="id-ID" sz="2400" b="1" dirty="0">
                <a:solidFill>
                  <a:schemeClr val="accent6"/>
                </a:solidFill>
              </a:rPr>
              <a:t>ADA menjalankan suatu proyek yang  komposisi </a:t>
            </a:r>
            <a:r>
              <a:rPr lang="en-US" sz="2400" b="1" dirty="0" err="1">
                <a:solidFill>
                  <a:schemeClr val="accent6"/>
                </a:solidFill>
              </a:rPr>
              <a:t>biaya</a:t>
            </a:r>
            <a:r>
              <a:rPr lang="en-US" sz="2400" b="1" dirty="0">
                <a:solidFill>
                  <a:schemeClr val="accent6"/>
                </a:solidFill>
              </a:rPr>
              <a:t> modal</a:t>
            </a:r>
            <a:r>
              <a:rPr lang="id-ID" sz="2400" b="1" dirty="0">
                <a:solidFill>
                  <a:schemeClr val="accent6"/>
                </a:solidFill>
              </a:rPr>
              <a:t>ny</a:t>
            </a:r>
            <a:r>
              <a:rPr lang="en-US" sz="2400" b="1" dirty="0">
                <a:solidFill>
                  <a:schemeClr val="accent6"/>
                </a:solidFill>
              </a:rPr>
              <a:t>a </a:t>
            </a:r>
            <a:r>
              <a:rPr lang="id-ID" sz="2400" b="1" dirty="0">
                <a:solidFill>
                  <a:schemeClr val="accent6"/>
                </a:solidFill>
              </a:rPr>
              <a:t>adalah </a:t>
            </a:r>
            <a:r>
              <a:rPr lang="en-US" sz="2400" b="1" dirty="0" err="1">
                <a:solidFill>
                  <a:schemeClr val="accent6"/>
                </a:solidFill>
              </a:rPr>
              <a:t>sebagai</a:t>
            </a:r>
            <a:r>
              <a:rPr lang="en-US" sz="2400" b="1" dirty="0">
                <a:solidFill>
                  <a:schemeClr val="accent6"/>
                </a:solidFill>
              </a:rPr>
              <a:t> </a:t>
            </a:r>
            <a:r>
              <a:rPr lang="en-US" sz="2400" b="1" dirty="0" err="1">
                <a:solidFill>
                  <a:schemeClr val="accent6"/>
                </a:solidFill>
              </a:rPr>
              <a:t>berikut</a:t>
            </a:r>
            <a:r>
              <a:rPr lang="en-US" sz="2400" b="1" dirty="0">
                <a:solidFill>
                  <a:schemeClr val="accent6"/>
                </a:solidFill>
              </a:rPr>
              <a:t> :</a:t>
            </a:r>
            <a:endParaRPr lang="id-ID" sz="2400" b="1" dirty="0">
              <a:solidFill>
                <a:schemeClr val="accent6"/>
              </a:solidFill>
            </a:endParaRPr>
          </a:p>
          <a:p>
            <a:pPr marL="0" indent="0" algn="just" eaLnBrk="1" hangingPunct="1">
              <a:lnSpc>
                <a:spcPct val="80000"/>
              </a:lnSpc>
              <a:buFont typeface="Wingdings" pitchFamily="2" charset="2"/>
              <a:buNone/>
            </a:pPr>
            <a:endParaRPr lang="id-ID" sz="2400" dirty="0"/>
          </a:p>
          <a:p>
            <a:pPr marL="0" indent="0" algn="just" eaLnBrk="1" hangingPunct="1">
              <a:lnSpc>
                <a:spcPct val="80000"/>
              </a:lnSpc>
              <a:buFont typeface="Wingdings" pitchFamily="2" charset="2"/>
              <a:buNone/>
            </a:pPr>
            <a:endParaRPr lang="id-ID" sz="2400" dirty="0"/>
          </a:p>
          <a:p>
            <a:pPr marL="0" indent="0" algn="just" eaLnBrk="1" hangingPunct="1">
              <a:lnSpc>
                <a:spcPct val="80000"/>
              </a:lnSpc>
              <a:buFont typeface="Wingdings" pitchFamily="2" charset="2"/>
              <a:buNone/>
            </a:pPr>
            <a:endParaRPr lang="id-ID" sz="2400" dirty="0"/>
          </a:p>
          <a:p>
            <a:pPr marL="0" indent="0" algn="just" eaLnBrk="1" hangingPunct="1">
              <a:lnSpc>
                <a:spcPct val="80000"/>
              </a:lnSpc>
              <a:buFont typeface="Wingdings" pitchFamily="2" charset="2"/>
              <a:buNone/>
            </a:pPr>
            <a:endParaRPr lang="id-ID" sz="2400" dirty="0"/>
          </a:p>
          <a:p>
            <a:pPr marL="0" indent="0" algn="just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id-ID" sz="2400" b="1" dirty="0">
                <a:solidFill>
                  <a:schemeClr val="accent6"/>
                </a:solidFill>
                <a:latin typeface="+mj-lt"/>
              </a:rPr>
              <a:t>Jika pajak penghasilan yang dibayarkan 40% </a:t>
            </a:r>
            <a:r>
              <a:rPr lang="id-ID" sz="2400" b="1" dirty="0">
                <a:solidFill>
                  <a:schemeClr val="accent6"/>
                </a:solidFill>
                <a:latin typeface="+mj-lt"/>
                <a:cs typeface="Aharoni" pitchFamily="2" charset="-79"/>
              </a:rPr>
              <a:t>:</a:t>
            </a:r>
          </a:p>
          <a:p>
            <a:pPr marL="0" indent="0" algn="just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id-ID" sz="2400" b="1" dirty="0">
                <a:solidFill>
                  <a:schemeClr val="accent2"/>
                </a:solidFill>
                <a:latin typeface="+mj-lt"/>
                <a:cs typeface="Aharoni" pitchFamily="2" charset="-79"/>
              </a:rPr>
              <a:t>1. Jika dilihat proporsi modalnya</a:t>
            </a:r>
          </a:p>
          <a:p>
            <a:pPr marL="0" indent="0" algn="just" eaLnBrk="1" hangingPunct="1">
              <a:lnSpc>
                <a:spcPct val="80000"/>
              </a:lnSpc>
              <a:buFont typeface="Wingdings" pitchFamily="2" charset="2"/>
              <a:buNone/>
            </a:pPr>
            <a:endParaRPr lang="id-ID" sz="2800" dirty="0">
              <a:solidFill>
                <a:schemeClr val="accent2"/>
              </a:solidFill>
              <a:latin typeface="Berlin Sans FB" pitchFamily="34" charset="0"/>
              <a:cs typeface="Aharoni" pitchFamily="2" charset="-79"/>
            </a:endParaRPr>
          </a:p>
          <a:p>
            <a:pPr marL="0" indent="0" algn="just" eaLnBrk="1" hangingPunct="1">
              <a:lnSpc>
                <a:spcPct val="80000"/>
              </a:lnSpc>
              <a:buFont typeface="Wingdings" pitchFamily="2" charset="2"/>
              <a:buNone/>
            </a:pPr>
            <a:endParaRPr lang="id-ID" sz="2800" dirty="0">
              <a:solidFill>
                <a:schemeClr val="accent2"/>
              </a:solidFill>
              <a:latin typeface="Berlin Sans FB" pitchFamily="34" charset="0"/>
              <a:cs typeface="Aharoni" pitchFamily="2" charset="-79"/>
            </a:endParaRPr>
          </a:p>
          <a:p>
            <a:pPr marL="0" indent="0" algn="just" eaLnBrk="1" hangingPunct="1">
              <a:lnSpc>
                <a:spcPct val="80000"/>
              </a:lnSpc>
              <a:buFont typeface="Wingdings" pitchFamily="2" charset="2"/>
              <a:buNone/>
            </a:pPr>
            <a:endParaRPr lang="id-ID" sz="2800" dirty="0">
              <a:solidFill>
                <a:schemeClr val="accent2"/>
              </a:solidFill>
              <a:latin typeface="Berlin Sans FB" pitchFamily="34" charset="0"/>
              <a:cs typeface="Aharoni" pitchFamily="2" charset="-79"/>
            </a:endParaRPr>
          </a:p>
          <a:p>
            <a:pPr marL="0" indent="0" algn="just" eaLnBrk="1" hangingPunct="1">
              <a:lnSpc>
                <a:spcPct val="80000"/>
              </a:lnSpc>
              <a:buFont typeface="Wingdings" pitchFamily="2" charset="2"/>
              <a:buNone/>
            </a:pPr>
            <a:endParaRPr lang="id-ID" sz="2800" dirty="0">
              <a:solidFill>
                <a:schemeClr val="accent2"/>
              </a:solidFill>
              <a:latin typeface="Berlin Sans FB" pitchFamily="34" charset="0"/>
              <a:cs typeface="Aharoni" pitchFamily="2" charset="-79"/>
            </a:endParaRPr>
          </a:p>
          <a:p>
            <a:pPr marL="0" indent="0" algn="just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b="1" dirty="0">
                <a:solidFill>
                  <a:schemeClr val="accent6"/>
                </a:solidFill>
                <a:latin typeface="+mj-lt"/>
              </a:rPr>
              <a:t>*) </a:t>
            </a:r>
            <a:r>
              <a:rPr lang="en-US" sz="2400" b="1" dirty="0" err="1">
                <a:solidFill>
                  <a:schemeClr val="accent6"/>
                </a:solidFill>
                <a:latin typeface="+mj-lt"/>
              </a:rPr>
              <a:t>biaya</a:t>
            </a:r>
            <a:r>
              <a:rPr lang="en-US" sz="2400" b="1" dirty="0">
                <a:solidFill>
                  <a:schemeClr val="accent6"/>
                </a:solidFill>
                <a:latin typeface="+mj-lt"/>
              </a:rPr>
              <a:t> u</a:t>
            </a:r>
            <a:r>
              <a:rPr lang="id-ID" sz="2400" b="1" dirty="0">
                <a:solidFill>
                  <a:schemeClr val="accent6"/>
                </a:solidFill>
                <a:latin typeface="+mj-lt"/>
              </a:rPr>
              <a:t>tang setelah pajak</a:t>
            </a:r>
            <a:r>
              <a:rPr lang="en-US" sz="2400" b="1" dirty="0">
                <a:solidFill>
                  <a:schemeClr val="accent6"/>
                </a:solidFill>
                <a:latin typeface="+mj-lt"/>
              </a:rPr>
              <a:t> = 7 % ( 1 – 0,40 ) = 4,2 %</a:t>
            </a:r>
            <a:endParaRPr lang="id-ID" sz="2400" b="1" dirty="0">
              <a:solidFill>
                <a:schemeClr val="accent6"/>
              </a:solidFill>
              <a:latin typeface="+mj-lt"/>
              <a:cs typeface="Aharoni" pitchFamily="2" charset="-79"/>
            </a:endParaRPr>
          </a:p>
          <a:p>
            <a:pPr>
              <a:buFont typeface="Wingdings" pitchFamily="2" charset="2"/>
              <a:buNone/>
            </a:pPr>
            <a:endParaRPr lang="id-ID" sz="2800" dirty="0">
              <a:solidFill>
                <a:schemeClr val="accent6"/>
              </a:solidFill>
              <a:latin typeface="Berlin Sans FB" pitchFamily="34" charset="0"/>
              <a:cs typeface="Aharoni" pitchFamily="2" charset="-79"/>
            </a:endParaRPr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2643182"/>
            <a:ext cx="7858180" cy="1223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7158" y="4572008"/>
            <a:ext cx="7858180" cy="1512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4282" y="267494"/>
            <a:ext cx="8715436" cy="1304118"/>
          </a:xfrm>
        </p:spPr>
        <p:txBody>
          <a:bodyPr>
            <a:noAutofit/>
          </a:bodyPr>
          <a:lstStyle/>
          <a:p>
            <a:pPr marL="484632" indent="0" algn="ctr" eaLnBrk="1" fontAlgn="auto" hangingPunct="1">
              <a:spcAft>
                <a:spcPts val="0"/>
              </a:spcAft>
              <a:defRPr/>
            </a:pPr>
            <a:r>
              <a:rPr lang="id-ID" sz="3600" b="1" dirty="0">
                <a:solidFill>
                  <a:schemeClr val="accent1">
                    <a:tint val="83000"/>
                    <a:satMod val="150000"/>
                  </a:schemeClr>
                </a:solidFill>
              </a:rPr>
              <a:t>Biaya Modal Rata-Rata Tertimbang (Weight Average Cost of Capital)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58" y="1714488"/>
            <a:ext cx="8429684" cy="5143512"/>
          </a:xfrm>
        </p:spPr>
        <p:txBody>
          <a:bodyPr>
            <a:normAutofit/>
          </a:bodyPr>
          <a:lstStyle/>
          <a:p>
            <a:pPr marL="0" indent="0" eaLnBrk="1" hangingPunct="1">
              <a:buFont typeface="Wingdings" pitchFamily="2" charset="2"/>
              <a:buNone/>
            </a:pPr>
            <a:r>
              <a:rPr lang="id-ID" sz="2400" b="1" dirty="0">
                <a:solidFill>
                  <a:schemeClr val="accent2"/>
                </a:solidFill>
              </a:rPr>
              <a:t>2. Jika dilihat jumlah biayanya</a:t>
            </a:r>
            <a:endParaRPr lang="en-US" sz="2400" b="1" dirty="0">
              <a:solidFill>
                <a:schemeClr val="accent2"/>
              </a:solidFill>
            </a:endParaRPr>
          </a:p>
          <a:p>
            <a:pPr marL="0" indent="0" eaLnBrk="1" hangingPunct="1">
              <a:buFont typeface="Wingdings" pitchFamily="2" charset="2"/>
              <a:buNone/>
            </a:pPr>
            <a:endParaRPr lang="en-US" sz="2400" dirty="0"/>
          </a:p>
          <a:p>
            <a:pPr marL="0" indent="0" eaLnBrk="1" hangingPunct="1">
              <a:buFont typeface="Wingdings" pitchFamily="2" charset="2"/>
              <a:buNone/>
            </a:pPr>
            <a:endParaRPr lang="en-US" sz="2400" dirty="0"/>
          </a:p>
          <a:p>
            <a:pPr marL="0" indent="0" eaLnBrk="1" hangingPunct="1">
              <a:buFont typeface="Wingdings" pitchFamily="2" charset="2"/>
              <a:buNone/>
            </a:pPr>
            <a:endParaRPr lang="en-US" sz="2400" dirty="0"/>
          </a:p>
          <a:p>
            <a:pPr marL="0" indent="0" eaLnBrk="1" hangingPunct="1">
              <a:buFont typeface="Wingdings" pitchFamily="2" charset="2"/>
              <a:buNone/>
            </a:pPr>
            <a:endParaRPr lang="id-ID" sz="2400" dirty="0"/>
          </a:p>
          <a:p>
            <a:pPr marL="0" indent="0" eaLnBrk="1" hangingPunct="1">
              <a:buFont typeface="Wingdings" pitchFamily="2" charset="2"/>
              <a:buNone/>
            </a:pPr>
            <a:endParaRPr lang="id-ID" sz="2400" dirty="0"/>
          </a:p>
          <a:p>
            <a:pPr marL="0" indent="0" eaLnBrk="1" hangingPunct="1">
              <a:buFont typeface="Wingdings" pitchFamily="2" charset="2"/>
              <a:buNone/>
            </a:pPr>
            <a:r>
              <a:rPr lang="id-ID" sz="2400" b="1" dirty="0">
                <a:solidFill>
                  <a:schemeClr val="accent6"/>
                </a:solidFill>
              </a:rPr>
              <a:t>WACC </a:t>
            </a:r>
            <a:r>
              <a:rPr lang="en-US" sz="2400" b="1" dirty="0">
                <a:solidFill>
                  <a:schemeClr val="accent6"/>
                </a:solidFill>
              </a:rPr>
              <a:t> = </a:t>
            </a:r>
            <a:r>
              <a:rPr lang="id-ID" sz="2400" b="1" dirty="0">
                <a:solidFill>
                  <a:schemeClr val="accent6"/>
                </a:solidFill>
              </a:rPr>
              <a:t> </a:t>
            </a:r>
            <a:r>
              <a:rPr lang="en-US" sz="2400" b="1" dirty="0">
                <a:solidFill>
                  <a:schemeClr val="accent6"/>
                </a:solidFill>
              </a:rPr>
              <a:t>10.320.000 x 100 % = 10,32 %</a:t>
            </a:r>
            <a:endParaRPr lang="id-ID" sz="2400" b="1" dirty="0">
              <a:solidFill>
                <a:schemeClr val="accent6"/>
              </a:solidFill>
            </a:endParaRPr>
          </a:p>
          <a:p>
            <a:pPr marL="0" indent="0" eaLnBrk="1" hangingPunct="1">
              <a:buFont typeface="Wingdings" pitchFamily="2" charset="2"/>
              <a:buNone/>
            </a:pPr>
            <a:r>
              <a:rPr lang="id-ID" sz="2400" b="1" dirty="0">
                <a:solidFill>
                  <a:schemeClr val="accent6"/>
                </a:solidFill>
              </a:rPr>
              <a:t>	      </a:t>
            </a:r>
            <a:r>
              <a:rPr lang="en-US" sz="2400" b="1" dirty="0">
                <a:solidFill>
                  <a:schemeClr val="accent6"/>
                </a:solidFill>
              </a:rPr>
              <a:t>100.000.000</a:t>
            </a:r>
          </a:p>
          <a:p>
            <a:pPr>
              <a:buFont typeface="Wingdings" pitchFamily="2" charset="2"/>
              <a:buNone/>
            </a:pPr>
            <a:endParaRPr lang="id-ID" sz="2800" dirty="0">
              <a:solidFill>
                <a:schemeClr val="accent6"/>
              </a:solidFill>
              <a:latin typeface="Berlin Sans FB" pitchFamily="34" charset="0"/>
              <a:cs typeface="Aharoni" pitchFamily="2" charset="-79"/>
            </a:endParaRPr>
          </a:p>
        </p:txBody>
      </p:sp>
      <p:pic>
        <p:nvPicPr>
          <p:cNvPr id="6" name="Picture 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2285992"/>
            <a:ext cx="7786742" cy="2087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8" name="Straight Connector 7"/>
          <p:cNvCxnSpPr/>
          <p:nvPr/>
        </p:nvCxnSpPr>
        <p:spPr>
          <a:xfrm>
            <a:off x="1928794" y="4786322"/>
            <a:ext cx="1500198" cy="1588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4282" y="267494"/>
            <a:ext cx="8715436" cy="1304118"/>
          </a:xfrm>
        </p:spPr>
        <p:txBody>
          <a:bodyPr>
            <a:noAutofit/>
          </a:bodyPr>
          <a:lstStyle/>
          <a:p>
            <a:pPr marL="484632" indent="0" algn="ctr" eaLnBrk="1" fontAlgn="auto" hangingPunct="1">
              <a:spcAft>
                <a:spcPts val="0"/>
              </a:spcAft>
              <a:defRPr/>
            </a:pPr>
            <a:r>
              <a:rPr lang="id-ID" sz="3600" b="1" dirty="0">
                <a:solidFill>
                  <a:schemeClr val="accent1">
                    <a:tint val="83000"/>
                    <a:satMod val="150000"/>
                  </a:schemeClr>
                </a:solidFill>
              </a:rPr>
              <a:t>Biaya Modal Rata-Rata Tertimbang (Weight Average Cost of Capital)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58" y="1714488"/>
            <a:ext cx="8429684" cy="5143512"/>
          </a:xfrm>
        </p:spPr>
        <p:txBody>
          <a:bodyPr>
            <a:normAutofit fontScale="92500"/>
          </a:bodyPr>
          <a:lstStyle/>
          <a:p>
            <a:pPr marL="0" indent="0" eaLnBrk="1" hangingPunct="1">
              <a:buFont typeface="Wingdings" pitchFamily="2" charset="2"/>
              <a:buNone/>
            </a:pPr>
            <a:r>
              <a:rPr lang="id-ID" sz="2200" b="1" dirty="0">
                <a:solidFill>
                  <a:schemeClr val="accent2"/>
                </a:solidFill>
                <a:latin typeface="Agency FB" pitchFamily="34" charset="0"/>
              </a:rPr>
              <a:t>Soal 1</a:t>
            </a:r>
          </a:p>
          <a:p>
            <a:pPr marL="0" indent="0" algn="just">
              <a:buNone/>
            </a:pPr>
            <a:r>
              <a:rPr lang="en-US" sz="2200" b="1" dirty="0">
                <a:solidFill>
                  <a:schemeClr val="accent6"/>
                </a:solidFill>
                <a:latin typeface="Agency FB" pitchFamily="34" charset="0"/>
              </a:rPr>
              <a:t>PT. </a:t>
            </a:r>
            <a:r>
              <a:rPr lang="id-ID" sz="2200" b="1" dirty="0">
                <a:solidFill>
                  <a:schemeClr val="accent6"/>
                </a:solidFill>
                <a:latin typeface="Agency FB" pitchFamily="34" charset="0"/>
              </a:rPr>
              <a:t>Abadi Sejahtera</a:t>
            </a:r>
            <a:r>
              <a:rPr lang="en-US" sz="2200" b="1" dirty="0">
                <a:solidFill>
                  <a:schemeClr val="accent6"/>
                </a:solidFill>
                <a:latin typeface="Agency FB" pitchFamily="34" charset="0"/>
              </a:rPr>
              <a:t> </a:t>
            </a:r>
            <a:r>
              <a:rPr lang="en-US" sz="2200" b="1" dirty="0" err="1">
                <a:solidFill>
                  <a:schemeClr val="accent6"/>
                </a:solidFill>
                <a:latin typeface="Agency FB" pitchFamily="34" charset="0"/>
              </a:rPr>
              <a:t>merencanakan</a:t>
            </a:r>
            <a:r>
              <a:rPr lang="en-US" sz="2200" b="1" dirty="0">
                <a:solidFill>
                  <a:schemeClr val="accent6"/>
                </a:solidFill>
                <a:latin typeface="Agency FB" pitchFamily="34" charset="0"/>
              </a:rPr>
              <a:t> </a:t>
            </a:r>
            <a:r>
              <a:rPr lang="id-ID" sz="2200" b="1" dirty="0">
                <a:solidFill>
                  <a:schemeClr val="accent6"/>
                </a:solidFill>
                <a:latin typeface="Agency FB" pitchFamily="34" charset="0"/>
              </a:rPr>
              <a:t>proyek </a:t>
            </a:r>
            <a:r>
              <a:rPr lang="en-US" sz="2200" b="1" dirty="0" err="1">
                <a:solidFill>
                  <a:schemeClr val="accent6"/>
                </a:solidFill>
                <a:latin typeface="Agency FB" pitchFamily="34" charset="0"/>
              </a:rPr>
              <a:t>investasi</a:t>
            </a:r>
            <a:r>
              <a:rPr lang="en-US" sz="2200" b="1" dirty="0">
                <a:solidFill>
                  <a:schemeClr val="accent6"/>
                </a:solidFill>
                <a:latin typeface="Agency FB" pitchFamily="34" charset="0"/>
              </a:rPr>
              <a:t> </a:t>
            </a:r>
            <a:r>
              <a:rPr lang="en-US" sz="2200" b="1" dirty="0" err="1">
                <a:solidFill>
                  <a:schemeClr val="accent6"/>
                </a:solidFill>
                <a:latin typeface="Agency FB" pitchFamily="34" charset="0"/>
              </a:rPr>
              <a:t>dengan</a:t>
            </a:r>
            <a:r>
              <a:rPr lang="en-US" sz="2200" b="1" dirty="0">
                <a:solidFill>
                  <a:schemeClr val="accent6"/>
                </a:solidFill>
                <a:latin typeface="Agency FB" pitchFamily="34" charset="0"/>
              </a:rPr>
              <a:t> </a:t>
            </a:r>
            <a:r>
              <a:rPr lang="en-US" sz="2200" b="1" dirty="0" err="1">
                <a:solidFill>
                  <a:schemeClr val="accent6"/>
                </a:solidFill>
                <a:latin typeface="Agency FB" pitchFamily="34" charset="0"/>
              </a:rPr>
              <a:t>kebutuhan</a:t>
            </a:r>
            <a:r>
              <a:rPr lang="en-US" sz="2200" b="1" dirty="0">
                <a:solidFill>
                  <a:schemeClr val="accent6"/>
                </a:solidFill>
                <a:latin typeface="Agency FB" pitchFamily="34" charset="0"/>
              </a:rPr>
              <a:t> </a:t>
            </a:r>
            <a:r>
              <a:rPr lang="en-US" sz="2200" b="1" dirty="0" err="1">
                <a:solidFill>
                  <a:schemeClr val="accent6"/>
                </a:solidFill>
                <a:latin typeface="Agency FB" pitchFamily="34" charset="0"/>
              </a:rPr>
              <a:t>dana</a:t>
            </a:r>
            <a:r>
              <a:rPr lang="id-ID" sz="2200" b="1" dirty="0">
                <a:solidFill>
                  <a:schemeClr val="accent6"/>
                </a:solidFill>
                <a:latin typeface="Agency FB" pitchFamily="34" charset="0"/>
              </a:rPr>
              <a:t> </a:t>
            </a:r>
            <a:r>
              <a:rPr lang="en-US" sz="2200" b="1" dirty="0" err="1">
                <a:solidFill>
                  <a:schemeClr val="accent6"/>
                </a:solidFill>
                <a:latin typeface="Agency FB" pitchFamily="34" charset="0"/>
              </a:rPr>
              <a:t>sebesar</a:t>
            </a:r>
            <a:r>
              <a:rPr lang="en-US" sz="2200" b="1" dirty="0">
                <a:solidFill>
                  <a:schemeClr val="accent6"/>
                </a:solidFill>
                <a:latin typeface="Agency FB" pitchFamily="34" charset="0"/>
              </a:rPr>
              <a:t> </a:t>
            </a:r>
            <a:r>
              <a:rPr lang="en-US" sz="2200" b="1" dirty="0" err="1">
                <a:solidFill>
                  <a:schemeClr val="accent6"/>
                </a:solidFill>
                <a:latin typeface="Agency FB" pitchFamily="34" charset="0"/>
              </a:rPr>
              <a:t>Rp</a:t>
            </a:r>
            <a:r>
              <a:rPr lang="id-ID" sz="2200" b="1" dirty="0">
                <a:solidFill>
                  <a:schemeClr val="accent6"/>
                </a:solidFill>
                <a:latin typeface="Agency FB" pitchFamily="34" charset="0"/>
              </a:rPr>
              <a:t> </a:t>
            </a:r>
            <a:r>
              <a:rPr lang="en-US" sz="2200" b="1" dirty="0">
                <a:solidFill>
                  <a:schemeClr val="accent6"/>
                </a:solidFill>
                <a:latin typeface="Agency FB" pitchFamily="34" charset="0"/>
              </a:rPr>
              <a:t>85.000.000,</a:t>
            </a:r>
            <a:r>
              <a:rPr lang="id-ID" sz="2200" b="1" dirty="0">
                <a:solidFill>
                  <a:schemeClr val="accent6"/>
                </a:solidFill>
                <a:latin typeface="Agency FB" pitchFamily="34" charset="0"/>
              </a:rPr>
              <a:t>00</a:t>
            </a:r>
            <a:r>
              <a:rPr lang="en-US" sz="2200" b="1" dirty="0">
                <a:solidFill>
                  <a:schemeClr val="accent6"/>
                </a:solidFill>
                <a:latin typeface="Agency FB" pitchFamily="34" charset="0"/>
              </a:rPr>
              <a:t>, </a:t>
            </a:r>
            <a:r>
              <a:rPr lang="en-US" sz="2200" b="1" dirty="0" err="1">
                <a:solidFill>
                  <a:schemeClr val="accent6"/>
                </a:solidFill>
                <a:latin typeface="Agency FB" pitchFamily="34" charset="0"/>
              </a:rPr>
              <a:t>sumber</a:t>
            </a:r>
            <a:r>
              <a:rPr lang="en-US" sz="2200" b="1" dirty="0">
                <a:solidFill>
                  <a:schemeClr val="accent6"/>
                </a:solidFill>
                <a:latin typeface="Agency FB" pitchFamily="34" charset="0"/>
              </a:rPr>
              <a:t> </a:t>
            </a:r>
            <a:r>
              <a:rPr lang="en-US" sz="2200" b="1" dirty="0" err="1">
                <a:solidFill>
                  <a:schemeClr val="accent6"/>
                </a:solidFill>
                <a:latin typeface="Agency FB" pitchFamily="34" charset="0"/>
              </a:rPr>
              <a:t>dana</a:t>
            </a:r>
            <a:r>
              <a:rPr lang="en-US" sz="2200" b="1" dirty="0">
                <a:solidFill>
                  <a:schemeClr val="accent6"/>
                </a:solidFill>
                <a:latin typeface="Agency FB" pitchFamily="34" charset="0"/>
              </a:rPr>
              <a:t> </a:t>
            </a:r>
            <a:r>
              <a:rPr lang="en-US" sz="2200" b="1" dirty="0" err="1">
                <a:solidFill>
                  <a:schemeClr val="accent6"/>
                </a:solidFill>
                <a:latin typeface="Agency FB" pitchFamily="34" charset="0"/>
              </a:rPr>
              <a:t>dipenuhi</a:t>
            </a:r>
            <a:r>
              <a:rPr lang="en-US" sz="2200" b="1" dirty="0">
                <a:solidFill>
                  <a:schemeClr val="accent6"/>
                </a:solidFill>
                <a:latin typeface="Agency FB" pitchFamily="34" charset="0"/>
              </a:rPr>
              <a:t> </a:t>
            </a:r>
            <a:r>
              <a:rPr lang="en-US" sz="2200" b="1" dirty="0" err="1">
                <a:solidFill>
                  <a:schemeClr val="accent6"/>
                </a:solidFill>
                <a:latin typeface="Agency FB" pitchFamily="34" charset="0"/>
              </a:rPr>
              <a:t>dengan</a:t>
            </a:r>
            <a:r>
              <a:rPr lang="id-ID" sz="2200" b="1" dirty="0">
                <a:solidFill>
                  <a:schemeClr val="accent6"/>
                </a:solidFill>
                <a:latin typeface="Agency FB" pitchFamily="34" charset="0"/>
              </a:rPr>
              <a:t> </a:t>
            </a:r>
            <a:r>
              <a:rPr lang="en-US" sz="2200" b="1" dirty="0" err="1">
                <a:solidFill>
                  <a:schemeClr val="accent6"/>
                </a:solidFill>
                <a:latin typeface="Agency FB" pitchFamily="34" charset="0"/>
              </a:rPr>
              <a:t>menerbitkan</a:t>
            </a:r>
            <a:r>
              <a:rPr lang="en-US" sz="2200" b="1" dirty="0">
                <a:solidFill>
                  <a:schemeClr val="accent6"/>
                </a:solidFill>
                <a:latin typeface="Agency FB" pitchFamily="34" charset="0"/>
              </a:rPr>
              <a:t> </a:t>
            </a:r>
            <a:r>
              <a:rPr lang="id-ID" sz="2200" b="1" dirty="0" err="1">
                <a:solidFill>
                  <a:schemeClr val="accent6"/>
                </a:solidFill>
                <a:latin typeface="Agency FB" pitchFamily="34" charset="0"/>
              </a:rPr>
              <a:t>o</a:t>
            </a:r>
            <a:r>
              <a:rPr lang="en-US" sz="2200" b="1" dirty="0" err="1">
                <a:solidFill>
                  <a:schemeClr val="accent6"/>
                </a:solidFill>
                <a:latin typeface="Agency FB" pitchFamily="34" charset="0"/>
              </a:rPr>
              <a:t>bligasi</a:t>
            </a:r>
            <a:r>
              <a:rPr lang="en-US" sz="2200" b="1" dirty="0">
                <a:solidFill>
                  <a:schemeClr val="accent6"/>
                </a:solidFill>
                <a:latin typeface="Agency FB" pitchFamily="34" charset="0"/>
              </a:rPr>
              <a:t> </a:t>
            </a:r>
            <a:r>
              <a:rPr lang="en-US" sz="2200" b="1" dirty="0" err="1">
                <a:solidFill>
                  <a:schemeClr val="accent6"/>
                </a:solidFill>
                <a:latin typeface="Agency FB" pitchFamily="34" charset="0"/>
              </a:rPr>
              <a:t>dan</a:t>
            </a:r>
            <a:r>
              <a:rPr lang="en-US" sz="2200" b="1" dirty="0">
                <a:solidFill>
                  <a:schemeClr val="accent6"/>
                </a:solidFill>
                <a:latin typeface="Agency FB" pitchFamily="34" charset="0"/>
              </a:rPr>
              <a:t> </a:t>
            </a:r>
            <a:r>
              <a:rPr lang="id-ID" sz="2200" b="1" dirty="0">
                <a:solidFill>
                  <a:schemeClr val="accent6"/>
                </a:solidFill>
                <a:latin typeface="Agency FB" pitchFamily="34" charset="0"/>
              </a:rPr>
              <a:t>s</a:t>
            </a:r>
            <a:r>
              <a:rPr lang="en-US" sz="2200" b="1" dirty="0" err="1">
                <a:solidFill>
                  <a:schemeClr val="accent6"/>
                </a:solidFill>
                <a:latin typeface="Agency FB" pitchFamily="34" charset="0"/>
              </a:rPr>
              <a:t>aham</a:t>
            </a:r>
            <a:r>
              <a:rPr lang="id-ID" sz="2200" b="1" dirty="0">
                <a:solidFill>
                  <a:schemeClr val="accent6"/>
                </a:solidFill>
                <a:latin typeface="Agency FB" pitchFamily="34" charset="0"/>
              </a:rPr>
              <a:t> </a:t>
            </a:r>
            <a:r>
              <a:rPr lang="en-US" sz="2200" b="1" dirty="0" err="1">
                <a:solidFill>
                  <a:schemeClr val="accent6"/>
                </a:solidFill>
                <a:latin typeface="Agency FB" pitchFamily="34" charset="0"/>
              </a:rPr>
              <a:t>sebagai</a:t>
            </a:r>
            <a:r>
              <a:rPr lang="en-US" sz="2200" b="1" dirty="0">
                <a:solidFill>
                  <a:schemeClr val="accent6"/>
                </a:solidFill>
                <a:latin typeface="Agency FB" pitchFamily="34" charset="0"/>
              </a:rPr>
              <a:t> </a:t>
            </a:r>
            <a:r>
              <a:rPr lang="en-US" sz="2200" b="1" dirty="0" err="1">
                <a:solidFill>
                  <a:schemeClr val="accent6"/>
                </a:solidFill>
                <a:latin typeface="Agency FB" pitchFamily="34" charset="0"/>
              </a:rPr>
              <a:t>berikut</a:t>
            </a:r>
            <a:r>
              <a:rPr lang="en-US" sz="2200" b="1" dirty="0">
                <a:solidFill>
                  <a:schemeClr val="accent6"/>
                </a:solidFill>
                <a:latin typeface="Agency FB" pitchFamily="34" charset="0"/>
              </a:rPr>
              <a:t>:</a:t>
            </a:r>
          </a:p>
          <a:p>
            <a:pPr marL="360363" indent="-360363" algn="just">
              <a:buFont typeface="+mj-lt"/>
              <a:buAutoNum type="arabicPeriod"/>
            </a:pPr>
            <a:r>
              <a:rPr lang="en-US" sz="2200" b="1" dirty="0" err="1">
                <a:solidFill>
                  <a:schemeClr val="accent6"/>
                </a:solidFill>
                <a:latin typeface="Agency FB" pitchFamily="34" charset="0"/>
              </a:rPr>
              <a:t>Obligasi</a:t>
            </a:r>
            <a:r>
              <a:rPr lang="id-ID" sz="2200" b="1" dirty="0">
                <a:solidFill>
                  <a:schemeClr val="accent6"/>
                </a:solidFill>
                <a:latin typeface="Agency FB" pitchFamily="34" charset="0"/>
              </a:rPr>
              <a:t> </a:t>
            </a:r>
            <a:r>
              <a:rPr lang="en-US" sz="2200" b="1" dirty="0">
                <a:solidFill>
                  <a:schemeClr val="accent6"/>
                </a:solidFill>
                <a:latin typeface="Agency FB" pitchFamily="34" charset="0"/>
              </a:rPr>
              <a:t>se</a:t>
            </a:r>
            <a:r>
              <a:rPr lang="id-ID" sz="2200" b="1" dirty="0">
                <a:solidFill>
                  <a:schemeClr val="accent6"/>
                </a:solidFill>
                <a:latin typeface="Agency FB" pitchFamily="34" charset="0"/>
              </a:rPr>
              <a:t>banyak</a:t>
            </a:r>
            <a:r>
              <a:rPr lang="en-US" sz="2200" b="1" dirty="0">
                <a:solidFill>
                  <a:schemeClr val="accent6"/>
                </a:solidFill>
                <a:latin typeface="Agency FB" pitchFamily="34" charset="0"/>
              </a:rPr>
              <a:t> 1</a:t>
            </a:r>
            <a:r>
              <a:rPr lang="id-ID" sz="2200" b="1" dirty="0">
                <a:solidFill>
                  <a:schemeClr val="accent6"/>
                </a:solidFill>
                <a:latin typeface="Agency FB" pitchFamily="34" charset="0"/>
              </a:rPr>
              <a:t>.</a:t>
            </a:r>
            <a:r>
              <a:rPr lang="en-US" sz="2200" b="1" dirty="0">
                <a:solidFill>
                  <a:schemeClr val="accent6"/>
                </a:solidFill>
                <a:latin typeface="Agency FB" pitchFamily="34" charset="0"/>
              </a:rPr>
              <a:t>000 </a:t>
            </a:r>
            <a:r>
              <a:rPr lang="en-US" sz="2200" b="1" dirty="0" err="1">
                <a:solidFill>
                  <a:schemeClr val="accent6"/>
                </a:solidFill>
                <a:latin typeface="Agency FB" pitchFamily="34" charset="0"/>
              </a:rPr>
              <a:t>lembar</a:t>
            </a:r>
            <a:r>
              <a:rPr lang="en-US" sz="2200" b="1" dirty="0">
                <a:solidFill>
                  <a:schemeClr val="accent6"/>
                </a:solidFill>
                <a:latin typeface="Agency FB" pitchFamily="34" charset="0"/>
              </a:rPr>
              <a:t> </a:t>
            </a:r>
            <a:r>
              <a:rPr lang="en-US" sz="2200" b="1" dirty="0" err="1">
                <a:solidFill>
                  <a:schemeClr val="accent6"/>
                </a:solidFill>
                <a:latin typeface="Agency FB" pitchFamily="34" charset="0"/>
              </a:rPr>
              <a:t>dengan</a:t>
            </a:r>
            <a:r>
              <a:rPr lang="en-US" sz="2200" b="1" dirty="0">
                <a:solidFill>
                  <a:schemeClr val="accent6"/>
                </a:solidFill>
                <a:latin typeface="Agency FB" pitchFamily="34" charset="0"/>
              </a:rPr>
              <a:t> nominal </a:t>
            </a:r>
            <a:r>
              <a:rPr lang="en-US" sz="2200" b="1" dirty="0" err="1">
                <a:solidFill>
                  <a:schemeClr val="accent6"/>
                </a:solidFill>
                <a:latin typeface="Agency FB" pitchFamily="34" charset="0"/>
              </a:rPr>
              <a:t>Rp</a:t>
            </a:r>
            <a:r>
              <a:rPr lang="id-ID" sz="2200" b="1" dirty="0">
                <a:solidFill>
                  <a:schemeClr val="accent6"/>
                </a:solidFill>
                <a:latin typeface="Agency FB" pitchFamily="34" charset="0"/>
              </a:rPr>
              <a:t> </a:t>
            </a:r>
            <a:r>
              <a:rPr lang="en-US" sz="2200" b="1" dirty="0">
                <a:solidFill>
                  <a:schemeClr val="accent6"/>
                </a:solidFill>
                <a:latin typeface="Agency FB" pitchFamily="34" charset="0"/>
              </a:rPr>
              <a:t>20.000,</a:t>
            </a:r>
            <a:r>
              <a:rPr lang="id-ID" sz="2200" b="1" dirty="0">
                <a:solidFill>
                  <a:schemeClr val="accent6"/>
                </a:solidFill>
                <a:latin typeface="Agency FB" pitchFamily="34" charset="0"/>
              </a:rPr>
              <a:t>00</a:t>
            </a:r>
            <a:r>
              <a:rPr lang="en-US" sz="2200" b="1" dirty="0">
                <a:solidFill>
                  <a:schemeClr val="accent6"/>
                </a:solidFill>
                <a:latin typeface="Agency FB" pitchFamily="34" charset="0"/>
              </a:rPr>
              <a:t>/</a:t>
            </a:r>
            <a:r>
              <a:rPr lang="en-US" sz="2200" b="1" dirty="0" err="1">
                <a:solidFill>
                  <a:schemeClr val="accent6"/>
                </a:solidFill>
                <a:latin typeface="Agency FB" pitchFamily="34" charset="0"/>
              </a:rPr>
              <a:t>lembar</a:t>
            </a:r>
            <a:r>
              <a:rPr lang="en-US" sz="2200" b="1" dirty="0">
                <a:solidFill>
                  <a:schemeClr val="accent6"/>
                </a:solidFill>
                <a:latin typeface="Agency FB" pitchFamily="34" charset="0"/>
              </a:rPr>
              <a:t>; </a:t>
            </a:r>
            <a:r>
              <a:rPr lang="en-US" sz="2200" b="1" dirty="0" err="1">
                <a:solidFill>
                  <a:schemeClr val="accent6"/>
                </a:solidFill>
                <a:latin typeface="Agency FB" pitchFamily="34" charset="0"/>
              </a:rPr>
              <a:t>harga</a:t>
            </a:r>
            <a:r>
              <a:rPr lang="en-US" sz="2200" b="1" dirty="0">
                <a:solidFill>
                  <a:schemeClr val="accent6"/>
                </a:solidFill>
                <a:latin typeface="Agency FB" pitchFamily="34" charset="0"/>
              </a:rPr>
              <a:t> </a:t>
            </a:r>
            <a:r>
              <a:rPr lang="en-US" sz="2200" b="1" dirty="0" err="1">
                <a:solidFill>
                  <a:schemeClr val="accent6"/>
                </a:solidFill>
                <a:latin typeface="Agency FB" pitchFamily="34" charset="0"/>
              </a:rPr>
              <a:t>jual</a:t>
            </a:r>
            <a:r>
              <a:rPr lang="en-US" sz="2200" b="1" dirty="0">
                <a:solidFill>
                  <a:schemeClr val="accent6"/>
                </a:solidFill>
                <a:latin typeface="Agency FB" pitchFamily="34" charset="0"/>
              </a:rPr>
              <a:t> </a:t>
            </a:r>
            <a:r>
              <a:rPr lang="en-US" sz="2200" b="1" dirty="0" err="1">
                <a:solidFill>
                  <a:schemeClr val="accent6"/>
                </a:solidFill>
                <a:latin typeface="Agency FB" pitchFamily="34" charset="0"/>
              </a:rPr>
              <a:t>Rp</a:t>
            </a:r>
            <a:r>
              <a:rPr lang="id-ID" sz="2200" b="1" dirty="0">
                <a:solidFill>
                  <a:schemeClr val="accent6"/>
                </a:solidFill>
                <a:latin typeface="Agency FB" pitchFamily="34" charset="0"/>
              </a:rPr>
              <a:t> </a:t>
            </a:r>
            <a:r>
              <a:rPr lang="en-US" sz="2200" b="1" dirty="0">
                <a:solidFill>
                  <a:schemeClr val="accent6"/>
                </a:solidFill>
                <a:latin typeface="Agency FB" pitchFamily="34" charset="0"/>
              </a:rPr>
              <a:t>19.000,</a:t>
            </a:r>
            <a:r>
              <a:rPr lang="id-ID" sz="2200" b="1" dirty="0">
                <a:solidFill>
                  <a:schemeClr val="accent6"/>
                </a:solidFill>
                <a:latin typeface="Agency FB" pitchFamily="34" charset="0"/>
              </a:rPr>
              <a:t>00</a:t>
            </a:r>
            <a:r>
              <a:rPr lang="en-US" sz="2200" b="1" dirty="0">
                <a:solidFill>
                  <a:schemeClr val="accent6"/>
                </a:solidFill>
                <a:latin typeface="Agency FB" pitchFamily="34" charset="0"/>
              </a:rPr>
              <a:t>; </a:t>
            </a:r>
            <a:r>
              <a:rPr lang="id-ID" sz="2200" b="1" dirty="0">
                <a:solidFill>
                  <a:schemeClr val="accent6"/>
                </a:solidFill>
                <a:latin typeface="Agency FB" pitchFamily="34" charset="0"/>
              </a:rPr>
              <a:t>tingkat </a:t>
            </a:r>
            <a:r>
              <a:rPr lang="en-US" sz="2200" b="1" dirty="0">
                <a:solidFill>
                  <a:schemeClr val="accent6"/>
                </a:solidFill>
                <a:latin typeface="Agency FB" pitchFamily="34" charset="0"/>
              </a:rPr>
              <a:t>b</a:t>
            </a:r>
            <a:r>
              <a:rPr lang="id-ID" sz="2200" b="1" dirty="0">
                <a:solidFill>
                  <a:schemeClr val="accent6"/>
                </a:solidFill>
                <a:latin typeface="Agency FB" pitchFamily="34" charset="0"/>
              </a:rPr>
              <a:t>ung</a:t>
            </a:r>
            <a:r>
              <a:rPr lang="en-US" sz="2200" b="1" dirty="0">
                <a:solidFill>
                  <a:schemeClr val="accent6"/>
                </a:solidFill>
                <a:latin typeface="Agency FB" pitchFamily="34" charset="0"/>
              </a:rPr>
              <a:t>a </a:t>
            </a:r>
            <a:r>
              <a:rPr lang="id-ID" sz="2200" b="1" dirty="0">
                <a:solidFill>
                  <a:schemeClr val="accent6"/>
                </a:solidFill>
                <a:latin typeface="Agency FB" pitchFamily="34" charset="0"/>
              </a:rPr>
              <a:t>tahunan</a:t>
            </a:r>
            <a:r>
              <a:rPr lang="en-US" sz="2200" b="1" dirty="0">
                <a:solidFill>
                  <a:schemeClr val="accent6"/>
                </a:solidFill>
                <a:latin typeface="Agency FB" pitchFamily="34" charset="0"/>
              </a:rPr>
              <a:t> 20%;</a:t>
            </a:r>
            <a:r>
              <a:rPr lang="id-ID" sz="2200" b="1" dirty="0">
                <a:solidFill>
                  <a:schemeClr val="accent6"/>
                </a:solidFill>
                <a:latin typeface="Agency FB" pitchFamily="34" charset="0"/>
              </a:rPr>
              <a:t> </a:t>
            </a:r>
            <a:r>
              <a:rPr lang="en-US" sz="2200" b="1" dirty="0" err="1">
                <a:solidFill>
                  <a:schemeClr val="accent6"/>
                </a:solidFill>
                <a:latin typeface="Agency FB" pitchFamily="34" charset="0"/>
              </a:rPr>
              <a:t>jangka</a:t>
            </a:r>
            <a:r>
              <a:rPr lang="en-US" sz="2200" b="1" dirty="0">
                <a:solidFill>
                  <a:schemeClr val="accent6"/>
                </a:solidFill>
                <a:latin typeface="Agency FB" pitchFamily="34" charset="0"/>
              </a:rPr>
              <a:t> </a:t>
            </a:r>
            <a:r>
              <a:rPr lang="en-US" sz="2200" b="1" dirty="0" err="1">
                <a:solidFill>
                  <a:schemeClr val="accent6"/>
                </a:solidFill>
                <a:latin typeface="Agency FB" pitchFamily="34" charset="0"/>
              </a:rPr>
              <a:t>waktu</a:t>
            </a:r>
            <a:r>
              <a:rPr lang="en-US" sz="2200" b="1" dirty="0">
                <a:solidFill>
                  <a:schemeClr val="accent6"/>
                </a:solidFill>
                <a:latin typeface="Agency FB" pitchFamily="34" charset="0"/>
              </a:rPr>
              <a:t> 5 </a:t>
            </a:r>
            <a:r>
              <a:rPr lang="en-US" sz="2200" b="1" dirty="0" err="1">
                <a:solidFill>
                  <a:schemeClr val="accent6"/>
                </a:solidFill>
                <a:latin typeface="Agency FB" pitchFamily="34" charset="0"/>
              </a:rPr>
              <a:t>tahun</a:t>
            </a:r>
            <a:r>
              <a:rPr lang="en-US" sz="2200" b="1" dirty="0">
                <a:solidFill>
                  <a:schemeClr val="accent6"/>
                </a:solidFill>
                <a:latin typeface="Agency FB" pitchFamily="34" charset="0"/>
              </a:rPr>
              <a:t> ;</a:t>
            </a:r>
            <a:r>
              <a:rPr lang="id-ID" sz="2200" b="1" dirty="0">
                <a:solidFill>
                  <a:schemeClr val="accent6"/>
                </a:solidFill>
                <a:latin typeface="Agency FB" pitchFamily="34" charset="0"/>
              </a:rPr>
              <a:t> </a:t>
            </a:r>
            <a:r>
              <a:rPr lang="en-US" sz="2200" b="1" dirty="0" err="1">
                <a:solidFill>
                  <a:schemeClr val="accent6"/>
                </a:solidFill>
                <a:latin typeface="Agency FB" pitchFamily="34" charset="0"/>
              </a:rPr>
              <a:t>pajak</a:t>
            </a:r>
            <a:r>
              <a:rPr lang="en-US" sz="2200" b="1" dirty="0">
                <a:solidFill>
                  <a:schemeClr val="accent6"/>
                </a:solidFill>
                <a:latin typeface="Agency FB" pitchFamily="34" charset="0"/>
              </a:rPr>
              <a:t> </a:t>
            </a:r>
            <a:r>
              <a:rPr lang="en-US" sz="2200" b="1" dirty="0" err="1">
                <a:solidFill>
                  <a:schemeClr val="accent6"/>
                </a:solidFill>
                <a:latin typeface="Agency FB" pitchFamily="34" charset="0"/>
              </a:rPr>
              <a:t>penghasilan</a:t>
            </a:r>
            <a:r>
              <a:rPr lang="en-US" sz="2200" b="1" dirty="0">
                <a:solidFill>
                  <a:schemeClr val="accent6"/>
                </a:solidFill>
                <a:latin typeface="Agency FB" pitchFamily="34" charset="0"/>
              </a:rPr>
              <a:t> 10%.</a:t>
            </a:r>
          </a:p>
          <a:p>
            <a:pPr marL="360363" indent="-360363" algn="just">
              <a:buFont typeface="+mj-lt"/>
              <a:buAutoNum type="arabicPeriod"/>
            </a:pPr>
            <a:r>
              <a:rPr lang="en-US" sz="2200" b="1" dirty="0" err="1">
                <a:solidFill>
                  <a:schemeClr val="accent6"/>
                </a:solidFill>
                <a:latin typeface="Agency FB" pitchFamily="34" charset="0"/>
              </a:rPr>
              <a:t>Saham</a:t>
            </a:r>
            <a:r>
              <a:rPr lang="id-ID" sz="2200" b="1" dirty="0">
                <a:solidFill>
                  <a:schemeClr val="accent6"/>
                </a:solidFill>
                <a:latin typeface="Agency FB" pitchFamily="34" charset="0"/>
              </a:rPr>
              <a:t> </a:t>
            </a:r>
            <a:r>
              <a:rPr lang="en-US" sz="2200" b="1" dirty="0" err="1">
                <a:solidFill>
                  <a:schemeClr val="accent6"/>
                </a:solidFill>
                <a:latin typeface="Agency FB" pitchFamily="34" charset="0"/>
              </a:rPr>
              <a:t>Preferen</a:t>
            </a:r>
            <a:r>
              <a:rPr lang="id-ID" sz="2200" b="1" dirty="0">
                <a:solidFill>
                  <a:schemeClr val="accent6"/>
                </a:solidFill>
                <a:latin typeface="Agency FB" pitchFamily="34" charset="0"/>
              </a:rPr>
              <a:t> sebanyak 1</a:t>
            </a:r>
            <a:r>
              <a:rPr lang="en-US" sz="2200" b="1" dirty="0">
                <a:solidFill>
                  <a:schemeClr val="accent6"/>
                </a:solidFill>
                <a:latin typeface="Agency FB" pitchFamily="34" charset="0"/>
              </a:rPr>
              <a:t>.000 </a:t>
            </a:r>
            <a:r>
              <a:rPr lang="en-US" sz="2200" b="1" dirty="0" err="1">
                <a:solidFill>
                  <a:schemeClr val="accent6"/>
                </a:solidFill>
                <a:latin typeface="Agency FB" pitchFamily="34" charset="0"/>
              </a:rPr>
              <a:t>lembar</a:t>
            </a:r>
            <a:r>
              <a:rPr lang="en-US" sz="2200" b="1" dirty="0">
                <a:solidFill>
                  <a:schemeClr val="accent6"/>
                </a:solidFill>
                <a:latin typeface="Agency FB" pitchFamily="34" charset="0"/>
              </a:rPr>
              <a:t>  </a:t>
            </a:r>
            <a:r>
              <a:rPr lang="en-US" sz="2200" b="1" dirty="0" err="1">
                <a:solidFill>
                  <a:schemeClr val="accent6"/>
                </a:solidFill>
                <a:latin typeface="Agency FB" pitchFamily="34" charset="0"/>
              </a:rPr>
              <a:t>dengan</a:t>
            </a:r>
            <a:r>
              <a:rPr lang="en-US" sz="2200" b="1" dirty="0">
                <a:solidFill>
                  <a:schemeClr val="accent6"/>
                </a:solidFill>
                <a:latin typeface="Agency FB" pitchFamily="34" charset="0"/>
              </a:rPr>
              <a:t> nominal </a:t>
            </a:r>
            <a:r>
              <a:rPr lang="en-US" sz="2200" b="1" dirty="0" err="1">
                <a:solidFill>
                  <a:schemeClr val="accent6"/>
                </a:solidFill>
                <a:latin typeface="Agency FB" pitchFamily="34" charset="0"/>
              </a:rPr>
              <a:t>Rp</a:t>
            </a:r>
            <a:r>
              <a:rPr lang="id-ID" sz="2200" b="1" dirty="0">
                <a:solidFill>
                  <a:schemeClr val="accent6"/>
                </a:solidFill>
                <a:latin typeface="Agency FB" pitchFamily="34" charset="0"/>
              </a:rPr>
              <a:t> </a:t>
            </a:r>
            <a:r>
              <a:rPr lang="en-US" sz="2200" b="1" dirty="0">
                <a:solidFill>
                  <a:schemeClr val="accent6"/>
                </a:solidFill>
                <a:latin typeface="Agency FB" pitchFamily="34" charset="0"/>
              </a:rPr>
              <a:t>25.000,</a:t>
            </a:r>
            <a:r>
              <a:rPr lang="id-ID" sz="2200" b="1" dirty="0">
                <a:solidFill>
                  <a:schemeClr val="accent6"/>
                </a:solidFill>
                <a:latin typeface="Agency FB" pitchFamily="34" charset="0"/>
              </a:rPr>
              <a:t>00</a:t>
            </a:r>
            <a:r>
              <a:rPr lang="en-US" sz="2200" b="1" dirty="0">
                <a:solidFill>
                  <a:schemeClr val="accent6"/>
                </a:solidFill>
                <a:latin typeface="Agency FB" pitchFamily="34" charset="0"/>
              </a:rPr>
              <a:t>/</a:t>
            </a:r>
            <a:r>
              <a:rPr lang="en-US" sz="2200" b="1" dirty="0" err="1">
                <a:solidFill>
                  <a:schemeClr val="accent6"/>
                </a:solidFill>
                <a:latin typeface="Agency FB" pitchFamily="34" charset="0"/>
              </a:rPr>
              <a:t>lembar</a:t>
            </a:r>
            <a:r>
              <a:rPr lang="en-US" sz="2200" b="1" dirty="0">
                <a:solidFill>
                  <a:schemeClr val="accent6"/>
                </a:solidFill>
                <a:latin typeface="Agency FB" pitchFamily="34" charset="0"/>
              </a:rPr>
              <a:t>; </a:t>
            </a:r>
            <a:r>
              <a:rPr lang="en-US" sz="2200" b="1" dirty="0" err="1">
                <a:solidFill>
                  <a:schemeClr val="accent6"/>
                </a:solidFill>
                <a:latin typeface="Agency FB" pitchFamily="34" charset="0"/>
              </a:rPr>
              <a:t>harga</a:t>
            </a:r>
            <a:r>
              <a:rPr lang="en-US" sz="2200" b="1" dirty="0">
                <a:solidFill>
                  <a:schemeClr val="accent6"/>
                </a:solidFill>
                <a:latin typeface="Agency FB" pitchFamily="34" charset="0"/>
              </a:rPr>
              <a:t> </a:t>
            </a:r>
            <a:r>
              <a:rPr lang="en-US" sz="2200" b="1" dirty="0" err="1">
                <a:solidFill>
                  <a:schemeClr val="accent6"/>
                </a:solidFill>
                <a:latin typeface="Agency FB" pitchFamily="34" charset="0"/>
              </a:rPr>
              <a:t>jual</a:t>
            </a:r>
            <a:r>
              <a:rPr lang="en-US" sz="2200" b="1" dirty="0">
                <a:solidFill>
                  <a:schemeClr val="accent6"/>
                </a:solidFill>
                <a:latin typeface="Agency FB" pitchFamily="34" charset="0"/>
              </a:rPr>
              <a:t> </a:t>
            </a:r>
            <a:r>
              <a:rPr lang="en-US" sz="2200" b="1" dirty="0" err="1">
                <a:solidFill>
                  <a:schemeClr val="accent6"/>
                </a:solidFill>
                <a:latin typeface="Agency FB" pitchFamily="34" charset="0"/>
              </a:rPr>
              <a:t>Rp</a:t>
            </a:r>
            <a:r>
              <a:rPr lang="id-ID" sz="2200" b="1" dirty="0">
                <a:solidFill>
                  <a:schemeClr val="accent6"/>
                </a:solidFill>
                <a:latin typeface="Agency FB" pitchFamily="34" charset="0"/>
              </a:rPr>
              <a:t> </a:t>
            </a:r>
            <a:r>
              <a:rPr lang="en-US" sz="2200" b="1" dirty="0">
                <a:solidFill>
                  <a:schemeClr val="accent6"/>
                </a:solidFill>
                <a:latin typeface="Agency FB" pitchFamily="34" charset="0"/>
              </a:rPr>
              <a:t>24.000,</a:t>
            </a:r>
            <a:r>
              <a:rPr lang="id-ID" sz="2200" b="1" dirty="0">
                <a:solidFill>
                  <a:schemeClr val="accent6"/>
                </a:solidFill>
                <a:latin typeface="Agency FB" pitchFamily="34" charset="0"/>
              </a:rPr>
              <a:t>00</a:t>
            </a:r>
            <a:r>
              <a:rPr lang="en-US" sz="2200" b="1" dirty="0">
                <a:solidFill>
                  <a:schemeClr val="accent6"/>
                </a:solidFill>
                <a:latin typeface="Agency FB" pitchFamily="34" charset="0"/>
              </a:rPr>
              <a:t>/</a:t>
            </a:r>
            <a:r>
              <a:rPr lang="en-US" sz="2200" b="1" dirty="0" err="1">
                <a:solidFill>
                  <a:schemeClr val="accent6"/>
                </a:solidFill>
                <a:latin typeface="Agency FB" pitchFamily="34" charset="0"/>
              </a:rPr>
              <a:t>lembar</a:t>
            </a:r>
            <a:r>
              <a:rPr lang="en-US" sz="2200" b="1" dirty="0">
                <a:solidFill>
                  <a:schemeClr val="accent6"/>
                </a:solidFill>
                <a:latin typeface="Agency FB" pitchFamily="34" charset="0"/>
              </a:rPr>
              <a:t>; </a:t>
            </a:r>
            <a:r>
              <a:rPr lang="en-US" sz="2200" b="1" dirty="0" err="1">
                <a:solidFill>
                  <a:schemeClr val="accent6"/>
                </a:solidFill>
                <a:latin typeface="Agency FB" pitchFamily="34" charset="0"/>
              </a:rPr>
              <a:t>biaya</a:t>
            </a:r>
            <a:r>
              <a:rPr lang="en-US" sz="2200" b="1" dirty="0">
                <a:solidFill>
                  <a:schemeClr val="accent6"/>
                </a:solidFill>
                <a:latin typeface="Agency FB" pitchFamily="34" charset="0"/>
              </a:rPr>
              <a:t> </a:t>
            </a:r>
            <a:r>
              <a:rPr lang="en-US" sz="2200" b="1" dirty="0" err="1">
                <a:solidFill>
                  <a:schemeClr val="accent6"/>
                </a:solidFill>
                <a:latin typeface="Agency FB" pitchFamily="34" charset="0"/>
              </a:rPr>
              <a:t>emisi</a:t>
            </a:r>
            <a:r>
              <a:rPr lang="en-US" sz="2200" b="1" dirty="0">
                <a:solidFill>
                  <a:schemeClr val="accent6"/>
                </a:solidFill>
                <a:latin typeface="Agency FB" pitchFamily="34" charset="0"/>
              </a:rPr>
              <a:t> </a:t>
            </a:r>
            <a:r>
              <a:rPr lang="en-US" sz="2200" b="1" dirty="0" err="1">
                <a:solidFill>
                  <a:schemeClr val="accent6"/>
                </a:solidFill>
                <a:latin typeface="Agency FB" pitchFamily="34" charset="0"/>
              </a:rPr>
              <a:t>Rp</a:t>
            </a:r>
            <a:r>
              <a:rPr lang="id-ID" sz="2200" b="1" dirty="0">
                <a:solidFill>
                  <a:schemeClr val="accent6"/>
                </a:solidFill>
                <a:latin typeface="Agency FB" pitchFamily="34" charset="0"/>
              </a:rPr>
              <a:t> </a:t>
            </a:r>
            <a:r>
              <a:rPr lang="en-US" sz="2200" b="1" dirty="0">
                <a:solidFill>
                  <a:schemeClr val="accent6"/>
                </a:solidFill>
                <a:latin typeface="Agency FB" pitchFamily="34" charset="0"/>
              </a:rPr>
              <a:t>100,</a:t>
            </a:r>
            <a:r>
              <a:rPr lang="id-ID" sz="2200" b="1" dirty="0">
                <a:solidFill>
                  <a:schemeClr val="accent6"/>
                </a:solidFill>
                <a:latin typeface="Agency FB" pitchFamily="34" charset="0"/>
              </a:rPr>
              <a:t>00</a:t>
            </a:r>
            <a:r>
              <a:rPr lang="en-US" sz="2200" b="1" dirty="0">
                <a:solidFill>
                  <a:schemeClr val="accent6"/>
                </a:solidFill>
                <a:latin typeface="Agency FB" pitchFamily="34" charset="0"/>
              </a:rPr>
              <a:t>/</a:t>
            </a:r>
            <a:r>
              <a:rPr lang="en-US" sz="2200" b="1" dirty="0" err="1">
                <a:solidFill>
                  <a:schemeClr val="accent6"/>
                </a:solidFill>
                <a:latin typeface="Agency FB" pitchFamily="34" charset="0"/>
              </a:rPr>
              <a:t>lembar</a:t>
            </a:r>
            <a:r>
              <a:rPr lang="en-US" sz="2200" b="1" dirty="0">
                <a:solidFill>
                  <a:schemeClr val="accent6"/>
                </a:solidFill>
                <a:latin typeface="Agency FB" pitchFamily="34" charset="0"/>
              </a:rPr>
              <a:t>; </a:t>
            </a:r>
            <a:r>
              <a:rPr lang="id-ID" sz="2200" b="1" dirty="0">
                <a:solidFill>
                  <a:schemeClr val="accent6"/>
                </a:solidFill>
                <a:latin typeface="Agency FB" pitchFamily="34" charset="0"/>
              </a:rPr>
              <a:t>di</a:t>
            </a:r>
            <a:r>
              <a:rPr lang="en-US" sz="2200" b="1" dirty="0" err="1">
                <a:solidFill>
                  <a:schemeClr val="accent6"/>
                </a:solidFill>
                <a:latin typeface="Agency FB" pitchFamily="34" charset="0"/>
              </a:rPr>
              <a:t>viden</a:t>
            </a:r>
            <a:r>
              <a:rPr lang="id-ID" sz="2200" b="1" dirty="0">
                <a:solidFill>
                  <a:schemeClr val="accent6"/>
                </a:solidFill>
                <a:latin typeface="Agency FB" pitchFamily="34" charset="0"/>
              </a:rPr>
              <a:t> </a:t>
            </a:r>
            <a:r>
              <a:rPr lang="en-US" sz="2200" b="1" dirty="0" err="1">
                <a:solidFill>
                  <a:schemeClr val="accent6"/>
                </a:solidFill>
                <a:latin typeface="Agency FB" pitchFamily="34" charset="0"/>
              </a:rPr>
              <a:t>sebesar</a:t>
            </a:r>
            <a:r>
              <a:rPr lang="en-US" sz="2200" b="1" dirty="0">
                <a:solidFill>
                  <a:schemeClr val="accent6"/>
                </a:solidFill>
                <a:latin typeface="Agency FB" pitchFamily="34" charset="0"/>
              </a:rPr>
              <a:t> 15%.</a:t>
            </a:r>
          </a:p>
          <a:p>
            <a:pPr marL="360363" indent="-360363" algn="just">
              <a:buFont typeface="+mj-lt"/>
              <a:buAutoNum type="arabicPeriod"/>
            </a:pPr>
            <a:r>
              <a:rPr lang="en-US" sz="2200" b="1" dirty="0" err="1">
                <a:solidFill>
                  <a:schemeClr val="accent6"/>
                </a:solidFill>
                <a:latin typeface="Agency FB" pitchFamily="34" charset="0"/>
              </a:rPr>
              <a:t>Saham</a:t>
            </a:r>
            <a:r>
              <a:rPr lang="en-US" sz="2200" b="1" dirty="0">
                <a:solidFill>
                  <a:schemeClr val="accent6"/>
                </a:solidFill>
                <a:latin typeface="Agency FB" pitchFamily="34" charset="0"/>
              </a:rPr>
              <a:t> </a:t>
            </a:r>
            <a:r>
              <a:rPr lang="en-US" sz="2200" b="1" dirty="0" err="1">
                <a:solidFill>
                  <a:schemeClr val="accent6"/>
                </a:solidFill>
                <a:latin typeface="Agency FB" pitchFamily="34" charset="0"/>
              </a:rPr>
              <a:t>Biasa</a:t>
            </a:r>
            <a:r>
              <a:rPr lang="id-ID" sz="2200" b="1" dirty="0">
                <a:solidFill>
                  <a:schemeClr val="accent6"/>
                </a:solidFill>
                <a:latin typeface="Agency FB" pitchFamily="34" charset="0"/>
              </a:rPr>
              <a:t> Baru sebanyak </a:t>
            </a:r>
            <a:r>
              <a:rPr lang="en-US" sz="2200" b="1" dirty="0">
                <a:solidFill>
                  <a:schemeClr val="accent6"/>
                </a:solidFill>
                <a:latin typeface="Agency FB" pitchFamily="34" charset="0"/>
              </a:rPr>
              <a:t>4.000 </a:t>
            </a:r>
            <a:r>
              <a:rPr lang="en-US" sz="2200" b="1" dirty="0" err="1">
                <a:solidFill>
                  <a:schemeClr val="accent6"/>
                </a:solidFill>
                <a:latin typeface="Agency FB" pitchFamily="34" charset="0"/>
              </a:rPr>
              <a:t>lembar</a:t>
            </a:r>
            <a:r>
              <a:rPr lang="en-US" sz="2200" b="1" dirty="0">
                <a:solidFill>
                  <a:schemeClr val="accent6"/>
                </a:solidFill>
                <a:latin typeface="Agency FB" pitchFamily="34" charset="0"/>
              </a:rPr>
              <a:t> </a:t>
            </a:r>
            <a:r>
              <a:rPr lang="en-US" sz="2200" b="1" dirty="0" err="1">
                <a:solidFill>
                  <a:schemeClr val="accent6"/>
                </a:solidFill>
                <a:latin typeface="Agency FB" pitchFamily="34" charset="0"/>
              </a:rPr>
              <a:t>dengan</a:t>
            </a:r>
            <a:r>
              <a:rPr lang="en-US" sz="2200" b="1" dirty="0">
                <a:solidFill>
                  <a:schemeClr val="accent6"/>
                </a:solidFill>
                <a:latin typeface="Agency FB" pitchFamily="34" charset="0"/>
              </a:rPr>
              <a:t> nominal </a:t>
            </a:r>
            <a:r>
              <a:rPr lang="en-US" sz="2200" b="1" dirty="0" err="1">
                <a:solidFill>
                  <a:schemeClr val="accent6"/>
                </a:solidFill>
                <a:latin typeface="Agency FB" pitchFamily="34" charset="0"/>
              </a:rPr>
              <a:t>Rp</a:t>
            </a:r>
            <a:r>
              <a:rPr lang="id-ID" sz="2200" b="1" dirty="0">
                <a:solidFill>
                  <a:schemeClr val="accent6"/>
                </a:solidFill>
                <a:latin typeface="Agency FB" pitchFamily="34" charset="0"/>
              </a:rPr>
              <a:t> </a:t>
            </a:r>
            <a:r>
              <a:rPr lang="en-US" sz="2200" b="1" dirty="0">
                <a:solidFill>
                  <a:schemeClr val="accent6"/>
                </a:solidFill>
                <a:latin typeface="Agency FB" pitchFamily="34" charset="0"/>
              </a:rPr>
              <a:t>10.000,</a:t>
            </a:r>
            <a:r>
              <a:rPr lang="id-ID" sz="2200" b="1" dirty="0">
                <a:solidFill>
                  <a:schemeClr val="accent6"/>
                </a:solidFill>
                <a:latin typeface="Agency FB" pitchFamily="34" charset="0"/>
              </a:rPr>
              <a:t>00</a:t>
            </a:r>
            <a:r>
              <a:rPr lang="en-US" sz="2200" b="1" dirty="0">
                <a:solidFill>
                  <a:schemeClr val="accent6"/>
                </a:solidFill>
                <a:latin typeface="Agency FB" pitchFamily="34" charset="0"/>
              </a:rPr>
              <a:t>/</a:t>
            </a:r>
            <a:r>
              <a:rPr lang="en-US" sz="2200" b="1" dirty="0" err="1">
                <a:solidFill>
                  <a:schemeClr val="accent6"/>
                </a:solidFill>
                <a:latin typeface="Agency FB" pitchFamily="34" charset="0"/>
              </a:rPr>
              <a:t>lembar</a:t>
            </a:r>
            <a:r>
              <a:rPr lang="en-US" sz="2200" b="1" dirty="0">
                <a:solidFill>
                  <a:schemeClr val="accent6"/>
                </a:solidFill>
                <a:latin typeface="Agency FB" pitchFamily="34" charset="0"/>
              </a:rPr>
              <a:t>; </a:t>
            </a:r>
            <a:r>
              <a:rPr lang="en-US" sz="2200" b="1" dirty="0" err="1">
                <a:solidFill>
                  <a:schemeClr val="accent6"/>
                </a:solidFill>
                <a:latin typeface="Agency FB" pitchFamily="34" charset="0"/>
              </a:rPr>
              <a:t>harga</a:t>
            </a:r>
            <a:r>
              <a:rPr lang="en-US" sz="2200" b="1" dirty="0">
                <a:solidFill>
                  <a:schemeClr val="accent6"/>
                </a:solidFill>
                <a:latin typeface="Agency FB" pitchFamily="34" charset="0"/>
              </a:rPr>
              <a:t> </a:t>
            </a:r>
            <a:r>
              <a:rPr lang="en-US" sz="2200" b="1" dirty="0" err="1">
                <a:solidFill>
                  <a:schemeClr val="accent6"/>
                </a:solidFill>
                <a:latin typeface="Agency FB" pitchFamily="34" charset="0"/>
              </a:rPr>
              <a:t>jual</a:t>
            </a:r>
            <a:r>
              <a:rPr lang="en-US" sz="2200" b="1" dirty="0">
                <a:solidFill>
                  <a:schemeClr val="accent6"/>
                </a:solidFill>
                <a:latin typeface="Agency FB" pitchFamily="34" charset="0"/>
              </a:rPr>
              <a:t> </a:t>
            </a:r>
            <a:r>
              <a:rPr lang="en-US" sz="2200" b="1" dirty="0" err="1">
                <a:solidFill>
                  <a:schemeClr val="accent6"/>
                </a:solidFill>
                <a:latin typeface="Agency FB" pitchFamily="34" charset="0"/>
              </a:rPr>
              <a:t>Rp</a:t>
            </a:r>
            <a:r>
              <a:rPr lang="id-ID" sz="2200" b="1" dirty="0">
                <a:solidFill>
                  <a:schemeClr val="accent6"/>
                </a:solidFill>
                <a:latin typeface="Agency FB" pitchFamily="34" charset="0"/>
              </a:rPr>
              <a:t> </a:t>
            </a:r>
            <a:r>
              <a:rPr lang="en-US" sz="2200" b="1" dirty="0">
                <a:solidFill>
                  <a:schemeClr val="accent6"/>
                </a:solidFill>
                <a:latin typeface="Agency FB" pitchFamily="34" charset="0"/>
              </a:rPr>
              <a:t>9.500,</a:t>
            </a:r>
            <a:r>
              <a:rPr lang="id-ID" sz="2200" b="1" dirty="0">
                <a:solidFill>
                  <a:schemeClr val="accent6"/>
                </a:solidFill>
                <a:latin typeface="Agency FB" pitchFamily="34" charset="0"/>
              </a:rPr>
              <a:t>00</a:t>
            </a:r>
            <a:r>
              <a:rPr lang="en-US" sz="2200" b="1" dirty="0">
                <a:solidFill>
                  <a:schemeClr val="accent6"/>
                </a:solidFill>
                <a:latin typeface="Agency FB" pitchFamily="34" charset="0"/>
              </a:rPr>
              <a:t>/</a:t>
            </a:r>
            <a:r>
              <a:rPr lang="en-US" sz="2200" b="1" dirty="0" err="1">
                <a:solidFill>
                  <a:schemeClr val="accent6"/>
                </a:solidFill>
                <a:latin typeface="Agency FB" pitchFamily="34" charset="0"/>
              </a:rPr>
              <a:t>lembar</a:t>
            </a:r>
            <a:r>
              <a:rPr lang="en-US" sz="2200" b="1" dirty="0">
                <a:solidFill>
                  <a:schemeClr val="accent6"/>
                </a:solidFill>
                <a:latin typeface="Agency FB" pitchFamily="34" charset="0"/>
              </a:rPr>
              <a:t>; </a:t>
            </a:r>
            <a:r>
              <a:rPr lang="en-US" sz="2200" b="1" dirty="0" err="1">
                <a:solidFill>
                  <a:schemeClr val="accent6"/>
                </a:solidFill>
                <a:latin typeface="Agency FB" pitchFamily="34" charset="0"/>
              </a:rPr>
              <a:t>biaya</a:t>
            </a:r>
            <a:r>
              <a:rPr lang="en-US" sz="2200" b="1" dirty="0">
                <a:solidFill>
                  <a:schemeClr val="accent6"/>
                </a:solidFill>
                <a:latin typeface="Agency FB" pitchFamily="34" charset="0"/>
              </a:rPr>
              <a:t> </a:t>
            </a:r>
            <a:r>
              <a:rPr lang="en-US" sz="2200" b="1" dirty="0" err="1">
                <a:solidFill>
                  <a:schemeClr val="accent6"/>
                </a:solidFill>
                <a:latin typeface="Agency FB" pitchFamily="34" charset="0"/>
              </a:rPr>
              <a:t>emisi</a:t>
            </a:r>
            <a:r>
              <a:rPr lang="en-US" sz="2200" b="1" dirty="0">
                <a:solidFill>
                  <a:schemeClr val="accent6"/>
                </a:solidFill>
                <a:latin typeface="Agency FB" pitchFamily="34" charset="0"/>
              </a:rPr>
              <a:t> </a:t>
            </a:r>
            <a:r>
              <a:rPr lang="en-US" sz="2200" b="1" dirty="0" err="1">
                <a:solidFill>
                  <a:schemeClr val="accent6"/>
                </a:solidFill>
                <a:latin typeface="Agency FB" pitchFamily="34" charset="0"/>
              </a:rPr>
              <a:t>Rp</a:t>
            </a:r>
            <a:r>
              <a:rPr lang="id-ID" sz="2200" b="1" dirty="0">
                <a:solidFill>
                  <a:schemeClr val="accent6"/>
                </a:solidFill>
                <a:latin typeface="Agency FB" pitchFamily="34" charset="0"/>
              </a:rPr>
              <a:t> </a:t>
            </a:r>
            <a:r>
              <a:rPr lang="en-US" sz="2200" b="1" dirty="0">
                <a:solidFill>
                  <a:schemeClr val="accent6"/>
                </a:solidFill>
                <a:latin typeface="Agency FB" pitchFamily="34" charset="0"/>
              </a:rPr>
              <a:t>50,</a:t>
            </a:r>
            <a:r>
              <a:rPr lang="id-ID" sz="2200" b="1" dirty="0">
                <a:solidFill>
                  <a:schemeClr val="accent6"/>
                </a:solidFill>
                <a:latin typeface="Agency FB" pitchFamily="34" charset="0"/>
              </a:rPr>
              <a:t>00</a:t>
            </a:r>
            <a:r>
              <a:rPr lang="en-US" sz="2200" b="1" dirty="0">
                <a:solidFill>
                  <a:schemeClr val="accent6"/>
                </a:solidFill>
                <a:latin typeface="Agency FB" pitchFamily="34" charset="0"/>
              </a:rPr>
              <a:t>/</a:t>
            </a:r>
            <a:r>
              <a:rPr lang="en-US" sz="2200" b="1" dirty="0" err="1">
                <a:solidFill>
                  <a:schemeClr val="accent6"/>
                </a:solidFill>
                <a:latin typeface="Agency FB" pitchFamily="34" charset="0"/>
              </a:rPr>
              <a:t>lembar</a:t>
            </a:r>
            <a:r>
              <a:rPr lang="en-US" sz="2200" b="1" dirty="0">
                <a:solidFill>
                  <a:schemeClr val="accent6"/>
                </a:solidFill>
                <a:latin typeface="Agency FB" pitchFamily="34" charset="0"/>
              </a:rPr>
              <a:t>; </a:t>
            </a:r>
            <a:r>
              <a:rPr lang="id-ID" sz="2200" b="1" dirty="0">
                <a:solidFill>
                  <a:schemeClr val="accent6"/>
                </a:solidFill>
                <a:latin typeface="Agency FB" pitchFamily="34" charset="0"/>
              </a:rPr>
              <a:t>di</a:t>
            </a:r>
            <a:r>
              <a:rPr lang="en-US" sz="2200" b="1" dirty="0" err="1">
                <a:solidFill>
                  <a:schemeClr val="accent6"/>
                </a:solidFill>
                <a:latin typeface="Agency FB" pitchFamily="34" charset="0"/>
              </a:rPr>
              <a:t>viden</a:t>
            </a:r>
            <a:r>
              <a:rPr lang="en-US" sz="2200" b="1" dirty="0">
                <a:solidFill>
                  <a:schemeClr val="accent6"/>
                </a:solidFill>
                <a:latin typeface="Agency FB" pitchFamily="34" charset="0"/>
              </a:rPr>
              <a:t> </a:t>
            </a:r>
            <a:r>
              <a:rPr lang="en-US" sz="2200" b="1" dirty="0" err="1">
                <a:solidFill>
                  <a:schemeClr val="accent6"/>
                </a:solidFill>
                <a:latin typeface="Agency FB" pitchFamily="34" charset="0"/>
              </a:rPr>
              <a:t>di</a:t>
            </a:r>
            <a:r>
              <a:rPr lang="id-ID" sz="2200" b="1" dirty="0">
                <a:solidFill>
                  <a:schemeClr val="accent6"/>
                </a:solidFill>
                <a:latin typeface="Agency FB" pitchFamily="34" charset="0"/>
              </a:rPr>
              <a:t>bayarkan</a:t>
            </a:r>
            <a:r>
              <a:rPr lang="en-US" sz="2200" b="1" dirty="0">
                <a:solidFill>
                  <a:schemeClr val="accent6"/>
                </a:solidFill>
                <a:latin typeface="Agency FB" pitchFamily="34" charset="0"/>
              </a:rPr>
              <a:t> </a:t>
            </a:r>
            <a:r>
              <a:rPr lang="en-US" sz="2200" b="1" dirty="0" err="1">
                <a:solidFill>
                  <a:schemeClr val="accent6"/>
                </a:solidFill>
                <a:latin typeface="Agency FB" pitchFamily="34" charset="0"/>
              </a:rPr>
              <a:t>Rp</a:t>
            </a:r>
            <a:r>
              <a:rPr lang="id-ID" sz="2200" b="1" dirty="0">
                <a:solidFill>
                  <a:schemeClr val="accent6"/>
                </a:solidFill>
                <a:latin typeface="Agency FB" pitchFamily="34" charset="0"/>
              </a:rPr>
              <a:t> 1</a:t>
            </a:r>
            <a:r>
              <a:rPr lang="en-US" sz="2200" b="1" dirty="0">
                <a:solidFill>
                  <a:schemeClr val="accent6"/>
                </a:solidFill>
                <a:latin typeface="Agency FB" pitchFamily="34" charset="0"/>
              </a:rPr>
              <a:t>000,</a:t>
            </a:r>
            <a:r>
              <a:rPr lang="id-ID" sz="2200" b="1" dirty="0">
                <a:solidFill>
                  <a:schemeClr val="accent6"/>
                </a:solidFill>
                <a:latin typeface="Agency FB" pitchFamily="34" charset="0"/>
              </a:rPr>
              <a:t>00</a:t>
            </a:r>
            <a:r>
              <a:rPr lang="en-US" sz="2200" b="1" dirty="0">
                <a:solidFill>
                  <a:schemeClr val="accent6"/>
                </a:solidFill>
                <a:latin typeface="Agency FB" pitchFamily="34" charset="0"/>
              </a:rPr>
              <a:t>/</a:t>
            </a:r>
            <a:r>
              <a:rPr lang="en-US" sz="2200" b="1" dirty="0" err="1">
                <a:solidFill>
                  <a:schemeClr val="accent6"/>
                </a:solidFill>
                <a:latin typeface="Agency FB" pitchFamily="34" charset="0"/>
              </a:rPr>
              <a:t>lembar</a:t>
            </a:r>
            <a:r>
              <a:rPr lang="en-US" sz="2200" b="1" dirty="0">
                <a:solidFill>
                  <a:schemeClr val="accent6"/>
                </a:solidFill>
                <a:latin typeface="Agency FB" pitchFamily="34" charset="0"/>
              </a:rPr>
              <a:t>; </a:t>
            </a:r>
            <a:r>
              <a:rPr lang="id-ID" sz="2200" b="1" dirty="0">
                <a:solidFill>
                  <a:schemeClr val="accent6"/>
                </a:solidFill>
                <a:latin typeface="Agency FB" pitchFamily="34" charset="0"/>
              </a:rPr>
              <a:t>t</a:t>
            </a:r>
            <a:r>
              <a:rPr lang="en-US" sz="2200" b="1" dirty="0" err="1">
                <a:solidFill>
                  <a:schemeClr val="accent6"/>
                </a:solidFill>
                <a:latin typeface="Agency FB" pitchFamily="34" charset="0"/>
              </a:rPr>
              <a:t>ingkat</a:t>
            </a:r>
            <a:r>
              <a:rPr lang="en-US" sz="2200" b="1" dirty="0">
                <a:solidFill>
                  <a:schemeClr val="accent6"/>
                </a:solidFill>
                <a:latin typeface="Agency FB" pitchFamily="34" charset="0"/>
              </a:rPr>
              <a:t> </a:t>
            </a:r>
            <a:r>
              <a:rPr lang="en-US" sz="2200" b="1" dirty="0" err="1">
                <a:solidFill>
                  <a:schemeClr val="accent6"/>
                </a:solidFill>
                <a:latin typeface="Agency FB" pitchFamily="34" charset="0"/>
              </a:rPr>
              <a:t>pertumbuhan</a:t>
            </a:r>
            <a:r>
              <a:rPr lang="id-ID" sz="2200" b="1" dirty="0">
                <a:solidFill>
                  <a:schemeClr val="accent6"/>
                </a:solidFill>
                <a:latin typeface="Agency FB" pitchFamily="34" charset="0"/>
              </a:rPr>
              <a:t> dividen </a:t>
            </a:r>
            <a:r>
              <a:rPr lang="en-US" sz="2200" b="1" dirty="0">
                <a:solidFill>
                  <a:schemeClr val="accent6"/>
                </a:solidFill>
                <a:latin typeface="Agency FB" pitchFamily="34" charset="0"/>
              </a:rPr>
              <a:t>4%.</a:t>
            </a:r>
          </a:p>
          <a:p>
            <a:pPr marL="0" indent="0" algn="just">
              <a:buNone/>
            </a:pPr>
            <a:r>
              <a:rPr lang="en-US" sz="2200" b="1" dirty="0" err="1">
                <a:solidFill>
                  <a:schemeClr val="accent2"/>
                </a:solidFill>
                <a:latin typeface="Agency FB" pitchFamily="34" charset="0"/>
              </a:rPr>
              <a:t>Hitung</a:t>
            </a:r>
            <a:r>
              <a:rPr lang="en-US" sz="2200" b="1" dirty="0">
                <a:solidFill>
                  <a:schemeClr val="accent2"/>
                </a:solidFill>
                <a:latin typeface="Agency FB" pitchFamily="34" charset="0"/>
              </a:rPr>
              <a:t>:  </a:t>
            </a:r>
            <a:endParaRPr lang="id-ID" sz="2200" b="1" dirty="0">
              <a:solidFill>
                <a:schemeClr val="accent2"/>
              </a:solidFill>
              <a:latin typeface="Agency FB" pitchFamily="34" charset="0"/>
            </a:endParaRPr>
          </a:p>
          <a:p>
            <a:pPr marL="0" indent="0" algn="just">
              <a:buNone/>
            </a:pPr>
            <a:r>
              <a:rPr lang="en-US" sz="2200" b="1" dirty="0">
                <a:solidFill>
                  <a:schemeClr val="accent6"/>
                </a:solidFill>
                <a:latin typeface="Agency FB" pitchFamily="34" charset="0"/>
              </a:rPr>
              <a:t>a. </a:t>
            </a:r>
            <a:r>
              <a:rPr lang="en-US" sz="2200" b="1" dirty="0" err="1">
                <a:solidFill>
                  <a:schemeClr val="accent6"/>
                </a:solidFill>
                <a:latin typeface="Agency FB" pitchFamily="34" charset="0"/>
              </a:rPr>
              <a:t>Biaya</a:t>
            </a:r>
            <a:r>
              <a:rPr lang="en-US" sz="2200" b="1" dirty="0">
                <a:solidFill>
                  <a:schemeClr val="accent6"/>
                </a:solidFill>
                <a:latin typeface="Agency FB" pitchFamily="34" charset="0"/>
              </a:rPr>
              <a:t> Modal Individual</a:t>
            </a:r>
          </a:p>
          <a:p>
            <a:pPr marL="0" indent="0" algn="just">
              <a:buNone/>
            </a:pPr>
            <a:r>
              <a:rPr lang="en-US" sz="2200" b="1" dirty="0">
                <a:solidFill>
                  <a:schemeClr val="accent6"/>
                </a:solidFill>
                <a:latin typeface="Agency FB" pitchFamily="34" charset="0"/>
              </a:rPr>
              <a:t>b. </a:t>
            </a:r>
            <a:r>
              <a:rPr lang="en-US" sz="2200" b="1" dirty="0" err="1">
                <a:solidFill>
                  <a:schemeClr val="accent6"/>
                </a:solidFill>
                <a:latin typeface="Agency FB" pitchFamily="34" charset="0"/>
              </a:rPr>
              <a:t>Biaya</a:t>
            </a:r>
            <a:r>
              <a:rPr lang="en-US" sz="2200" b="1" dirty="0">
                <a:solidFill>
                  <a:schemeClr val="accent6"/>
                </a:solidFill>
                <a:latin typeface="Agency FB" pitchFamily="34" charset="0"/>
              </a:rPr>
              <a:t> Modal Rata-</a:t>
            </a:r>
            <a:r>
              <a:rPr lang="id-ID" sz="2200" b="1" dirty="0">
                <a:solidFill>
                  <a:schemeClr val="accent6"/>
                </a:solidFill>
                <a:latin typeface="Agency FB" pitchFamily="34" charset="0"/>
              </a:rPr>
              <a:t>R</a:t>
            </a:r>
            <a:r>
              <a:rPr lang="en-US" sz="2200" b="1" dirty="0" err="1">
                <a:solidFill>
                  <a:schemeClr val="accent6"/>
                </a:solidFill>
                <a:latin typeface="Agency FB" pitchFamily="34" charset="0"/>
              </a:rPr>
              <a:t>ata</a:t>
            </a:r>
            <a:r>
              <a:rPr lang="en-US" sz="2200" b="1" dirty="0">
                <a:solidFill>
                  <a:schemeClr val="accent6"/>
                </a:solidFill>
                <a:latin typeface="Agency FB" pitchFamily="34" charset="0"/>
              </a:rPr>
              <a:t> </a:t>
            </a:r>
            <a:r>
              <a:rPr lang="en-US" sz="2200" b="1" dirty="0" err="1">
                <a:solidFill>
                  <a:schemeClr val="accent6"/>
                </a:solidFill>
                <a:latin typeface="Agency FB" pitchFamily="34" charset="0"/>
              </a:rPr>
              <a:t>Tertimbang</a:t>
            </a:r>
            <a:endParaRPr lang="en-US" sz="2200" b="1" dirty="0">
              <a:solidFill>
                <a:schemeClr val="accent6"/>
              </a:solidFill>
              <a:latin typeface="Agency FB" pitchFamily="34" charset="0"/>
            </a:endParaRPr>
          </a:p>
          <a:p>
            <a:pPr marL="0" indent="0" algn="just" eaLnBrk="1" hangingPunct="1">
              <a:buNone/>
            </a:pPr>
            <a:endParaRPr lang="en-US" sz="2400" b="1" dirty="0">
              <a:solidFill>
                <a:schemeClr val="accent2"/>
              </a:solidFill>
            </a:endParaRPr>
          </a:p>
          <a:p>
            <a:pPr marL="0" indent="0" eaLnBrk="1" hangingPunct="1">
              <a:buFont typeface="Wingdings" pitchFamily="2" charset="2"/>
              <a:buNone/>
            </a:pPr>
            <a:endParaRPr lang="en-US" sz="2400" dirty="0"/>
          </a:p>
          <a:p>
            <a:pPr marL="0" indent="0" eaLnBrk="1" hangingPunct="1">
              <a:buFont typeface="Wingdings" pitchFamily="2" charset="2"/>
              <a:buNone/>
            </a:pPr>
            <a:endParaRPr lang="en-US" sz="2400" dirty="0"/>
          </a:p>
          <a:p>
            <a:pPr marL="0" indent="0" eaLnBrk="1" hangingPunct="1">
              <a:buFont typeface="Wingdings" pitchFamily="2" charset="2"/>
              <a:buNone/>
            </a:pPr>
            <a:endParaRPr lang="en-US" sz="2400" dirty="0"/>
          </a:p>
          <a:p>
            <a:pPr marL="0" indent="0" eaLnBrk="1" hangingPunct="1">
              <a:buFont typeface="Wingdings" pitchFamily="2" charset="2"/>
              <a:buNone/>
            </a:pPr>
            <a:endParaRPr lang="id-ID" sz="2400" dirty="0"/>
          </a:p>
          <a:p>
            <a:pPr marL="0" indent="0" eaLnBrk="1" hangingPunct="1">
              <a:buFont typeface="Wingdings" pitchFamily="2" charset="2"/>
              <a:buNone/>
            </a:pPr>
            <a:endParaRPr lang="id-ID" sz="2400" dirty="0"/>
          </a:p>
          <a:p>
            <a:pPr>
              <a:buFont typeface="Wingdings" pitchFamily="2" charset="2"/>
              <a:buNone/>
            </a:pPr>
            <a:endParaRPr lang="id-ID" sz="2800" dirty="0">
              <a:solidFill>
                <a:schemeClr val="accent6"/>
              </a:solidFill>
              <a:latin typeface="Berlin Sans FB" pitchFamily="34" charset="0"/>
              <a:cs typeface="Aharoni" pitchFamily="2" charset="-79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484632" indent="0" algn="ctr" eaLnBrk="1" fontAlgn="auto" hangingPunct="1">
              <a:spcAft>
                <a:spcPts val="0"/>
              </a:spcAft>
              <a:defRPr/>
            </a:pPr>
            <a:r>
              <a:rPr lang="id-ID" b="1" dirty="0">
                <a:solidFill>
                  <a:schemeClr val="accent1">
                    <a:tint val="83000"/>
                    <a:satMod val="150000"/>
                  </a:schemeClr>
                </a:solidFill>
              </a:rPr>
              <a:t>Pengertian Biaya Modal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2775"/>
            <a:ext cx="8229600" cy="4572000"/>
          </a:xfrm>
        </p:spPr>
        <p:txBody>
          <a:bodyPr>
            <a:normAutofit fontScale="92500" lnSpcReduction="10000"/>
          </a:bodyPr>
          <a:lstStyle/>
          <a:p>
            <a:pPr marL="448056" indent="-384048" algn="just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sv-SE" sz="2800" b="1" dirty="0">
                <a:solidFill>
                  <a:schemeClr val="accent6"/>
                </a:solidFill>
              </a:rPr>
              <a:t>Biaya modal dihitung berdasarkan biaya untuk masing-masing sumber dana (biaya modal individual). </a:t>
            </a:r>
          </a:p>
          <a:p>
            <a:pPr marL="448056" indent="-384048" algn="just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sv-SE" sz="2800" b="1" dirty="0">
                <a:solidFill>
                  <a:schemeClr val="accent6"/>
                </a:solidFill>
              </a:rPr>
              <a:t>Namun,</a:t>
            </a:r>
            <a:r>
              <a:rPr lang="id-ID" sz="2800" b="1" dirty="0">
                <a:solidFill>
                  <a:schemeClr val="accent6"/>
                </a:solidFill>
              </a:rPr>
              <a:t> </a:t>
            </a:r>
            <a:r>
              <a:rPr lang="sv-SE" sz="2800" b="1" dirty="0">
                <a:solidFill>
                  <a:schemeClr val="accent6"/>
                </a:solidFill>
              </a:rPr>
              <a:t>jika per</a:t>
            </a:r>
            <a:r>
              <a:rPr lang="id-ID" sz="2800" b="1" dirty="0">
                <a:solidFill>
                  <a:schemeClr val="accent6"/>
                </a:solidFill>
              </a:rPr>
              <a:t>u</a:t>
            </a:r>
            <a:r>
              <a:rPr lang="sv-SE" sz="2800" b="1" dirty="0">
                <a:solidFill>
                  <a:schemeClr val="accent6"/>
                </a:solidFill>
              </a:rPr>
              <a:t>s</a:t>
            </a:r>
            <a:r>
              <a:rPr lang="id-ID" sz="2800" b="1" dirty="0">
                <a:solidFill>
                  <a:schemeClr val="accent6"/>
                </a:solidFill>
              </a:rPr>
              <a:t>a</a:t>
            </a:r>
            <a:r>
              <a:rPr lang="sv-SE" sz="2800" b="1" dirty="0">
                <a:solidFill>
                  <a:schemeClr val="accent6"/>
                </a:solidFill>
              </a:rPr>
              <a:t>h</a:t>
            </a:r>
            <a:r>
              <a:rPr lang="id-ID" sz="2800" b="1" dirty="0">
                <a:solidFill>
                  <a:schemeClr val="accent6"/>
                </a:solidFill>
              </a:rPr>
              <a:t>aan</a:t>
            </a:r>
            <a:r>
              <a:rPr lang="sv-SE" sz="2800" b="1" dirty="0">
                <a:solidFill>
                  <a:schemeClr val="accent6"/>
                </a:solidFill>
              </a:rPr>
              <a:t> menggunakan beberapa sumber modal maka biaya modal yang dihitung adalah biaya modal rata-rata tertimbang dari seluruh modal yang digunakan. </a:t>
            </a:r>
          </a:p>
          <a:p>
            <a:pPr marL="448056" indent="-384048" algn="just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sv-SE" sz="2800" b="1" dirty="0">
                <a:solidFill>
                  <a:schemeClr val="accent6"/>
                </a:solidFill>
              </a:rPr>
              <a:t>Biaya modal rata-rata tertimbang ini disebut dengan  ”</a:t>
            </a:r>
            <a:r>
              <a:rPr lang="sv-SE" sz="2800" b="1" i="1" dirty="0">
                <a:solidFill>
                  <a:schemeClr val="accent6"/>
                </a:solidFill>
              </a:rPr>
              <a:t>weight average cost of capital” (</a:t>
            </a:r>
            <a:r>
              <a:rPr lang="sv-SE" sz="2800" b="1" dirty="0">
                <a:solidFill>
                  <a:schemeClr val="accent6"/>
                </a:solidFill>
              </a:rPr>
              <a:t>WACC).</a:t>
            </a:r>
            <a:endParaRPr lang="en-US" sz="2800" b="1" dirty="0">
              <a:solidFill>
                <a:schemeClr val="accent6"/>
              </a:solidFill>
            </a:endParaRPr>
          </a:p>
          <a:p>
            <a:pPr marL="448056" indent="-384048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endParaRPr lang="id-ID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4282" y="267494"/>
            <a:ext cx="8715436" cy="1304118"/>
          </a:xfrm>
        </p:spPr>
        <p:txBody>
          <a:bodyPr>
            <a:noAutofit/>
          </a:bodyPr>
          <a:lstStyle/>
          <a:p>
            <a:pPr marL="484632" indent="0" algn="ctr" eaLnBrk="1" fontAlgn="auto" hangingPunct="1">
              <a:spcAft>
                <a:spcPts val="0"/>
              </a:spcAft>
              <a:defRPr/>
            </a:pPr>
            <a:r>
              <a:rPr lang="id-ID" sz="3600" b="1" dirty="0">
                <a:solidFill>
                  <a:schemeClr val="accent1">
                    <a:tint val="83000"/>
                    <a:satMod val="150000"/>
                  </a:schemeClr>
                </a:solidFill>
              </a:rPr>
              <a:t>Biaya Modal Rata-Rata Tertimbang (Weight Average Cost of Capital)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58" y="1714488"/>
            <a:ext cx="8429684" cy="5143512"/>
          </a:xfrm>
        </p:spPr>
        <p:txBody>
          <a:bodyPr>
            <a:normAutofit lnSpcReduction="10000"/>
          </a:bodyPr>
          <a:lstStyle/>
          <a:p>
            <a:pPr marL="0" indent="0" eaLnBrk="1" hangingPunct="1">
              <a:buFont typeface="Wingdings" pitchFamily="2" charset="2"/>
              <a:buNone/>
            </a:pPr>
            <a:r>
              <a:rPr lang="id-ID" sz="2200" b="1" dirty="0">
                <a:solidFill>
                  <a:schemeClr val="accent2"/>
                </a:solidFill>
                <a:latin typeface="Agency FB" pitchFamily="34" charset="0"/>
              </a:rPr>
              <a:t>Soal 2</a:t>
            </a:r>
          </a:p>
          <a:p>
            <a:pPr marL="0" indent="0" algn="just">
              <a:buNone/>
            </a:pPr>
            <a:r>
              <a:rPr lang="en-US" sz="2200" b="1" dirty="0">
                <a:solidFill>
                  <a:schemeClr val="accent6"/>
                </a:solidFill>
                <a:latin typeface="Agency FB" pitchFamily="34" charset="0"/>
              </a:rPr>
              <a:t>PT. </a:t>
            </a:r>
            <a:r>
              <a:rPr lang="id-ID" sz="2200" b="1" dirty="0">
                <a:solidFill>
                  <a:schemeClr val="accent6"/>
                </a:solidFill>
                <a:latin typeface="Agency FB" pitchFamily="34" charset="0"/>
              </a:rPr>
              <a:t>Makmur Mandiri </a:t>
            </a:r>
            <a:r>
              <a:rPr lang="en-US" sz="2200" b="1" dirty="0" err="1">
                <a:solidFill>
                  <a:schemeClr val="accent6"/>
                </a:solidFill>
                <a:latin typeface="Agency FB" pitchFamily="34" charset="0"/>
              </a:rPr>
              <a:t>merencanakan</a:t>
            </a:r>
            <a:r>
              <a:rPr lang="en-US" sz="2200" b="1" dirty="0">
                <a:solidFill>
                  <a:schemeClr val="accent6"/>
                </a:solidFill>
                <a:latin typeface="Agency FB" pitchFamily="34" charset="0"/>
              </a:rPr>
              <a:t> </a:t>
            </a:r>
            <a:r>
              <a:rPr lang="id-ID" sz="2200" b="1" dirty="0">
                <a:solidFill>
                  <a:schemeClr val="accent6"/>
                </a:solidFill>
                <a:latin typeface="Agency FB" pitchFamily="34" charset="0"/>
              </a:rPr>
              <a:t>proyek </a:t>
            </a:r>
            <a:r>
              <a:rPr lang="en-US" sz="2200" b="1" dirty="0" err="1">
                <a:solidFill>
                  <a:schemeClr val="accent6"/>
                </a:solidFill>
                <a:latin typeface="Agency FB" pitchFamily="34" charset="0"/>
              </a:rPr>
              <a:t>investasi</a:t>
            </a:r>
            <a:r>
              <a:rPr lang="en-US" sz="2200" b="1" dirty="0">
                <a:solidFill>
                  <a:schemeClr val="accent6"/>
                </a:solidFill>
                <a:latin typeface="Agency FB" pitchFamily="34" charset="0"/>
              </a:rPr>
              <a:t> </a:t>
            </a:r>
            <a:r>
              <a:rPr lang="en-US" sz="2200" b="1" dirty="0" err="1">
                <a:solidFill>
                  <a:schemeClr val="accent6"/>
                </a:solidFill>
                <a:latin typeface="Agency FB" pitchFamily="34" charset="0"/>
              </a:rPr>
              <a:t>dengan</a:t>
            </a:r>
            <a:r>
              <a:rPr lang="en-US" sz="2200" b="1" dirty="0">
                <a:solidFill>
                  <a:schemeClr val="accent6"/>
                </a:solidFill>
                <a:latin typeface="Agency FB" pitchFamily="34" charset="0"/>
              </a:rPr>
              <a:t> </a:t>
            </a:r>
            <a:r>
              <a:rPr lang="en-US" sz="2200" b="1" dirty="0" err="1">
                <a:solidFill>
                  <a:schemeClr val="accent6"/>
                </a:solidFill>
                <a:latin typeface="Agency FB" pitchFamily="34" charset="0"/>
              </a:rPr>
              <a:t>kebutuhan</a:t>
            </a:r>
            <a:r>
              <a:rPr lang="en-US" sz="2200" b="1" dirty="0">
                <a:solidFill>
                  <a:schemeClr val="accent6"/>
                </a:solidFill>
                <a:latin typeface="Agency FB" pitchFamily="34" charset="0"/>
              </a:rPr>
              <a:t> </a:t>
            </a:r>
            <a:r>
              <a:rPr lang="en-US" sz="2200" b="1" dirty="0" err="1">
                <a:solidFill>
                  <a:schemeClr val="accent6"/>
                </a:solidFill>
                <a:latin typeface="Agency FB" pitchFamily="34" charset="0"/>
              </a:rPr>
              <a:t>dana</a:t>
            </a:r>
            <a:r>
              <a:rPr lang="id-ID" sz="2200" b="1" dirty="0">
                <a:solidFill>
                  <a:schemeClr val="accent6"/>
                </a:solidFill>
                <a:latin typeface="Agency FB" pitchFamily="34" charset="0"/>
              </a:rPr>
              <a:t> </a:t>
            </a:r>
            <a:r>
              <a:rPr lang="en-US" sz="2200" b="1" dirty="0" err="1">
                <a:solidFill>
                  <a:schemeClr val="accent6"/>
                </a:solidFill>
                <a:latin typeface="Agency FB" pitchFamily="34" charset="0"/>
              </a:rPr>
              <a:t>sebesar</a:t>
            </a:r>
            <a:r>
              <a:rPr lang="en-US" sz="2200" b="1" dirty="0">
                <a:solidFill>
                  <a:schemeClr val="accent6"/>
                </a:solidFill>
                <a:latin typeface="Agency FB" pitchFamily="34" charset="0"/>
              </a:rPr>
              <a:t> </a:t>
            </a:r>
            <a:r>
              <a:rPr lang="en-US" sz="2200" b="1" dirty="0" err="1">
                <a:solidFill>
                  <a:schemeClr val="accent6"/>
                </a:solidFill>
                <a:latin typeface="Agency FB" pitchFamily="34" charset="0"/>
              </a:rPr>
              <a:t>Rp</a:t>
            </a:r>
            <a:r>
              <a:rPr lang="id-ID" sz="2200" b="1" dirty="0">
                <a:solidFill>
                  <a:schemeClr val="accent6"/>
                </a:solidFill>
                <a:latin typeface="Agency FB" pitchFamily="34" charset="0"/>
              </a:rPr>
              <a:t> </a:t>
            </a:r>
            <a:r>
              <a:rPr lang="en-US" sz="2200" b="1" dirty="0">
                <a:solidFill>
                  <a:schemeClr val="accent6"/>
                </a:solidFill>
                <a:latin typeface="Agency FB" pitchFamily="34" charset="0"/>
              </a:rPr>
              <a:t>2</a:t>
            </a:r>
            <a:r>
              <a:rPr lang="id-ID" sz="2200" b="1" dirty="0">
                <a:solidFill>
                  <a:schemeClr val="accent6"/>
                </a:solidFill>
                <a:latin typeface="Agency FB" pitchFamily="34" charset="0"/>
              </a:rPr>
              <a:t> Milyar</a:t>
            </a:r>
            <a:r>
              <a:rPr lang="en-US" sz="2200" b="1" dirty="0">
                <a:solidFill>
                  <a:schemeClr val="accent6"/>
                </a:solidFill>
                <a:latin typeface="Agency FB" pitchFamily="34" charset="0"/>
              </a:rPr>
              <a:t>, </a:t>
            </a:r>
            <a:r>
              <a:rPr lang="en-US" sz="2200" b="1" dirty="0" err="1">
                <a:solidFill>
                  <a:schemeClr val="accent6"/>
                </a:solidFill>
                <a:latin typeface="Agency FB" pitchFamily="34" charset="0"/>
              </a:rPr>
              <a:t>sumber</a:t>
            </a:r>
            <a:r>
              <a:rPr lang="en-US" sz="2200" b="1" dirty="0">
                <a:solidFill>
                  <a:schemeClr val="accent6"/>
                </a:solidFill>
                <a:latin typeface="Agency FB" pitchFamily="34" charset="0"/>
              </a:rPr>
              <a:t> </a:t>
            </a:r>
            <a:r>
              <a:rPr lang="en-US" sz="2200" b="1" dirty="0" err="1">
                <a:solidFill>
                  <a:schemeClr val="accent6"/>
                </a:solidFill>
                <a:latin typeface="Agency FB" pitchFamily="34" charset="0"/>
              </a:rPr>
              <a:t>dana</a:t>
            </a:r>
            <a:r>
              <a:rPr lang="en-US" sz="2200" b="1" dirty="0">
                <a:solidFill>
                  <a:schemeClr val="accent6"/>
                </a:solidFill>
                <a:latin typeface="Agency FB" pitchFamily="34" charset="0"/>
              </a:rPr>
              <a:t> </a:t>
            </a:r>
            <a:r>
              <a:rPr lang="en-US" sz="2200" b="1" dirty="0" err="1">
                <a:solidFill>
                  <a:schemeClr val="accent6"/>
                </a:solidFill>
                <a:latin typeface="Agency FB" pitchFamily="34" charset="0"/>
              </a:rPr>
              <a:t>dipenuhi</a:t>
            </a:r>
            <a:r>
              <a:rPr lang="en-US" sz="2200" b="1" dirty="0">
                <a:solidFill>
                  <a:schemeClr val="accent6"/>
                </a:solidFill>
                <a:latin typeface="Agency FB" pitchFamily="34" charset="0"/>
              </a:rPr>
              <a:t> </a:t>
            </a:r>
            <a:r>
              <a:rPr lang="en-US" sz="2200" b="1" dirty="0" err="1">
                <a:solidFill>
                  <a:schemeClr val="accent6"/>
                </a:solidFill>
                <a:latin typeface="Agency FB" pitchFamily="34" charset="0"/>
              </a:rPr>
              <a:t>dengan</a:t>
            </a:r>
            <a:r>
              <a:rPr lang="id-ID" sz="2200" b="1" dirty="0">
                <a:solidFill>
                  <a:schemeClr val="accent6"/>
                </a:solidFill>
                <a:latin typeface="Agency FB" pitchFamily="34" charset="0"/>
              </a:rPr>
              <a:t> </a:t>
            </a:r>
            <a:r>
              <a:rPr lang="en-US" sz="2200" b="1" dirty="0" err="1">
                <a:solidFill>
                  <a:schemeClr val="accent6"/>
                </a:solidFill>
                <a:latin typeface="Agency FB" pitchFamily="34" charset="0"/>
              </a:rPr>
              <a:t>menerbitkan</a:t>
            </a:r>
            <a:r>
              <a:rPr lang="en-US" sz="2200" b="1" dirty="0">
                <a:solidFill>
                  <a:schemeClr val="accent6"/>
                </a:solidFill>
                <a:latin typeface="Agency FB" pitchFamily="34" charset="0"/>
              </a:rPr>
              <a:t> </a:t>
            </a:r>
            <a:r>
              <a:rPr lang="id-ID" sz="2200" b="1" dirty="0" err="1">
                <a:solidFill>
                  <a:schemeClr val="accent6"/>
                </a:solidFill>
                <a:latin typeface="Agency FB" pitchFamily="34" charset="0"/>
              </a:rPr>
              <a:t>o</a:t>
            </a:r>
            <a:r>
              <a:rPr lang="en-US" sz="2200" b="1" dirty="0" err="1">
                <a:solidFill>
                  <a:schemeClr val="accent6"/>
                </a:solidFill>
                <a:latin typeface="Agency FB" pitchFamily="34" charset="0"/>
              </a:rPr>
              <a:t>bligasi</a:t>
            </a:r>
            <a:r>
              <a:rPr lang="en-US" sz="2200" b="1" dirty="0">
                <a:solidFill>
                  <a:schemeClr val="accent6"/>
                </a:solidFill>
                <a:latin typeface="Agency FB" pitchFamily="34" charset="0"/>
              </a:rPr>
              <a:t> </a:t>
            </a:r>
            <a:r>
              <a:rPr lang="en-US" sz="2200" b="1" dirty="0" err="1">
                <a:solidFill>
                  <a:schemeClr val="accent6"/>
                </a:solidFill>
                <a:latin typeface="Agency FB" pitchFamily="34" charset="0"/>
              </a:rPr>
              <a:t>dan</a:t>
            </a:r>
            <a:r>
              <a:rPr lang="en-US" sz="2200" b="1" dirty="0">
                <a:solidFill>
                  <a:schemeClr val="accent6"/>
                </a:solidFill>
                <a:latin typeface="Agency FB" pitchFamily="34" charset="0"/>
              </a:rPr>
              <a:t> </a:t>
            </a:r>
            <a:r>
              <a:rPr lang="id-ID" sz="2200" b="1" dirty="0">
                <a:solidFill>
                  <a:schemeClr val="accent6"/>
                </a:solidFill>
                <a:latin typeface="Agency FB" pitchFamily="34" charset="0"/>
              </a:rPr>
              <a:t>s</a:t>
            </a:r>
            <a:r>
              <a:rPr lang="en-US" sz="2200" b="1" dirty="0" err="1">
                <a:solidFill>
                  <a:schemeClr val="accent6"/>
                </a:solidFill>
                <a:latin typeface="Agency FB" pitchFamily="34" charset="0"/>
              </a:rPr>
              <a:t>aham</a:t>
            </a:r>
            <a:r>
              <a:rPr lang="id-ID" sz="2200" b="1" dirty="0">
                <a:solidFill>
                  <a:schemeClr val="accent6"/>
                </a:solidFill>
                <a:latin typeface="Agency FB" pitchFamily="34" charset="0"/>
              </a:rPr>
              <a:t> </a:t>
            </a:r>
            <a:r>
              <a:rPr lang="en-US" sz="2200" b="1" dirty="0" err="1">
                <a:solidFill>
                  <a:schemeClr val="accent6"/>
                </a:solidFill>
                <a:latin typeface="Agency FB" pitchFamily="34" charset="0"/>
              </a:rPr>
              <a:t>sebagai</a:t>
            </a:r>
            <a:r>
              <a:rPr lang="en-US" sz="2200" b="1" dirty="0">
                <a:solidFill>
                  <a:schemeClr val="accent6"/>
                </a:solidFill>
                <a:latin typeface="Agency FB" pitchFamily="34" charset="0"/>
              </a:rPr>
              <a:t> </a:t>
            </a:r>
            <a:r>
              <a:rPr lang="en-US" sz="2200" b="1" dirty="0" err="1">
                <a:solidFill>
                  <a:schemeClr val="accent6"/>
                </a:solidFill>
                <a:latin typeface="Agency FB" pitchFamily="34" charset="0"/>
              </a:rPr>
              <a:t>berikut</a:t>
            </a:r>
            <a:r>
              <a:rPr lang="en-US" sz="2200" b="1" dirty="0">
                <a:solidFill>
                  <a:schemeClr val="accent6"/>
                </a:solidFill>
                <a:latin typeface="Agency FB" pitchFamily="34" charset="0"/>
              </a:rPr>
              <a:t>:</a:t>
            </a:r>
          </a:p>
          <a:p>
            <a:pPr marL="360363" indent="-360363" algn="just">
              <a:buFont typeface="+mj-lt"/>
              <a:buAutoNum type="arabicPeriod"/>
            </a:pPr>
            <a:r>
              <a:rPr lang="en-US" sz="2200" b="1" dirty="0" err="1">
                <a:solidFill>
                  <a:schemeClr val="accent6"/>
                </a:solidFill>
                <a:latin typeface="Agency FB" pitchFamily="34" charset="0"/>
              </a:rPr>
              <a:t>Obligasi</a:t>
            </a:r>
            <a:r>
              <a:rPr lang="id-ID" sz="2200" b="1" dirty="0">
                <a:solidFill>
                  <a:schemeClr val="accent6"/>
                </a:solidFill>
                <a:latin typeface="Agency FB" pitchFamily="34" charset="0"/>
              </a:rPr>
              <a:t> </a:t>
            </a:r>
            <a:r>
              <a:rPr lang="en-US" sz="2200" b="1" dirty="0">
                <a:solidFill>
                  <a:schemeClr val="accent6"/>
                </a:solidFill>
                <a:latin typeface="Agency FB" pitchFamily="34" charset="0"/>
              </a:rPr>
              <a:t>se</a:t>
            </a:r>
            <a:r>
              <a:rPr lang="id-ID" sz="2200" b="1" dirty="0">
                <a:solidFill>
                  <a:schemeClr val="accent6"/>
                </a:solidFill>
                <a:latin typeface="Agency FB" pitchFamily="34" charset="0"/>
              </a:rPr>
              <a:t>banyak</a:t>
            </a:r>
            <a:r>
              <a:rPr lang="en-US" sz="2200" b="1" dirty="0">
                <a:solidFill>
                  <a:schemeClr val="accent6"/>
                </a:solidFill>
                <a:latin typeface="Agency FB" pitchFamily="34" charset="0"/>
              </a:rPr>
              <a:t> 1</a:t>
            </a:r>
            <a:r>
              <a:rPr lang="id-ID" sz="2200" b="1" dirty="0">
                <a:solidFill>
                  <a:schemeClr val="accent6"/>
                </a:solidFill>
                <a:latin typeface="Agency FB" pitchFamily="34" charset="0"/>
              </a:rPr>
              <a:t>.</a:t>
            </a:r>
            <a:r>
              <a:rPr lang="en-US" sz="2200" b="1" dirty="0">
                <a:solidFill>
                  <a:schemeClr val="accent6"/>
                </a:solidFill>
                <a:latin typeface="Agency FB" pitchFamily="34" charset="0"/>
              </a:rPr>
              <a:t>000 </a:t>
            </a:r>
            <a:r>
              <a:rPr lang="en-US" sz="2200" b="1" dirty="0" err="1">
                <a:solidFill>
                  <a:schemeClr val="accent6"/>
                </a:solidFill>
                <a:latin typeface="Agency FB" pitchFamily="34" charset="0"/>
              </a:rPr>
              <a:t>lembar</a:t>
            </a:r>
            <a:r>
              <a:rPr lang="en-US" sz="2200" b="1" dirty="0">
                <a:solidFill>
                  <a:schemeClr val="accent6"/>
                </a:solidFill>
                <a:latin typeface="Agency FB" pitchFamily="34" charset="0"/>
              </a:rPr>
              <a:t> </a:t>
            </a:r>
            <a:r>
              <a:rPr lang="en-US" sz="2200" b="1" dirty="0" err="1">
                <a:solidFill>
                  <a:schemeClr val="accent6"/>
                </a:solidFill>
                <a:latin typeface="Agency FB" pitchFamily="34" charset="0"/>
              </a:rPr>
              <a:t>dengan</a:t>
            </a:r>
            <a:r>
              <a:rPr lang="en-US" sz="2200" b="1" dirty="0">
                <a:solidFill>
                  <a:schemeClr val="accent6"/>
                </a:solidFill>
                <a:latin typeface="Agency FB" pitchFamily="34" charset="0"/>
              </a:rPr>
              <a:t> nominal </a:t>
            </a:r>
            <a:r>
              <a:rPr lang="en-US" sz="2200" b="1" dirty="0" err="1">
                <a:solidFill>
                  <a:schemeClr val="accent6"/>
                </a:solidFill>
                <a:latin typeface="Agency FB" pitchFamily="34" charset="0"/>
              </a:rPr>
              <a:t>Rp</a:t>
            </a:r>
            <a:r>
              <a:rPr lang="id-ID" sz="2200" b="1" dirty="0">
                <a:solidFill>
                  <a:schemeClr val="accent6"/>
                </a:solidFill>
                <a:latin typeface="Agency FB" pitchFamily="34" charset="0"/>
              </a:rPr>
              <a:t> 50</a:t>
            </a:r>
            <a:r>
              <a:rPr lang="en-US" sz="2200" b="1" dirty="0">
                <a:solidFill>
                  <a:schemeClr val="accent6"/>
                </a:solidFill>
                <a:latin typeface="Agency FB" pitchFamily="34" charset="0"/>
              </a:rPr>
              <a:t>0.000,</a:t>
            </a:r>
            <a:r>
              <a:rPr lang="id-ID" sz="2200" b="1" dirty="0">
                <a:solidFill>
                  <a:schemeClr val="accent6"/>
                </a:solidFill>
                <a:latin typeface="Agency FB" pitchFamily="34" charset="0"/>
              </a:rPr>
              <a:t>00</a:t>
            </a:r>
            <a:r>
              <a:rPr lang="en-US" sz="2200" b="1" dirty="0">
                <a:solidFill>
                  <a:schemeClr val="accent6"/>
                </a:solidFill>
                <a:latin typeface="Agency FB" pitchFamily="34" charset="0"/>
              </a:rPr>
              <a:t>/</a:t>
            </a:r>
            <a:r>
              <a:rPr lang="en-US" sz="2200" b="1" dirty="0" err="1">
                <a:solidFill>
                  <a:schemeClr val="accent6"/>
                </a:solidFill>
                <a:latin typeface="Agency FB" pitchFamily="34" charset="0"/>
              </a:rPr>
              <a:t>lembar</a:t>
            </a:r>
            <a:r>
              <a:rPr lang="en-US" sz="2200" b="1" dirty="0">
                <a:solidFill>
                  <a:schemeClr val="accent6"/>
                </a:solidFill>
                <a:latin typeface="Agency FB" pitchFamily="34" charset="0"/>
              </a:rPr>
              <a:t>; </a:t>
            </a:r>
            <a:r>
              <a:rPr lang="en-US" sz="2200" b="1" dirty="0" err="1">
                <a:solidFill>
                  <a:schemeClr val="accent6"/>
                </a:solidFill>
                <a:latin typeface="Agency FB" pitchFamily="34" charset="0"/>
              </a:rPr>
              <a:t>harga</a:t>
            </a:r>
            <a:r>
              <a:rPr lang="en-US" sz="2200" b="1" dirty="0">
                <a:solidFill>
                  <a:schemeClr val="accent6"/>
                </a:solidFill>
                <a:latin typeface="Agency FB" pitchFamily="34" charset="0"/>
              </a:rPr>
              <a:t> </a:t>
            </a:r>
            <a:r>
              <a:rPr lang="en-US" sz="2200" b="1" dirty="0" err="1">
                <a:solidFill>
                  <a:schemeClr val="accent6"/>
                </a:solidFill>
                <a:latin typeface="Agency FB" pitchFamily="34" charset="0"/>
              </a:rPr>
              <a:t>jual</a:t>
            </a:r>
            <a:r>
              <a:rPr lang="en-US" sz="2200" b="1" dirty="0">
                <a:solidFill>
                  <a:schemeClr val="accent6"/>
                </a:solidFill>
                <a:latin typeface="Agency FB" pitchFamily="34" charset="0"/>
              </a:rPr>
              <a:t> </a:t>
            </a:r>
            <a:r>
              <a:rPr lang="en-US" sz="2200" b="1" dirty="0" err="1">
                <a:solidFill>
                  <a:schemeClr val="accent6"/>
                </a:solidFill>
                <a:latin typeface="Agency FB" pitchFamily="34" charset="0"/>
              </a:rPr>
              <a:t>Rp</a:t>
            </a:r>
            <a:r>
              <a:rPr lang="id-ID" sz="2200" b="1" dirty="0">
                <a:solidFill>
                  <a:schemeClr val="accent6"/>
                </a:solidFill>
                <a:latin typeface="Agency FB" pitchFamily="34" charset="0"/>
              </a:rPr>
              <a:t> 462</a:t>
            </a:r>
            <a:r>
              <a:rPr lang="en-US" sz="2200" b="1" dirty="0">
                <a:solidFill>
                  <a:schemeClr val="accent6"/>
                </a:solidFill>
                <a:latin typeface="Agency FB" pitchFamily="34" charset="0"/>
              </a:rPr>
              <a:t>.000,</a:t>
            </a:r>
            <a:r>
              <a:rPr lang="id-ID" sz="2200" b="1" dirty="0">
                <a:solidFill>
                  <a:schemeClr val="accent6"/>
                </a:solidFill>
                <a:latin typeface="Agency FB" pitchFamily="34" charset="0"/>
              </a:rPr>
              <a:t>00</a:t>
            </a:r>
            <a:r>
              <a:rPr lang="en-US" sz="2200" b="1" dirty="0">
                <a:solidFill>
                  <a:schemeClr val="accent6"/>
                </a:solidFill>
                <a:latin typeface="Agency FB" pitchFamily="34" charset="0"/>
              </a:rPr>
              <a:t>; </a:t>
            </a:r>
            <a:r>
              <a:rPr lang="id-ID" sz="2200" b="1" dirty="0">
                <a:solidFill>
                  <a:schemeClr val="accent6"/>
                </a:solidFill>
                <a:latin typeface="Agency FB" pitchFamily="34" charset="0"/>
              </a:rPr>
              <a:t>tingkat </a:t>
            </a:r>
            <a:r>
              <a:rPr lang="en-US" sz="2200" b="1" dirty="0">
                <a:solidFill>
                  <a:schemeClr val="accent6"/>
                </a:solidFill>
                <a:latin typeface="Agency FB" pitchFamily="34" charset="0"/>
              </a:rPr>
              <a:t>b</a:t>
            </a:r>
            <a:r>
              <a:rPr lang="id-ID" sz="2200" b="1" dirty="0">
                <a:solidFill>
                  <a:schemeClr val="accent6"/>
                </a:solidFill>
                <a:latin typeface="Agency FB" pitchFamily="34" charset="0"/>
              </a:rPr>
              <a:t>ung</a:t>
            </a:r>
            <a:r>
              <a:rPr lang="en-US" sz="2200" b="1" dirty="0">
                <a:solidFill>
                  <a:schemeClr val="accent6"/>
                </a:solidFill>
                <a:latin typeface="Agency FB" pitchFamily="34" charset="0"/>
              </a:rPr>
              <a:t>a </a:t>
            </a:r>
            <a:r>
              <a:rPr lang="id-ID" sz="2200" b="1" dirty="0">
                <a:solidFill>
                  <a:schemeClr val="accent6"/>
                </a:solidFill>
                <a:latin typeface="Agency FB" pitchFamily="34" charset="0"/>
              </a:rPr>
              <a:t>tahunan</a:t>
            </a:r>
            <a:r>
              <a:rPr lang="en-US" sz="2200" b="1" dirty="0">
                <a:solidFill>
                  <a:schemeClr val="accent6"/>
                </a:solidFill>
                <a:latin typeface="Agency FB" pitchFamily="34" charset="0"/>
              </a:rPr>
              <a:t> 20%;</a:t>
            </a:r>
            <a:r>
              <a:rPr lang="id-ID" sz="2200" b="1" dirty="0">
                <a:solidFill>
                  <a:schemeClr val="accent6"/>
                </a:solidFill>
                <a:latin typeface="Agency FB" pitchFamily="34" charset="0"/>
              </a:rPr>
              <a:t> </a:t>
            </a:r>
            <a:r>
              <a:rPr lang="en-US" sz="2200" b="1" dirty="0" err="1">
                <a:solidFill>
                  <a:schemeClr val="accent6"/>
                </a:solidFill>
                <a:latin typeface="Agency FB" pitchFamily="34" charset="0"/>
              </a:rPr>
              <a:t>jangka</a:t>
            </a:r>
            <a:r>
              <a:rPr lang="en-US" sz="2200" b="1" dirty="0">
                <a:solidFill>
                  <a:schemeClr val="accent6"/>
                </a:solidFill>
                <a:latin typeface="Agency FB" pitchFamily="34" charset="0"/>
              </a:rPr>
              <a:t> </a:t>
            </a:r>
            <a:r>
              <a:rPr lang="en-US" sz="2200" b="1" dirty="0" err="1">
                <a:solidFill>
                  <a:schemeClr val="accent6"/>
                </a:solidFill>
                <a:latin typeface="Agency FB" pitchFamily="34" charset="0"/>
              </a:rPr>
              <a:t>waktu</a:t>
            </a:r>
            <a:r>
              <a:rPr lang="en-US" sz="2200" b="1" dirty="0">
                <a:solidFill>
                  <a:schemeClr val="accent6"/>
                </a:solidFill>
                <a:latin typeface="Agency FB" pitchFamily="34" charset="0"/>
              </a:rPr>
              <a:t> 5 </a:t>
            </a:r>
            <a:r>
              <a:rPr lang="en-US" sz="2200" b="1" dirty="0" err="1">
                <a:solidFill>
                  <a:schemeClr val="accent6"/>
                </a:solidFill>
                <a:latin typeface="Agency FB" pitchFamily="34" charset="0"/>
              </a:rPr>
              <a:t>tahun</a:t>
            </a:r>
            <a:r>
              <a:rPr lang="en-US" sz="2200" b="1" dirty="0">
                <a:solidFill>
                  <a:schemeClr val="accent6"/>
                </a:solidFill>
                <a:latin typeface="Agency FB" pitchFamily="34" charset="0"/>
              </a:rPr>
              <a:t> ;</a:t>
            </a:r>
            <a:r>
              <a:rPr lang="id-ID" sz="2200" b="1" dirty="0">
                <a:solidFill>
                  <a:schemeClr val="accent6"/>
                </a:solidFill>
                <a:latin typeface="Agency FB" pitchFamily="34" charset="0"/>
              </a:rPr>
              <a:t> </a:t>
            </a:r>
            <a:r>
              <a:rPr lang="en-US" sz="2200" b="1" dirty="0" err="1">
                <a:solidFill>
                  <a:schemeClr val="accent6"/>
                </a:solidFill>
                <a:latin typeface="Agency FB" pitchFamily="34" charset="0"/>
              </a:rPr>
              <a:t>pajak</a:t>
            </a:r>
            <a:r>
              <a:rPr lang="en-US" sz="2200" b="1" dirty="0">
                <a:solidFill>
                  <a:schemeClr val="accent6"/>
                </a:solidFill>
                <a:latin typeface="Agency FB" pitchFamily="34" charset="0"/>
              </a:rPr>
              <a:t> </a:t>
            </a:r>
            <a:r>
              <a:rPr lang="en-US" sz="2200" b="1" dirty="0" err="1">
                <a:solidFill>
                  <a:schemeClr val="accent6"/>
                </a:solidFill>
                <a:latin typeface="Agency FB" pitchFamily="34" charset="0"/>
              </a:rPr>
              <a:t>penghasilan</a:t>
            </a:r>
            <a:r>
              <a:rPr lang="en-US" sz="2200" b="1" dirty="0">
                <a:solidFill>
                  <a:schemeClr val="accent6"/>
                </a:solidFill>
                <a:latin typeface="Agency FB" pitchFamily="34" charset="0"/>
              </a:rPr>
              <a:t> </a:t>
            </a:r>
            <a:r>
              <a:rPr lang="id-ID" sz="2200" b="1" dirty="0">
                <a:solidFill>
                  <a:schemeClr val="accent6"/>
                </a:solidFill>
                <a:latin typeface="Agency FB" pitchFamily="34" charset="0"/>
              </a:rPr>
              <a:t>3</a:t>
            </a:r>
            <a:r>
              <a:rPr lang="en-US" sz="2200" b="1" dirty="0">
                <a:solidFill>
                  <a:schemeClr val="accent6"/>
                </a:solidFill>
                <a:latin typeface="Agency FB" pitchFamily="34" charset="0"/>
              </a:rPr>
              <a:t>0%.</a:t>
            </a:r>
          </a:p>
          <a:p>
            <a:pPr marL="360363" indent="-360363" algn="just">
              <a:buFont typeface="+mj-lt"/>
              <a:buAutoNum type="arabicPeriod"/>
            </a:pPr>
            <a:r>
              <a:rPr lang="en-US" sz="2200" b="1" dirty="0" err="1">
                <a:solidFill>
                  <a:schemeClr val="accent6"/>
                </a:solidFill>
                <a:latin typeface="Agency FB" pitchFamily="34" charset="0"/>
              </a:rPr>
              <a:t>Saham</a:t>
            </a:r>
            <a:r>
              <a:rPr lang="id-ID" sz="2200" b="1" dirty="0">
                <a:solidFill>
                  <a:schemeClr val="accent6"/>
                </a:solidFill>
                <a:latin typeface="Agency FB" pitchFamily="34" charset="0"/>
              </a:rPr>
              <a:t> </a:t>
            </a:r>
            <a:r>
              <a:rPr lang="en-US" sz="2200" b="1" dirty="0" err="1">
                <a:solidFill>
                  <a:schemeClr val="accent6"/>
                </a:solidFill>
                <a:latin typeface="Agency FB" pitchFamily="34" charset="0"/>
              </a:rPr>
              <a:t>Preferen</a:t>
            </a:r>
            <a:r>
              <a:rPr lang="id-ID" sz="2200" b="1" dirty="0">
                <a:solidFill>
                  <a:schemeClr val="accent6"/>
                </a:solidFill>
                <a:latin typeface="Agency FB" pitchFamily="34" charset="0"/>
              </a:rPr>
              <a:t> sebanyak 10</a:t>
            </a:r>
            <a:r>
              <a:rPr lang="en-US" sz="2200" b="1" dirty="0">
                <a:solidFill>
                  <a:schemeClr val="accent6"/>
                </a:solidFill>
                <a:latin typeface="Agency FB" pitchFamily="34" charset="0"/>
              </a:rPr>
              <a:t>.000 </a:t>
            </a:r>
            <a:r>
              <a:rPr lang="en-US" sz="2200" b="1" dirty="0" err="1">
                <a:solidFill>
                  <a:schemeClr val="accent6"/>
                </a:solidFill>
                <a:latin typeface="Agency FB" pitchFamily="34" charset="0"/>
              </a:rPr>
              <a:t>lembar</a:t>
            </a:r>
            <a:r>
              <a:rPr lang="en-US" sz="2200" b="1" dirty="0">
                <a:solidFill>
                  <a:schemeClr val="accent6"/>
                </a:solidFill>
                <a:latin typeface="Agency FB" pitchFamily="34" charset="0"/>
              </a:rPr>
              <a:t>  </a:t>
            </a:r>
            <a:r>
              <a:rPr lang="en-US" sz="2200" b="1" dirty="0" err="1">
                <a:solidFill>
                  <a:schemeClr val="accent6"/>
                </a:solidFill>
                <a:latin typeface="Agency FB" pitchFamily="34" charset="0"/>
              </a:rPr>
              <a:t>dengan</a:t>
            </a:r>
            <a:r>
              <a:rPr lang="en-US" sz="2200" b="1" dirty="0">
                <a:solidFill>
                  <a:schemeClr val="accent6"/>
                </a:solidFill>
                <a:latin typeface="Agency FB" pitchFamily="34" charset="0"/>
              </a:rPr>
              <a:t> nominal </a:t>
            </a:r>
            <a:r>
              <a:rPr lang="en-US" sz="2200" b="1" dirty="0" err="1">
                <a:solidFill>
                  <a:schemeClr val="accent6"/>
                </a:solidFill>
                <a:latin typeface="Agency FB" pitchFamily="34" charset="0"/>
              </a:rPr>
              <a:t>Rp</a:t>
            </a:r>
            <a:r>
              <a:rPr lang="id-ID" sz="2200" b="1" dirty="0">
                <a:solidFill>
                  <a:schemeClr val="accent6"/>
                </a:solidFill>
                <a:latin typeface="Agency FB" pitchFamily="34" charset="0"/>
              </a:rPr>
              <a:t> 40</a:t>
            </a:r>
            <a:r>
              <a:rPr lang="en-US" sz="2200" b="1" dirty="0">
                <a:solidFill>
                  <a:schemeClr val="accent6"/>
                </a:solidFill>
                <a:latin typeface="Agency FB" pitchFamily="34" charset="0"/>
              </a:rPr>
              <a:t>.000,</a:t>
            </a:r>
            <a:r>
              <a:rPr lang="id-ID" sz="2200" b="1" dirty="0">
                <a:solidFill>
                  <a:schemeClr val="accent6"/>
                </a:solidFill>
                <a:latin typeface="Agency FB" pitchFamily="34" charset="0"/>
              </a:rPr>
              <a:t>00</a:t>
            </a:r>
            <a:r>
              <a:rPr lang="en-US" sz="2200" b="1" dirty="0">
                <a:solidFill>
                  <a:schemeClr val="accent6"/>
                </a:solidFill>
                <a:latin typeface="Agency FB" pitchFamily="34" charset="0"/>
              </a:rPr>
              <a:t>/</a:t>
            </a:r>
            <a:r>
              <a:rPr lang="en-US" sz="2200" b="1" dirty="0" err="1">
                <a:solidFill>
                  <a:schemeClr val="accent6"/>
                </a:solidFill>
                <a:latin typeface="Agency FB" pitchFamily="34" charset="0"/>
              </a:rPr>
              <a:t>lembar</a:t>
            </a:r>
            <a:r>
              <a:rPr lang="en-US" sz="2200" b="1" dirty="0">
                <a:solidFill>
                  <a:schemeClr val="accent6"/>
                </a:solidFill>
                <a:latin typeface="Agency FB" pitchFamily="34" charset="0"/>
              </a:rPr>
              <a:t>; </a:t>
            </a:r>
            <a:r>
              <a:rPr lang="en-US" sz="2200" b="1" dirty="0" err="1">
                <a:solidFill>
                  <a:schemeClr val="accent6"/>
                </a:solidFill>
                <a:latin typeface="Agency FB" pitchFamily="34" charset="0"/>
              </a:rPr>
              <a:t>harga</a:t>
            </a:r>
            <a:r>
              <a:rPr lang="en-US" sz="2200" b="1" dirty="0">
                <a:solidFill>
                  <a:schemeClr val="accent6"/>
                </a:solidFill>
                <a:latin typeface="Agency FB" pitchFamily="34" charset="0"/>
              </a:rPr>
              <a:t> </a:t>
            </a:r>
            <a:r>
              <a:rPr lang="en-US" sz="2200" b="1" dirty="0" err="1">
                <a:solidFill>
                  <a:schemeClr val="accent6"/>
                </a:solidFill>
                <a:latin typeface="Agency FB" pitchFamily="34" charset="0"/>
              </a:rPr>
              <a:t>jual</a:t>
            </a:r>
            <a:r>
              <a:rPr lang="en-US" sz="2200" b="1" dirty="0">
                <a:solidFill>
                  <a:schemeClr val="accent6"/>
                </a:solidFill>
                <a:latin typeface="Agency FB" pitchFamily="34" charset="0"/>
              </a:rPr>
              <a:t> </a:t>
            </a:r>
            <a:r>
              <a:rPr lang="en-US" sz="2200" b="1" dirty="0" err="1">
                <a:solidFill>
                  <a:schemeClr val="accent6"/>
                </a:solidFill>
                <a:latin typeface="Agency FB" pitchFamily="34" charset="0"/>
              </a:rPr>
              <a:t>Rp</a:t>
            </a:r>
            <a:r>
              <a:rPr lang="id-ID" sz="2200" b="1" dirty="0">
                <a:solidFill>
                  <a:schemeClr val="accent6"/>
                </a:solidFill>
                <a:latin typeface="Agency FB" pitchFamily="34" charset="0"/>
              </a:rPr>
              <a:t> 31</a:t>
            </a:r>
            <a:r>
              <a:rPr lang="en-US" sz="2200" b="1" dirty="0">
                <a:solidFill>
                  <a:schemeClr val="accent6"/>
                </a:solidFill>
                <a:latin typeface="Agency FB" pitchFamily="34" charset="0"/>
              </a:rPr>
              <a:t>.</a:t>
            </a:r>
            <a:r>
              <a:rPr lang="id-ID" sz="2200" b="1" dirty="0">
                <a:solidFill>
                  <a:schemeClr val="accent6"/>
                </a:solidFill>
                <a:latin typeface="Agency FB" pitchFamily="34" charset="0"/>
              </a:rPr>
              <a:t>25</a:t>
            </a:r>
            <a:r>
              <a:rPr lang="en-US" sz="2200" b="1" dirty="0">
                <a:solidFill>
                  <a:schemeClr val="accent6"/>
                </a:solidFill>
                <a:latin typeface="Agency FB" pitchFamily="34" charset="0"/>
              </a:rPr>
              <a:t>0,</a:t>
            </a:r>
            <a:r>
              <a:rPr lang="id-ID" sz="2200" b="1" dirty="0">
                <a:solidFill>
                  <a:schemeClr val="accent6"/>
                </a:solidFill>
                <a:latin typeface="Agency FB" pitchFamily="34" charset="0"/>
              </a:rPr>
              <a:t>00</a:t>
            </a:r>
            <a:r>
              <a:rPr lang="en-US" sz="2200" b="1" dirty="0">
                <a:solidFill>
                  <a:schemeClr val="accent6"/>
                </a:solidFill>
                <a:latin typeface="Agency FB" pitchFamily="34" charset="0"/>
              </a:rPr>
              <a:t>/</a:t>
            </a:r>
            <a:r>
              <a:rPr lang="en-US" sz="2200" b="1" dirty="0" err="1">
                <a:solidFill>
                  <a:schemeClr val="accent6"/>
                </a:solidFill>
                <a:latin typeface="Agency FB" pitchFamily="34" charset="0"/>
              </a:rPr>
              <a:t>lembar</a:t>
            </a:r>
            <a:r>
              <a:rPr lang="en-US" sz="2200" b="1" dirty="0">
                <a:solidFill>
                  <a:schemeClr val="accent6"/>
                </a:solidFill>
                <a:latin typeface="Agency FB" pitchFamily="34" charset="0"/>
              </a:rPr>
              <a:t>; </a:t>
            </a:r>
            <a:r>
              <a:rPr lang="id-ID" sz="2200" b="1" dirty="0">
                <a:solidFill>
                  <a:schemeClr val="accent6"/>
                </a:solidFill>
                <a:latin typeface="Agency FB" pitchFamily="34" charset="0"/>
              </a:rPr>
              <a:t>di</a:t>
            </a:r>
            <a:r>
              <a:rPr lang="en-US" sz="2200" b="1" dirty="0" err="1">
                <a:solidFill>
                  <a:schemeClr val="accent6"/>
                </a:solidFill>
                <a:latin typeface="Agency FB" pitchFamily="34" charset="0"/>
              </a:rPr>
              <a:t>viden</a:t>
            </a:r>
            <a:r>
              <a:rPr lang="id-ID" sz="2200" b="1" dirty="0">
                <a:solidFill>
                  <a:schemeClr val="accent6"/>
                </a:solidFill>
                <a:latin typeface="Agency FB" pitchFamily="34" charset="0"/>
              </a:rPr>
              <a:t> </a:t>
            </a:r>
            <a:r>
              <a:rPr lang="en-US" sz="2200" b="1" dirty="0" err="1">
                <a:solidFill>
                  <a:schemeClr val="accent6"/>
                </a:solidFill>
                <a:latin typeface="Agency FB" pitchFamily="34" charset="0"/>
              </a:rPr>
              <a:t>sebesar</a:t>
            </a:r>
            <a:r>
              <a:rPr lang="en-US" sz="2200" b="1" dirty="0">
                <a:solidFill>
                  <a:schemeClr val="accent6"/>
                </a:solidFill>
                <a:latin typeface="Agency FB" pitchFamily="34" charset="0"/>
              </a:rPr>
              <a:t> </a:t>
            </a:r>
            <a:r>
              <a:rPr lang="id-ID" sz="2200" b="1" dirty="0">
                <a:solidFill>
                  <a:schemeClr val="accent6"/>
                </a:solidFill>
                <a:latin typeface="Agency FB" pitchFamily="34" charset="0"/>
              </a:rPr>
              <a:t>Rp 4.500,00/lembar.</a:t>
            </a:r>
          </a:p>
          <a:p>
            <a:pPr marL="360363" indent="-360363" algn="just">
              <a:buFont typeface="+mj-lt"/>
              <a:buAutoNum type="arabicPeriod"/>
            </a:pPr>
            <a:r>
              <a:rPr lang="id-ID" sz="2200" b="1" dirty="0">
                <a:solidFill>
                  <a:schemeClr val="accent6"/>
                </a:solidFill>
                <a:latin typeface="Agency FB" pitchFamily="34" charset="0"/>
              </a:rPr>
              <a:t>Sa</a:t>
            </a:r>
            <a:r>
              <a:rPr lang="en-US" sz="2200" b="1" dirty="0">
                <a:solidFill>
                  <a:schemeClr val="accent6"/>
                </a:solidFill>
                <a:latin typeface="Agency FB" pitchFamily="34" charset="0"/>
              </a:rPr>
              <a:t>ham </a:t>
            </a:r>
            <a:r>
              <a:rPr lang="en-US" sz="2200" b="1" dirty="0" err="1">
                <a:solidFill>
                  <a:schemeClr val="accent6"/>
                </a:solidFill>
                <a:latin typeface="Agency FB" pitchFamily="34" charset="0"/>
              </a:rPr>
              <a:t>Biasa</a:t>
            </a:r>
            <a:r>
              <a:rPr lang="id-ID" sz="2200" b="1" dirty="0">
                <a:solidFill>
                  <a:schemeClr val="accent6"/>
                </a:solidFill>
                <a:latin typeface="Agency FB" pitchFamily="34" charset="0"/>
              </a:rPr>
              <a:t> sebanyak 4</a:t>
            </a:r>
            <a:r>
              <a:rPr lang="en-US" sz="2200" b="1" dirty="0">
                <a:solidFill>
                  <a:schemeClr val="accent6"/>
                </a:solidFill>
                <a:latin typeface="Agency FB" pitchFamily="34" charset="0"/>
              </a:rPr>
              <a:t>4.000 </a:t>
            </a:r>
            <a:r>
              <a:rPr lang="en-US" sz="2200" b="1" dirty="0" err="1">
                <a:solidFill>
                  <a:schemeClr val="accent6"/>
                </a:solidFill>
                <a:latin typeface="Agency FB" pitchFamily="34" charset="0"/>
              </a:rPr>
              <a:t>lembar</a:t>
            </a:r>
            <a:r>
              <a:rPr lang="en-US" sz="2200" b="1" dirty="0">
                <a:solidFill>
                  <a:schemeClr val="accent6"/>
                </a:solidFill>
                <a:latin typeface="Agency FB" pitchFamily="34" charset="0"/>
              </a:rPr>
              <a:t> </a:t>
            </a:r>
            <a:r>
              <a:rPr lang="en-US" sz="2200" b="1" dirty="0" err="1">
                <a:solidFill>
                  <a:schemeClr val="accent6"/>
                </a:solidFill>
                <a:latin typeface="Agency FB" pitchFamily="34" charset="0"/>
              </a:rPr>
              <a:t>dengan</a:t>
            </a:r>
            <a:r>
              <a:rPr lang="en-US" sz="2200" b="1" dirty="0">
                <a:solidFill>
                  <a:schemeClr val="accent6"/>
                </a:solidFill>
                <a:latin typeface="Agency FB" pitchFamily="34" charset="0"/>
              </a:rPr>
              <a:t> nominal </a:t>
            </a:r>
            <a:r>
              <a:rPr lang="en-US" sz="2200" b="1" dirty="0" err="1">
                <a:solidFill>
                  <a:schemeClr val="accent6"/>
                </a:solidFill>
                <a:latin typeface="Agency FB" pitchFamily="34" charset="0"/>
              </a:rPr>
              <a:t>Rp</a:t>
            </a:r>
            <a:r>
              <a:rPr lang="id-ID" sz="2200" b="1" dirty="0">
                <a:solidFill>
                  <a:schemeClr val="accent6"/>
                </a:solidFill>
                <a:latin typeface="Agency FB" pitchFamily="34" charset="0"/>
              </a:rPr>
              <a:t> 25</a:t>
            </a:r>
            <a:r>
              <a:rPr lang="en-US" sz="2200" b="1" dirty="0">
                <a:solidFill>
                  <a:schemeClr val="accent6"/>
                </a:solidFill>
                <a:latin typeface="Agency FB" pitchFamily="34" charset="0"/>
              </a:rPr>
              <a:t>.000,</a:t>
            </a:r>
            <a:r>
              <a:rPr lang="id-ID" sz="2200" b="1" dirty="0">
                <a:solidFill>
                  <a:schemeClr val="accent6"/>
                </a:solidFill>
                <a:latin typeface="Agency FB" pitchFamily="34" charset="0"/>
              </a:rPr>
              <a:t>00</a:t>
            </a:r>
            <a:r>
              <a:rPr lang="en-US" sz="2200" b="1" dirty="0">
                <a:solidFill>
                  <a:schemeClr val="accent6"/>
                </a:solidFill>
                <a:latin typeface="Agency FB" pitchFamily="34" charset="0"/>
              </a:rPr>
              <a:t>/</a:t>
            </a:r>
            <a:r>
              <a:rPr lang="en-US" sz="2200" b="1" dirty="0" err="1">
                <a:solidFill>
                  <a:schemeClr val="accent6"/>
                </a:solidFill>
                <a:latin typeface="Agency FB" pitchFamily="34" charset="0"/>
              </a:rPr>
              <a:t>lembar</a:t>
            </a:r>
            <a:r>
              <a:rPr lang="en-US" sz="2200" b="1" dirty="0">
                <a:solidFill>
                  <a:schemeClr val="accent6"/>
                </a:solidFill>
                <a:latin typeface="Agency FB" pitchFamily="34" charset="0"/>
              </a:rPr>
              <a:t>; </a:t>
            </a:r>
            <a:r>
              <a:rPr lang="en-US" sz="2200" b="1" dirty="0" err="1">
                <a:solidFill>
                  <a:schemeClr val="accent6"/>
                </a:solidFill>
                <a:latin typeface="Agency FB" pitchFamily="34" charset="0"/>
              </a:rPr>
              <a:t>harga</a:t>
            </a:r>
            <a:r>
              <a:rPr lang="en-US" sz="2200" b="1" dirty="0">
                <a:solidFill>
                  <a:schemeClr val="accent6"/>
                </a:solidFill>
                <a:latin typeface="Agency FB" pitchFamily="34" charset="0"/>
              </a:rPr>
              <a:t> </a:t>
            </a:r>
            <a:r>
              <a:rPr lang="en-US" sz="2200" b="1" dirty="0" err="1">
                <a:solidFill>
                  <a:schemeClr val="accent6"/>
                </a:solidFill>
                <a:latin typeface="Agency FB" pitchFamily="34" charset="0"/>
              </a:rPr>
              <a:t>jual</a:t>
            </a:r>
            <a:r>
              <a:rPr lang="en-US" sz="2200" b="1" dirty="0">
                <a:solidFill>
                  <a:schemeClr val="accent6"/>
                </a:solidFill>
                <a:latin typeface="Agency FB" pitchFamily="34" charset="0"/>
              </a:rPr>
              <a:t> </a:t>
            </a:r>
            <a:r>
              <a:rPr lang="en-US" sz="2200" b="1" dirty="0" err="1">
                <a:solidFill>
                  <a:schemeClr val="accent6"/>
                </a:solidFill>
                <a:latin typeface="Agency FB" pitchFamily="34" charset="0"/>
              </a:rPr>
              <a:t>Rp</a:t>
            </a:r>
            <a:r>
              <a:rPr lang="id-ID" sz="2200" b="1" dirty="0">
                <a:solidFill>
                  <a:schemeClr val="accent6"/>
                </a:solidFill>
                <a:latin typeface="Agency FB" pitchFamily="34" charset="0"/>
              </a:rPr>
              <a:t> 22</a:t>
            </a:r>
            <a:r>
              <a:rPr lang="en-US" sz="2200" b="1" dirty="0">
                <a:solidFill>
                  <a:schemeClr val="accent6"/>
                </a:solidFill>
                <a:latin typeface="Agency FB" pitchFamily="34" charset="0"/>
              </a:rPr>
              <a:t>.500,</a:t>
            </a:r>
            <a:r>
              <a:rPr lang="id-ID" sz="2200" b="1" dirty="0">
                <a:solidFill>
                  <a:schemeClr val="accent6"/>
                </a:solidFill>
                <a:latin typeface="Agency FB" pitchFamily="34" charset="0"/>
              </a:rPr>
              <a:t>00</a:t>
            </a:r>
            <a:r>
              <a:rPr lang="en-US" sz="2200" b="1" dirty="0">
                <a:solidFill>
                  <a:schemeClr val="accent6"/>
                </a:solidFill>
                <a:latin typeface="Agency FB" pitchFamily="34" charset="0"/>
              </a:rPr>
              <a:t>/</a:t>
            </a:r>
            <a:r>
              <a:rPr lang="en-US" sz="2200" b="1" dirty="0" err="1">
                <a:solidFill>
                  <a:schemeClr val="accent6"/>
                </a:solidFill>
                <a:latin typeface="Agency FB" pitchFamily="34" charset="0"/>
              </a:rPr>
              <a:t>lembar</a:t>
            </a:r>
            <a:r>
              <a:rPr lang="en-US" sz="2200" b="1" dirty="0">
                <a:solidFill>
                  <a:schemeClr val="accent6"/>
                </a:solidFill>
                <a:latin typeface="Agency FB" pitchFamily="34" charset="0"/>
              </a:rPr>
              <a:t>; </a:t>
            </a:r>
            <a:r>
              <a:rPr lang="id-ID" sz="2200" b="1" dirty="0">
                <a:solidFill>
                  <a:schemeClr val="accent6"/>
                </a:solidFill>
                <a:latin typeface="Agency FB" pitchFamily="34" charset="0"/>
              </a:rPr>
              <a:t>di</a:t>
            </a:r>
            <a:r>
              <a:rPr lang="en-US" sz="2200" b="1" dirty="0" err="1">
                <a:solidFill>
                  <a:schemeClr val="accent6"/>
                </a:solidFill>
                <a:latin typeface="Agency FB" pitchFamily="34" charset="0"/>
              </a:rPr>
              <a:t>viden</a:t>
            </a:r>
            <a:r>
              <a:rPr lang="id-ID" sz="2200" b="1" dirty="0">
                <a:solidFill>
                  <a:schemeClr val="accent6"/>
                </a:solidFill>
                <a:latin typeface="Agency FB" pitchFamily="34" charset="0"/>
              </a:rPr>
              <a:t> </a:t>
            </a:r>
            <a:r>
              <a:rPr lang="en-US" sz="2200" b="1" dirty="0" err="1">
                <a:solidFill>
                  <a:schemeClr val="accent6"/>
                </a:solidFill>
                <a:latin typeface="Agency FB" pitchFamily="34" charset="0"/>
              </a:rPr>
              <a:t>Rp</a:t>
            </a:r>
            <a:r>
              <a:rPr lang="id-ID" sz="2200" b="1" dirty="0">
                <a:solidFill>
                  <a:schemeClr val="accent6"/>
                </a:solidFill>
                <a:latin typeface="Agency FB" pitchFamily="34" charset="0"/>
              </a:rPr>
              <a:t> 3.125</a:t>
            </a:r>
            <a:r>
              <a:rPr lang="en-US" sz="2200" b="1" dirty="0">
                <a:solidFill>
                  <a:schemeClr val="accent6"/>
                </a:solidFill>
                <a:latin typeface="Agency FB" pitchFamily="34" charset="0"/>
              </a:rPr>
              <a:t>,</a:t>
            </a:r>
            <a:r>
              <a:rPr lang="id-ID" sz="2200" b="1" dirty="0">
                <a:solidFill>
                  <a:schemeClr val="accent6"/>
                </a:solidFill>
                <a:latin typeface="Agency FB" pitchFamily="34" charset="0"/>
              </a:rPr>
              <a:t>00</a:t>
            </a:r>
            <a:r>
              <a:rPr lang="en-US" sz="2200" b="1" dirty="0">
                <a:solidFill>
                  <a:schemeClr val="accent6"/>
                </a:solidFill>
                <a:latin typeface="Agency FB" pitchFamily="34" charset="0"/>
              </a:rPr>
              <a:t>/</a:t>
            </a:r>
            <a:r>
              <a:rPr lang="en-US" sz="2200" b="1" dirty="0" err="1">
                <a:solidFill>
                  <a:schemeClr val="accent6"/>
                </a:solidFill>
                <a:latin typeface="Agency FB" pitchFamily="34" charset="0"/>
              </a:rPr>
              <a:t>lembar</a:t>
            </a:r>
            <a:r>
              <a:rPr lang="en-US" sz="2200" b="1" dirty="0">
                <a:solidFill>
                  <a:schemeClr val="accent6"/>
                </a:solidFill>
                <a:latin typeface="Agency FB" pitchFamily="34" charset="0"/>
              </a:rPr>
              <a:t>; </a:t>
            </a:r>
            <a:r>
              <a:rPr lang="id-ID" sz="2200" b="1" dirty="0">
                <a:solidFill>
                  <a:schemeClr val="accent6"/>
                </a:solidFill>
                <a:latin typeface="Agency FB" pitchFamily="34" charset="0"/>
              </a:rPr>
              <a:t>t</a:t>
            </a:r>
            <a:r>
              <a:rPr lang="en-US" sz="2200" b="1" dirty="0" err="1">
                <a:solidFill>
                  <a:schemeClr val="accent6"/>
                </a:solidFill>
                <a:latin typeface="Agency FB" pitchFamily="34" charset="0"/>
              </a:rPr>
              <a:t>ingkat</a:t>
            </a:r>
            <a:r>
              <a:rPr lang="en-US" sz="2200" b="1" dirty="0">
                <a:solidFill>
                  <a:schemeClr val="accent6"/>
                </a:solidFill>
                <a:latin typeface="Agency FB" pitchFamily="34" charset="0"/>
              </a:rPr>
              <a:t> </a:t>
            </a:r>
            <a:r>
              <a:rPr lang="en-US" sz="2200" b="1" dirty="0" err="1">
                <a:solidFill>
                  <a:schemeClr val="accent6"/>
                </a:solidFill>
                <a:latin typeface="Agency FB" pitchFamily="34" charset="0"/>
              </a:rPr>
              <a:t>pertumbuhan</a:t>
            </a:r>
            <a:r>
              <a:rPr lang="id-ID" sz="2200" b="1" dirty="0">
                <a:solidFill>
                  <a:schemeClr val="accent6"/>
                </a:solidFill>
                <a:latin typeface="Agency FB" pitchFamily="34" charset="0"/>
              </a:rPr>
              <a:t> dividen 5</a:t>
            </a:r>
            <a:r>
              <a:rPr lang="en-US" sz="2200" b="1" dirty="0">
                <a:solidFill>
                  <a:schemeClr val="accent6"/>
                </a:solidFill>
                <a:latin typeface="Agency FB" pitchFamily="34" charset="0"/>
              </a:rPr>
              <a:t>%.</a:t>
            </a:r>
          </a:p>
          <a:p>
            <a:pPr marL="0" indent="0" algn="just">
              <a:buNone/>
            </a:pPr>
            <a:r>
              <a:rPr lang="en-US" sz="2200" b="1" dirty="0" err="1">
                <a:solidFill>
                  <a:schemeClr val="accent2"/>
                </a:solidFill>
                <a:latin typeface="Agency FB" pitchFamily="34" charset="0"/>
              </a:rPr>
              <a:t>Hitung</a:t>
            </a:r>
            <a:r>
              <a:rPr lang="en-US" sz="2200" b="1" dirty="0">
                <a:solidFill>
                  <a:schemeClr val="accent2"/>
                </a:solidFill>
                <a:latin typeface="Agency FB" pitchFamily="34" charset="0"/>
              </a:rPr>
              <a:t>:  </a:t>
            </a:r>
            <a:endParaRPr lang="id-ID" sz="2200" b="1" dirty="0">
              <a:solidFill>
                <a:schemeClr val="accent2"/>
              </a:solidFill>
              <a:latin typeface="Agency FB" pitchFamily="34" charset="0"/>
            </a:endParaRPr>
          </a:p>
          <a:p>
            <a:pPr marL="0" indent="0" algn="just">
              <a:buNone/>
            </a:pPr>
            <a:r>
              <a:rPr lang="en-US" sz="2200" b="1" dirty="0">
                <a:solidFill>
                  <a:schemeClr val="accent6"/>
                </a:solidFill>
                <a:latin typeface="Agency FB" pitchFamily="34" charset="0"/>
              </a:rPr>
              <a:t>a. </a:t>
            </a:r>
            <a:r>
              <a:rPr lang="en-US" sz="2200" b="1" dirty="0" err="1">
                <a:solidFill>
                  <a:schemeClr val="accent6"/>
                </a:solidFill>
                <a:latin typeface="Agency FB" pitchFamily="34" charset="0"/>
              </a:rPr>
              <a:t>Biaya</a:t>
            </a:r>
            <a:r>
              <a:rPr lang="en-US" sz="2200" b="1" dirty="0">
                <a:solidFill>
                  <a:schemeClr val="accent6"/>
                </a:solidFill>
                <a:latin typeface="Agency FB" pitchFamily="34" charset="0"/>
              </a:rPr>
              <a:t> Modal Individual</a:t>
            </a:r>
          </a:p>
          <a:p>
            <a:pPr marL="0" indent="0" algn="just">
              <a:buNone/>
            </a:pPr>
            <a:r>
              <a:rPr lang="en-US" sz="2200" b="1" dirty="0">
                <a:solidFill>
                  <a:schemeClr val="accent6"/>
                </a:solidFill>
                <a:latin typeface="Agency FB" pitchFamily="34" charset="0"/>
              </a:rPr>
              <a:t>b. </a:t>
            </a:r>
            <a:r>
              <a:rPr lang="en-US" sz="2200" b="1" dirty="0" err="1">
                <a:solidFill>
                  <a:schemeClr val="accent6"/>
                </a:solidFill>
                <a:latin typeface="Agency FB" pitchFamily="34" charset="0"/>
              </a:rPr>
              <a:t>Biaya</a:t>
            </a:r>
            <a:r>
              <a:rPr lang="en-US" sz="2200" b="1" dirty="0">
                <a:solidFill>
                  <a:schemeClr val="accent6"/>
                </a:solidFill>
                <a:latin typeface="Agency FB" pitchFamily="34" charset="0"/>
              </a:rPr>
              <a:t> Modal Rata-</a:t>
            </a:r>
            <a:r>
              <a:rPr lang="id-ID" sz="2200" b="1" dirty="0">
                <a:solidFill>
                  <a:schemeClr val="accent6"/>
                </a:solidFill>
                <a:latin typeface="Agency FB" pitchFamily="34" charset="0"/>
              </a:rPr>
              <a:t>R</a:t>
            </a:r>
            <a:r>
              <a:rPr lang="en-US" sz="2200" b="1" dirty="0" err="1">
                <a:solidFill>
                  <a:schemeClr val="accent6"/>
                </a:solidFill>
                <a:latin typeface="Agency FB" pitchFamily="34" charset="0"/>
              </a:rPr>
              <a:t>ata</a:t>
            </a:r>
            <a:r>
              <a:rPr lang="en-US" sz="2200" b="1" dirty="0">
                <a:solidFill>
                  <a:schemeClr val="accent6"/>
                </a:solidFill>
                <a:latin typeface="Agency FB" pitchFamily="34" charset="0"/>
              </a:rPr>
              <a:t> </a:t>
            </a:r>
            <a:r>
              <a:rPr lang="en-US" sz="2200" b="1" dirty="0" err="1">
                <a:solidFill>
                  <a:schemeClr val="accent6"/>
                </a:solidFill>
                <a:latin typeface="Agency FB" pitchFamily="34" charset="0"/>
              </a:rPr>
              <a:t>Tertimbang</a:t>
            </a:r>
            <a:endParaRPr lang="en-US" sz="2200" b="1" dirty="0">
              <a:solidFill>
                <a:schemeClr val="accent6"/>
              </a:solidFill>
              <a:latin typeface="Agency FB" pitchFamily="34" charset="0"/>
            </a:endParaRPr>
          </a:p>
          <a:p>
            <a:pPr marL="0" indent="0" algn="just" eaLnBrk="1" hangingPunct="1">
              <a:buNone/>
            </a:pPr>
            <a:endParaRPr lang="en-US" sz="2400" b="1" dirty="0">
              <a:solidFill>
                <a:schemeClr val="accent2"/>
              </a:solidFill>
            </a:endParaRPr>
          </a:p>
          <a:p>
            <a:pPr marL="0" indent="0" eaLnBrk="1" hangingPunct="1">
              <a:buFont typeface="Wingdings" pitchFamily="2" charset="2"/>
              <a:buNone/>
            </a:pPr>
            <a:endParaRPr lang="en-US" sz="2400" dirty="0"/>
          </a:p>
          <a:p>
            <a:pPr marL="0" indent="0" eaLnBrk="1" hangingPunct="1">
              <a:buFont typeface="Wingdings" pitchFamily="2" charset="2"/>
              <a:buNone/>
            </a:pPr>
            <a:endParaRPr lang="en-US" sz="2400" dirty="0"/>
          </a:p>
          <a:p>
            <a:pPr marL="0" indent="0" eaLnBrk="1" hangingPunct="1">
              <a:buFont typeface="Wingdings" pitchFamily="2" charset="2"/>
              <a:buNone/>
            </a:pPr>
            <a:endParaRPr lang="en-US" sz="2400" dirty="0"/>
          </a:p>
          <a:p>
            <a:pPr marL="0" indent="0" eaLnBrk="1" hangingPunct="1">
              <a:buFont typeface="Wingdings" pitchFamily="2" charset="2"/>
              <a:buNone/>
            </a:pPr>
            <a:endParaRPr lang="id-ID" sz="2400" dirty="0"/>
          </a:p>
          <a:p>
            <a:pPr marL="0" indent="0" eaLnBrk="1" hangingPunct="1">
              <a:buFont typeface="Wingdings" pitchFamily="2" charset="2"/>
              <a:buNone/>
            </a:pPr>
            <a:endParaRPr lang="id-ID" sz="2400" dirty="0"/>
          </a:p>
          <a:p>
            <a:pPr>
              <a:buFont typeface="Wingdings" pitchFamily="2" charset="2"/>
              <a:buNone/>
            </a:pPr>
            <a:endParaRPr lang="id-ID" sz="2800" dirty="0">
              <a:solidFill>
                <a:schemeClr val="accent6"/>
              </a:solidFill>
              <a:latin typeface="Berlin Sans FB" pitchFamily="34" charset="0"/>
              <a:cs typeface="Aharoni" pitchFamily="2" charset="-79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484632" indent="0" algn="ctr" eaLnBrk="1" fontAlgn="auto" hangingPunct="1">
              <a:spcAft>
                <a:spcPts val="0"/>
              </a:spcAft>
              <a:defRPr/>
            </a:pPr>
            <a:r>
              <a:rPr lang="id-ID" b="1" dirty="0">
                <a:solidFill>
                  <a:schemeClr val="accent1">
                    <a:tint val="83000"/>
                    <a:satMod val="150000"/>
                  </a:schemeClr>
                </a:solidFill>
              </a:rPr>
              <a:t>Ilustrasi Biaya Modal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2775"/>
            <a:ext cx="8229600" cy="4572000"/>
          </a:xfrm>
        </p:spPr>
        <p:txBody>
          <a:bodyPr>
            <a:normAutofit lnSpcReduction="10000"/>
          </a:bodyPr>
          <a:lstStyle/>
          <a:p>
            <a:pPr marL="90488" indent="-25400" algn="just">
              <a:lnSpc>
                <a:spcPct val="90000"/>
              </a:lnSpc>
              <a:buNone/>
            </a:pPr>
            <a:r>
              <a:rPr lang="id-ID" sz="2800" dirty="0">
                <a:solidFill>
                  <a:schemeClr val="accent6"/>
                </a:solidFill>
              </a:rPr>
              <a:t>	</a:t>
            </a:r>
            <a:r>
              <a:rPr lang="en-US" sz="2400" b="1" dirty="0" err="1">
                <a:solidFill>
                  <a:schemeClr val="accent6"/>
                </a:solidFill>
              </a:rPr>
              <a:t>Misalkan</a:t>
            </a:r>
            <a:r>
              <a:rPr lang="en-US" sz="2400" b="1" dirty="0">
                <a:solidFill>
                  <a:schemeClr val="accent6"/>
                </a:solidFill>
              </a:rPr>
              <a:t> </a:t>
            </a:r>
            <a:r>
              <a:rPr lang="en-US" sz="2400" b="1" dirty="0" err="1">
                <a:solidFill>
                  <a:schemeClr val="accent6"/>
                </a:solidFill>
              </a:rPr>
              <a:t>perusahaan</a:t>
            </a:r>
            <a:r>
              <a:rPr lang="en-US" sz="2400" b="1" dirty="0">
                <a:solidFill>
                  <a:schemeClr val="accent6"/>
                </a:solidFill>
              </a:rPr>
              <a:t> </a:t>
            </a:r>
            <a:r>
              <a:rPr lang="en-US" sz="2400" b="1" dirty="0" err="1">
                <a:solidFill>
                  <a:schemeClr val="accent6"/>
                </a:solidFill>
              </a:rPr>
              <a:t>mengerjakan</a:t>
            </a:r>
            <a:r>
              <a:rPr lang="en-US" sz="2400" b="1" dirty="0">
                <a:solidFill>
                  <a:schemeClr val="accent6"/>
                </a:solidFill>
              </a:rPr>
              <a:t> </a:t>
            </a:r>
            <a:r>
              <a:rPr lang="en-US" sz="2400" b="1" dirty="0" err="1">
                <a:solidFill>
                  <a:schemeClr val="accent6"/>
                </a:solidFill>
              </a:rPr>
              <a:t>proyek</a:t>
            </a:r>
            <a:r>
              <a:rPr lang="en-US" sz="2400" b="1" dirty="0">
                <a:solidFill>
                  <a:schemeClr val="accent6"/>
                </a:solidFill>
              </a:rPr>
              <a:t> </a:t>
            </a:r>
            <a:r>
              <a:rPr lang="en-US" sz="2400" b="1" dirty="0" err="1">
                <a:solidFill>
                  <a:schemeClr val="accent6"/>
                </a:solidFill>
              </a:rPr>
              <a:t>jangka</a:t>
            </a:r>
            <a:r>
              <a:rPr lang="en-US" sz="2400" b="1" dirty="0">
                <a:solidFill>
                  <a:schemeClr val="accent6"/>
                </a:solidFill>
              </a:rPr>
              <a:t> </a:t>
            </a:r>
            <a:r>
              <a:rPr lang="en-US" sz="2400" b="1" dirty="0" err="1">
                <a:solidFill>
                  <a:schemeClr val="accent6"/>
                </a:solidFill>
              </a:rPr>
              <a:t>waktu</a:t>
            </a:r>
            <a:r>
              <a:rPr lang="en-US" sz="2400" b="1" dirty="0">
                <a:solidFill>
                  <a:schemeClr val="accent6"/>
                </a:solidFill>
              </a:rPr>
              <a:t> </a:t>
            </a:r>
            <a:r>
              <a:rPr lang="en-US" sz="2400" b="1" dirty="0" err="1">
                <a:solidFill>
                  <a:schemeClr val="accent6"/>
                </a:solidFill>
              </a:rPr>
              <a:t>tidak</a:t>
            </a:r>
            <a:r>
              <a:rPr lang="en-US" sz="2400" b="1" dirty="0">
                <a:solidFill>
                  <a:schemeClr val="accent6"/>
                </a:solidFill>
              </a:rPr>
              <a:t> </a:t>
            </a:r>
            <a:r>
              <a:rPr lang="en-US" sz="2400" b="1" dirty="0" err="1">
                <a:solidFill>
                  <a:schemeClr val="accent6"/>
                </a:solidFill>
              </a:rPr>
              <a:t>terbatas</a:t>
            </a:r>
            <a:r>
              <a:rPr lang="en-US" sz="2400" b="1" dirty="0">
                <a:solidFill>
                  <a:schemeClr val="accent6"/>
                </a:solidFill>
              </a:rPr>
              <a:t> yang </a:t>
            </a:r>
            <a:r>
              <a:rPr lang="en-US" sz="2400" b="1" dirty="0" err="1">
                <a:solidFill>
                  <a:schemeClr val="accent6"/>
                </a:solidFill>
              </a:rPr>
              <a:t>didanai</a:t>
            </a:r>
            <a:r>
              <a:rPr lang="en-US" sz="2400" b="1" dirty="0">
                <a:solidFill>
                  <a:schemeClr val="accent6"/>
                </a:solidFill>
              </a:rPr>
              <a:t> 100% </a:t>
            </a:r>
            <a:r>
              <a:rPr lang="en-US" sz="2400" b="1" dirty="0" err="1">
                <a:solidFill>
                  <a:schemeClr val="accent6"/>
                </a:solidFill>
              </a:rPr>
              <a:t>dengan</a:t>
            </a:r>
            <a:r>
              <a:rPr lang="en-US" sz="2400" b="1" dirty="0">
                <a:solidFill>
                  <a:schemeClr val="accent6"/>
                </a:solidFill>
              </a:rPr>
              <a:t> </a:t>
            </a:r>
            <a:r>
              <a:rPr lang="en-US" sz="2400" b="1" dirty="0" err="1">
                <a:solidFill>
                  <a:schemeClr val="accent6"/>
                </a:solidFill>
              </a:rPr>
              <a:t>menggunakan</a:t>
            </a:r>
            <a:r>
              <a:rPr lang="en-US" sz="2400" b="1" dirty="0">
                <a:solidFill>
                  <a:schemeClr val="accent6"/>
                </a:solidFill>
              </a:rPr>
              <a:t> </a:t>
            </a:r>
            <a:r>
              <a:rPr lang="en-US" sz="2400" b="1" dirty="0" err="1">
                <a:solidFill>
                  <a:schemeClr val="accent6"/>
                </a:solidFill>
              </a:rPr>
              <a:t>utang</a:t>
            </a:r>
            <a:r>
              <a:rPr lang="en-US" sz="2400" b="1" dirty="0">
                <a:solidFill>
                  <a:schemeClr val="accent6"/>
                </a:solidFill>
              </a:rPr>
              <a:t> yang </a:t>
            </a:r>
            <a:r>
              <a:rPr lang="en-US" sz="2400" b="1" dirty="0" err="1">
                <a:solidFill>
                  <a:schemeClr val="accent6"/>
                </a:solidFill>
              </a:rPr>
              <a:t>membayarkan</a:t>
            </a:r>
            <a:r>
              <a:rPr lang="en-US" sz="2400" b="1" dirty="0">
                <a:solidFill>
                  <a:schemeClr val="accent6"/>
                </a:solidFill>
              </a:rPr>
              <a:t> </a:t>
            </a:r>
            <a:r>
              <a:rPr lang="en-US" sz="2400" b="1" dirty="0" err="1">
                <a:solidFill>
                  <a:schemeClr val="accent6"/>
                </a:solidFill>
              </a:rPr>
              <a:t>tingkat</a:t>
            </a:r>
            <a:r>
              <a:rPr lang="en-US" sz="2400" b="1" dirty="0">
                <a:solidFill>
                  <a:schemeClr val="accent6"/>
                </a:solidFill>
              </a:rPr>
              <a:t> </a:t>
            </a:r>
            <a:r>
              <a:rPr lang="en-US" sz="2400" b="1" dirty="0" err="1">
                <a:solidFill>
                  <a:schemeClr val="accent6"/>
                </a:solidFill>
              </a:rPr>
              <a:t>bunga</a:t>
            </a:r>
            <a:r>
              <a:rPr lang="en-US" sz="2400" b="1" dirty="0">
                <a:solidFill>
                  <a:schemeClr val="accent6"/>
                </a:solidFill>
              </a:rPr>
              <a:t> </a:t>
            </a:r>
            <a:r>
              <a:rPr lang="en-US" sz="2400" b="1" dirty="0" err="1">
                <a:solidFill>
                  <a:schemeClr val="accent6"/>
                </a:solidFill>
              </a:rPr>
              <a:t>sebesar</a:t>
            </a:r>
            <a:r>
              <a:rPr lang="en-US" sz="2400" b="1" dirty="0">
                <a:solidFill>
                  <a:schemeClr val="accent6"/>
                </a:solidFill>
              </a:rPr>
              <a:t> 20% per</a:t>
            </a:r>
            <a:r>
              <a:rPr lang="id-ID" sz="2400" b="1" dirty="0">
                <a:solidFill>
                  <a:schemeClr val="accent6"/>
                </a:solidFill>
              </a:rPr>
              <a:t> </a:t>
            </a:r>
            <a:r>
              <a:rPr lang="en-US" sz="2400" b="1" dirty="0" err="1">
                <a:solidFill>
                  <a:schemeClr val="accent6"/>
                </a:solidFill>
              </a:rPr>
              <a:t>tahun</a:t>
            </a:r>
            <a:r>
              <a:rPr lang="en-US" sz="2400" b="1" dirty="0">
                <a:solidFill>
                  <a:schemeClr val="accent6"/>
                </a:solidFill>
              </a:rPr>
              <a:t>. </a:t>
            </a:r>
            <a:r>
              <a:rPr lang="en-US" sz="2400" b="1" dirty="0" err="1">
                <a:solidFill>
                  <a:schemeClr val="accent6"/>
                </a:solidFill>
              </a:rPr>
              <a:t>Berapa</a:t>
            </a:r>
            <a:r>
              <a:rPr lang="en-US" sz="2400" b="1" dirty="0">
                <a:solidFill>
                  <a:schemeClr val="accent6"/>
                </a:solidFill>
              </a:rPr>
              <a:t> </a:t>
            </a:r>
            <a:r>
              <a:rPr lang="en-US" sz="2400" b="1" dirty="0" err="1">
                <a:solidFill>
                  <a:schemeClr val="accent6"/>
                </a:solidFill>
              </a:rPr>
              <a:t>tingkat</a:t>
            </a:r>
            <a:r>
              <a:rPr lang="en-US" sz="2400" b="1" dirty="0">
                <a:solidFill>
                  <a:schemeClr val="accent6"/>
                </a:solidFill>
              </a:rPr>
              <a:t> </a:t>
            </a:r>
            <a:r>
              <a:rPr lang="en-US" sz="2400" b="1" dirty="0" err="1">
                <a:solidFill>
                  <a:schemeClr val="accent6"/>
                </a:solidFill>
              </a:rPr>
              <a:t>keuntungan</a:t>
            </a:r>
            <a:r>
              <a:rPr lang="en-US" sz="2400" b="1" dirty="0">
                <a:solidFill>
                  <a:schemeClr val="accent6"/>
                </a:solidFill>
              </a:rPr>
              <a:t> yang </a:t>
            </a:r>
            <a:r>
              <a:rPr lang="en-US" sz="2400" b="1" dirty="0" err="1">
                <a:solidFill>
                  <a:schemeClr val="accent6"/>
                </a:solidFill>
              </a:rPr>
              <a:t>disyaratkan</a:t>
            </a:r>
            <a:r>
              <a:rPr lang="en-US" sz="2400" b="1" dirty="0">
                <a:solidFill>
                  <a:schemeClr val="accent6"/>
                </a:solidFill>
              </a:rPr>
              <a:t> </a:t>
            </a:r>
            <a:r>
              <a:rPr lang="en-US" sz="2400" b="1" dirty="0" err="1">
                <a:solidFill>
                  <a:schemeClr val="accent6"/>
                </a:solidFill>
              </a:rPr>
              <a:t>oleh</a:t>
            </a:r>
            <a:r>
              <a:rPr lang="en-US" sz="2400" b="1" dirty="0">
                <a:solidFill>
                  <a:schemeClr val="accent6"/>
                </a:solidFill>
              </a:rPr>
              <a:t> </a:t>
            </a:r>
            <a:r>
              <a:rPr lang="en-US" sz="2400" b="1" dirty="0" err="1">
                <a:solidFill>
                  <a:schemeClr val="accent6"/>
                </a:solidFill>
              </a:rPr>
              <a:t>pemberi</a:t>
            </a:r>
            <a:r>
              <a:rPr lang="id-ID" sz="2400" b="1" dirty="0">
                <a:solidFill>
                  <a:schemeClr val="accent6"/>
                </a:solidFill>
              </a:rPr>
              <a:t> </a:t>
            </a:r>
            <a:r>
              <a:rPr lang="en-US" sz="2400" b="1" dirty="0" err="1">
                <a:solidFill>
                  <a:schemeClr val="accent6"/>
                </a:solidFill>
              </a:rPr>
              <a:t>utang</a:t>
            </a:r>
            <a:r>
              <a:rPr lang="en-US" sz="2400" b="1" dirty="0">
                <a:solidFill>
                  <a:schemeClr val="accent6"/>
                </a:solidFill>
              </a:rPr>
              <a:t>?</a:t>
            </a:r>
            <a:endParaRPr lang="id-ID" sz="2400" b="1" dirty="0">
              <a:solidFill>
                <a:schemeClr val="accent6"/>
              </a:solidFill>
            </a:endParaRPr>
          </a:p>
          <a:p>
            <a:pPr marL="90488" indent="-25400" algn="just">
              <a:lnSpc>
                <a:spcPct val="90000"/>
              </a:lnSpc>
              <a:buNone/>
            </a:pPr>
            <a:endParaRPr lang="id-ID" sz="2400" b="1" dirty="0">
              <a:solidFill>
                <a:schemeClr val="accent6"/>
              </a:solidFill>
            </a:endParaRPr>
          </a:p>
          <a:p>
            <a:pPr marL="90488" indent="-25400" algn="just">
              <a:lnSpc>
                <a:spcPct val="90000"/>
              </a:lnSpc>
              <a:buNone/>
            </a:pPr>
            <a:r>
              <a:rPr lang="en-US" sz="2400" b="1" dirty="0" err="1">
                <a:solidFill>
                  <a:schemeClr val="accent2"/>
                </a:solidFill>
              </a:rPr>
              <a:t>Jawab</a:t>
            </a:r>
            <a:r>
              <a:rPr lang="en-US" sz="2400" b="1" dirty="0">
                <a:solidFill>
                  <a:schemeClr val="accent2"/>
                </a:solidFill>
              </a:rPr>
              <a:t>: </a:t>
            </a:r>
            <a:endParaRPr lang="id-ID" sz="2400" b="1" dirty="0">
              <a:solidFill>
                <a:schemeClr val="accent2"/>
              </a:solidFill>
            </a:endParaRPr>
          </a:p>
          <a:p>
            <a:pPr marL="90488" indent="-25400" algn="just">
              <a:lnSpc>
                <a:spcPct val="90000"/>
              </a:lnSpc>
              <a:buNone/>
            </a:pPr>
            <a:r>
              <a:rPr lang="id-ID" sz="2400" b="1" dirty="0">
                <a:solidFill>
                  <a:schemeClr val="accent6"/>
                </a:solidFill>
              </a:rPr>
              <a:t>tingkat keuntungan yang disyaratkan pemberi utang adalah </a:t>
            </a:r>
            <a:r>
              <a:rPr lang="en-US" sz="2400" b="1" dirty="0">
                <a:solidFill>
                  <a:schemeClr val="accent6"/>
                </a:solidFill>
              </a:rPr>
              <a:t>20%</a:t>
            </a:r>
            <a:r>
              <a:rPr lang="id-ID" sz="2400" b="1" dirty="0">
                <a:solidFill>
                  <a:schemeClr val="accent6"/>
                </a:solidFill>
              </a:rPr>
              <a:t>.</a:t>
            </a:r>
          </a:p>
          <a:p>
            <a:pPr marL="90488" indent="-25400" algn="just">
              <a:lnSpc>
                <a:spcPct val="90000"/>
              </a:lnSpc>
              <a:buNone/>
            </a:pPr>
            <a:r>
              <a:rPr lang="en-US" sz="2400" b="1" dirty="0" err="1">
                <a:solidFill>
                  <a:schemeClr val="accent6"/>
                </a:solidFill>
              </a:rPr>
              <a:t>Biaya</a:t>
            </a:r>
            <a:r>
              <a:rPr lang="en-US" sz="2400" b="1" dirty="0">
                <a:solidFill>
                  <a:schemeClr val="accent6"/>
                </a:solidFill>
              </a:rPr>
              <a:t> modal </a:t>
            </a:r>
            <a:r>
              <a:rPr lang="en-US" sz="2400" b="1" dirty="0" err="1">
                <a:solidFill>
                  <a:schemeClr val="accent6"/>
                </a:solidFill>
              </a:rPr>
              <a:t>utang</a:t>
            </a:r>
            <a:r>
              <a:rPr lang="en-US" sz="2400" b="1" dirty="0">
                <a:solidFill>
                  <a:schemeClr val="accent6"/>
                </a:solidFill>
              </a:rPr>
              <a:t> </a:t>
            </a:r>
            <a:r>
              <a:rPr lang="id-ID" sz="2400" b="1" dirty="0">
                <a:solidFill>
                  <a:schemeClr val="accent6"/>
                </a:solidFill>
              </a:rPr>
              <a:t>tersebut </a:t>
            </a:r>
            <a:r>
              <a:rPr lang="en-US" sz="2400" b="1" dirty="0">
                <a:solidFill>
                  <a:schemeClr val="accent6"/>
                </a:solidFill>
              </a:rPr>
              <a:t>20% (</a:t>
            </a:r>
            <a:r>
              <a:rPr lang="en-US" sz="2400" b="1" dirty="0" err="1">
                <a:solidFill>
                  <a:schemeClr val="accent6"/>
                </a:solidFill>
              </a:rPr>
              <a:t>sebelum</a:t>
            </a:r>
            <a:r>
              <a:rPr lang="en-US" sz="2400" b="1" dirty="0">
                <a:solidFill>
                  <a:schemeClr val="accent6"/>
                </a:solidFill>
              </a:rPr>
              <a:t> </a:t>
            </a:r>
            <a:r>
              <a:rPr lang="en-US" sz="2400" b="1" dirty="0" err="1">
                <a:solidFill>
                  <a:schemeClr val="accent6"/>
                </a:solidFill>
              </a:rPr>
              <a:t>pajak</a:t>
            </a:r>
            <a:r>
              <a:rPr lang="en-US" sz="2400" b="1" dirty="0">
                <a:solidFill>
                  <a:schemeClr val="accent6"/>
                </a:solidFill>
              </a:rPr>
              <a:t>). </a:t>
            </a:r>
            <a:r>
              <a:rPr lang="en-US" sz="2400" b="1" dirty="0" err="1">
                <a:solidFill>
                  <a:schemeClr val="accent6"/>
                </a:solidFill>
              </a:rPr>
              <a:t>Proyek</a:t>
            </a:r>
            <a:r>
              <a:rPr lang="en-US" sz="2400" b="1" dirty="0">
                <a:solidFill>
                  <a:schemeClr val="accent6"/>
                </a:solidFill>
              </a:rPr>
              <a:t> </a:t>
            </a:r>
            <a:r>
              <a:rPr lang="en-US" sz="2400" b="1" dirty="0" err="1">
                <a:solidFill>
                  <a:schemeClr val="accent6"/>
                </a:solidFill>
              </a:rPr>
              <a:t>tersebut</a:t>
            </a:r>
            <a:r>
              <a:rPr lang="en-US" sz="2400" b="1" dirty="0">
                <a:solidFill>
                  <a:schemeClr val="accent6"/>
                </a:solidFill>
              </a:rPr>
              <a:t> </a:t>
            </a:r>
            <a:r>
              <a:rPr lang="en-US" sz="2400" b="1" dirty="0" err="1">
                <a:solidFill>
                  <a:schemeClr val="accent6"/>
                </a:solidFill>
              </a:rPr>
              <a:t>harus</a:t>
            </a:r>
            <a:r>
              <a:rPr lang="en-US" sz="2400" b="1" dirty="0">
                <a:solidFill>
                  <a:schemeClr val="accent6"/>
                </a:solidFill>
              </a:rPr>
              <a:t> </a:t>
            </a:r>
            <a:r>
              <a:rPr lang="en-US" sz="2400" b="1" dirty="0" err="1">
                <a:solidFill>
                  <a:schemeClr val="accent6"/>
                </a:solidFill>
              </a:rPr>
              <a:t>bisa</a:t>
            </a:r>
            <a:r>
              <a:rPr lang="en-US" sz="2400" b="1" dirty="0">
                <a:solidFill>
                  <a:schemeClr val="accent6"/>
                </a:solidFill>
              </a:rPr>
              <a:t> </a:t>
            </a:r>
            <a:r>
              <a:rPr lang="en-US" sz="2400" b="1" dirty="0" err="1">
                <a:solidFill>
                  <a:schemeClr val="accent6"/>
                </a:solidFill>
              </a:rPr>
              <a:t>menghasilkan</a:t>
            </a:r>
            <a:r>
              <a:rPr lang="en-US" sz="2400" b="1" dirty="0">
                <a:solidFill>
                  <a:schemeClr val="accent6"/>
                </a:solidFill>
              </a:rPr>
              <a:t> minimal </a:t>
            </a:r>
            <a:r>
              <a:rPr lang="en-US" sz="2400" b="1" dirty="0" err="1">
                <a:solidFill>
                  <a:schemeClr val="accent6"/>
                </a:solidFill>
              </a:rPr>
              <a:t>keuntungan</a:t>
            </a:r>
            <a:r>
              <a:rPr lang="id-ID" sz="2400" b="1" dirty="0">
                <a:solidFill>
                  <a:schemeClr val="accent6"/>
                </a:solidFill>
              </a:rPr>
              <a:t> bersih </a:t>
            </a:r>
            <a:r>
              <a:rPr lang="en-US" sz="2400" b="1" dirty="0">
                <a:solidFill>
                  <a:schemeClr val="accent6"/>
                </a:solidFill>
              </a:rPr>
              <a:t>20%</a:t>
            </a:r>
            <a:r>
              <a:rPr lang="id-ID" sz="2400" b="1" dirty="0">
                <a:solidFill>
                  <a:schemeClr val="accent6"/>
                </a:solidFill>
              </a:rPr>
              <a:t> </a:t>
            </a:r>
            <a:r>
              <a:rPr lang="en-US" sz="2400" b="1" dirty="0">
                <a:solidFill>
                  <a:schemeClr val="accent6"/>
                </a:solidFill>
              </a:rPr>
              <a:t>agar </a:t>
            </a:r>
            <a:r>
              <a:rPr lang="en-US" sz="2400" b="1" dirty="0" err="1">
                <a:solidFill>
                  <a:schemeClr val="accent6"/>
                </a:solidFill>
              </a:rPr>
              <a:t>bisa</a:t>
            </a:r>
            <a:r>
              <a:rPr lang="en-US" sz="2400" b="1" dirty="0">
                <a:solidFill>
                  <a:schemeClr val="accent6"/>
                </a:solidFill>
              </a:rPr>
              <a:t> </a:t>
            </a:r>
            <a:r>
              <a:rPr lang="en-US" sz="2400" b="1" dirty="0" err="1">
                <a:solidFill>
                  <a:schemeClr val="accent6"/>
                </a:solidFill>
              </a:rPr>
              <a:t>menutup</a:t>
            </a:r>
            <a:r>
              <a:rPr lang="en-US" sz="2400" b="1" dirty="0">
                <a:solidFill>
                  <a:schemeClr val="accent6"/>
                </a:solidFill>
              </a:rPr>
              <a:t> </a:t>
            </a:r>
            <a:r>
              <a:rPr lang="en-US" sz="2400" b="1" dirty="0" err="1">
                <a:solidFill>
                  <a:schemeClr val="accent6"/>
                </a:solidFill>
              </a:rPr>
              <a:t>biaya</a:t>
            </a:r>
            <a:r>
              <a:rPr lang="en-US" sz="2400" b="1" dirty="0">
                <a:solidFill>
                  <a:schemeClr val="accent6"/>
                </a:solidFill>
              </a:rPr>
              <a:t> </a:t>
            </a:r>
            <a:r>
              <a:rPr lang="id-ID" sz="2400" b="1" dirty="0">
                <a:solidFill>
                  <a:schemeClr val="accent6"/>
                </a:solidFill>
              </a:rPr>
              <a:t> </a:t>
            </a:r>
            <a:r>
              <a:rPr lang="en-US" sz="2400" b="1" dirty="0" err="1">
                <a:solidFill>
                  <a:schemeClr val="accent6"/>
                </a:solidFill>
              </a:rPr>
              <a:t>utang</a:t>
            </a:r>
            <a:r>
              <a:rPr lang="en-US" sz="2400" b="1" dirty="0">
                <a:solidFill>
                  <a:schemeClr val="accent6"/>
                </a:solidFill>
              </a:rPr>
              <a:t> </a:t>
            </a:r>
            <a:r>
              <a:rPr lang="en-US" sz="2400" b="1" dirty="0" err="1">
                <a:solidFill>
                  <a:schemeClr val="accent6"/>
                </a:solidFill>
              </a:rPr>
              <a:t>tersebut</a:t>
            </a:r>
            <a:r>
              <a:rPr lang="en-US" sz="2400" b="1" dirty="0">
                <a:solidFill>
                  <a:schemeClr val="accent6"/>
                </a:solidFill>
              </a:rPr>
              <a:t>. </a:t>
            </a:r>
          </a:p>
          <a:p>
            <a:pPr marL="448056" indent="-384048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endParaRPr lang="id-ID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484632" indent="0" algn="ctr" eaLnBrk="1" fontAlgn="auto" hangingPunct="1">
              <a:spcAft>
                <a:spcPts val="0"/>
              </a:spcAft>
              <a:defRPr/>
            </a:pPr>
            <a:r>
              <a:rPr lang="id-ID" b="1" dirty="0">
                <a:solidFill>
                  <a:schemeClr val="accent1">
                    <a:tint val="83000"/>
                    <a:satMod val="150000"/>
                  </a:schemeClr>
                </a:solidFill>
              </a:rPr>
              <a:t>Biaya Modal Individual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2775"/>
            <a:ext cx="8229600" cy="4572000"/>
          </a:xfrm>
        </p:spPr>
        <p:txBody>
          <a:bodyPr>
            <a:normAutofit/>
          </a:bodyPr>
          <a:lstStyle/>
          <a:p>
            <a:pPr marL="448056" indent="-384048" algn="just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sv-SE" sz="2800" b="1" dirty="0">
                <a:solidFill>
                  <a:schemeClr val="accent6"/>
                </a:solidFill>
              </a:rPr>
              <a:t>Biaya u</a:t>
            </a:r>
            <a:r>
              <a:rPr lang="id-ID" sz="2800" b="1" dirty="0">
                <a:solidFill>
                  <a:schemeClr val="accent6"/>
                </a:solidFill>
              </a:rPr>
              <a:t>tang</a:t>
            </a:r>
          </a:p>
          <a:p>
            <a:pPr marL="448056" indent="-384048" algn="just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id-ID" sz="2800" b="1" dirty="0">
                <a:solidFill>
                  <a:schemeClr val="accent6"/>
                </a:solidFill>
              </a:rPr>
              <a:t>Biaya saham preferen</a:t>
            </a:r>
          </a:p>
          <a:p>
            <a:pPr marL="448056" indent="-384048" algn="just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id-ID" sz="2800" b="1" dirty="0">
                <a:solidFill>
                  <a:schemeClr val="accent6"/>
                </a:solidFill>
              </a:rPr>
              <a:t>Biaya saham biasa</a:t>
            </a:r>
          </a:p>
          <a:p>
            <a:pPr marL="448056" indent="-384048" algn="just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id-ID" sz="2800" b="1" dirty="0">
                <a:solidFill>
                  <a:schemeClr val="accent6"/>
                </a:solidFill>
              </a:rPr>
              <a:t>Biaya saham biasa baru</a:t>
            </a:r>
            <a:endParaRPr lang="en-US" sz="2800" b="1" dirty="0">
              <a:solidFill>
                <a:schemeClr val="accent6"/>
              </a:solidFill>
            </a:endParaRPr>
          </a:p>
          <a:p>
            <a:pPr marL="448056" indent="-384048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endParaRPr lang="id-ID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484632" indent="0" algn="ctr" eaLnBrk="1" fontAlgn="auto" hangingPunct="1">
              <a:spcAft>
                <a:spcPts val="0"/>
              </a:spcAft>
              <a:defRPr/>
            </a:pPr>
            <a:r>
              <a:rPr lang="id-ID" b="1" dirty="0">
                <a:solidFill>
                  <a:schemeClr val="accent1">
                    <a:tint val="83000"/>
                    <a:satMod val="150000"/>
                  </a:schemeClr>
                </a:solidFill>
              </a:rPr>
              <a:t>Biaya Utang </a:t>
            </a:r>
            <a:br>
              <a:rPr lang="id-ID" b="1" dirty="0">
                <a:solidFill>
                  <a:schemeClr val="accent1">
                    <a:tint val="83000"/>
                    <a:satMod val="150000"/>
                  </a:schemeClr>
                </a:solidFill>
              </a:rPr>
            </a:br>
            <a:r>
              <a:rPr lang="id-ID" b="1" dirty="0">
                <a:solidFill>
                  <a:schemeClr val="accent1">
                    <a:tint val="83000"/>
                    <a:satMod val="150000"/>
                  </a:schemeClr>
                </a:solidFill>
              </a:rPr>
              <a:t>(Cost of Debt)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2775"/>
            <a:ext cx="8229600" cy="4572000"/>
          </a:xfrm>
        </p:spPr>
        <p:txBody>
          <a:bodyPr>
            <a:normAutofit fontScale="70000" lnSpcReduction="20000"/>
          </a:bodyPr>
          <a:lstStyle/>
          <a:p>
            <a:pPr algn="just" eaLnBrk="1" hangingPunct="1">
              <a:lnSpc>
                <a:spcPct val="90000"/>
              </a:lnSpc>
            </a:pPr>
            <a:r>
              <a:rPr lang="en-US" sz="3200" b="1" dirty="0" err="1">
                <a:solidFill>
                  <a:schemeClr val="accent6"/>
                </a:solidFill>
              </a:rPr>
              <a:t>Penggunaan</a:t>
            </a:r>
            <a:r>
              <a:rPr lang="en-US" sz="3200" b="1" dirty="0">
                <a:solidFill>
                  <a:schemeClr val="accent6"/>
                </a:solidFill>
              </a:rPr>
              <a:t> </a:t>
            </a:r>
            <a:r>
              <a:rPr lang="en-US" sz="3200" b="1" dirty="0" err="1">
                <a:solidFill>
                  <a:schemeClr val="accent6"/>
                </a:solidFill>
              </a:rPr>
              <a:t>utang</a:t>
            </a:r>
            <a:r>
              <a:rPr lang="en-US" sz="3200" b="1" dirty="0">
                <a:solidFill>
                  <a:schemeClr val="accent6"/>
                </a:solidFill>
              </a:rPr>
              <a:t> </a:t>
            </a:r>
            <a:r>
              <a:rPr lang="en-US" sz="3200" b="1" dirty="0" err="1">
                <a:solidFill>
                  <a:schemeClr val="accent6"/>
                </a:solidFill>
              </a:rPr>
              <a:t>sebagai</a:t>
            </a:r>
            <a:r>
              <a:rPr lang="en-US" sz="3200" b="1" dirty="0">
                <a:solidFill>
                  <a:schemeClr val="accent6"/>
                </a:solidFill>
              </a:rPr>
              <a:t> modal, </a:t>
            </a:r>
            <a:r>
              <a:rPr lang="en-US" sz="3200" b="1" dirty="0" err="1">
                <a:solidFill>
                  <a:schemeClr val="accent6"/>
                </a:solidFill>
              </a:rPr>
              <a:t>menurunkan</a:t>
            </a:r>
            <a:r>
              <a:rPr lang="en-US" sz="3200" b="1" dirty="0">
                <a:solidFill>
                  <a:schemeClr val="accent6"/>
                </a:solidFill>
              </a:rPr>
              <a:t> </a:t>
            </a:r>
            <a:r>
              <a:rPr lang="id-ID" sz="3200" b="1" dirty="0">
                <a:solidFill>
                  <a:schemeClr val="accent6"/>
                </a:solidFill>
              </a:rPr>
              <a:t>laba/</a:t>
            </a:r>
            <a:r>
              <a:rPr lang="en-US" sz="3200" b="1" dirty="0" err="1">
                <a:solidFill>
                  <a:schemeClr val="accent6"/>
                </a:solidFill>
              </a:rPr>
              <a:t>penghasilan</a:t>
            </a:r>
            <a:r>
              <a:rPr lang="en-US" sz="3200" b="1" dirty="0">
                <a:solidFill>
                  <a:schemeClr val="accent6"/>
                </a:solidFill>
              </a:rPr>
              <a:t> y</a:t>
            </a:r>
            <a:r>
              <a:rPr lang="id-ID" sz="3200" b="1" dirty="0">
                <a:solidFill>
                  <a:schemeClr val="accent6"/>
                </a:solidFill>
              </a:rPr>
              <a:t>ang</a:t>
            </a:r>
            <a:r>
              <a:rPr lang="en-US" sz="3200" b="1" dirty="0">
                <a:solidFill>
                  <a:schemeClr val="accent6"/>
                </a:solidFill>
              </a:rPr>
              <a:t> </a:t>
            </a:r>
            <a:r>
              <a:rPr lang="en-US" sz="3200" b="1" dirty="0" err="1">
                <a:solidFill>
                  <a:schemeClr val="accent6"/>
                </a:solidFill>
              </a:rPr>
              <a:t>dikenai</a:t>
            </a:r>
            <a:r>
              <a:rPr lang="en-US" sz="3200" b="1" dirty="0">
                <a:solidFill>
                  <a:schemeClr val="accent6"/>
                </a:solidFill>
              </a:rPr>
              <a:t> </a:t>
            </a:r>
            <a:r>
              <a:rPr lang="en-US" sz="3200" b="1" dirty="0" err="1">
                <a:solidFill>
                  <a:schemeClr val="accent6"/>
                </a:solidFill>
              </a:rPr>
              <a:t>pajak</a:t>
            </a:r>
            <a:r>
              <a:rPr lang="en-US" sz="3200" b="1" dirty="0">
                <a:solidFill>
                  <a:schemeClr val="accent6"/>
                </a:solidFill>
              </a:rPr>
              <a:t> </a:t>
            </a:r>
            <a:r>
              <a:rPr lang="en-US" sz="3200" b="1" dirty="0" err="1">
                <a:solidFill>
                  <a:schemeClr val="accent6"/>
                </a:solidFill>
              </a:rPr>
              <a:t>karena</a:t>
            </a:r>
            <a:r>
              <a:rPr lang="en-US" sz="3200" b="1" dirty="0">
                <a:solidFill>
                  <a:schemeClr val="accent6"/>
                </a:solidFill>
              </a:rPr>
              <a:t> </a:t>
            </a:r>
            <a:r>
              <a:rPr lang="en-US" sz="3200" b="1" dirty="0" err="1">
                <a:solidFill>
                  <a:schemeClr val="accent6"/>
                </a:solidFill>
              </a:rPr>
              <a:t>bunga</a:t>
            </a:r>
            <a:r>
              <a:rPr lang="en-US" sz="3200" b="1" dirty="0">
                <a:solidFill>
                  <a:schemeClr val="accent6"/>
                </a:solidFill>
              </a:rPr>
              <a:t> y</a:t>
            </a:r>
            <a:r>
              <a:rPr lang="id-ID" sz="3200" b="1" dirty="0">
                <a:solidFill>
                  <a:schemeClr val="accent6"/>
                </a:solidFill>
              </a:rPr>
              <a:t>an</a:t>
            </a:r>
            <a:r>
              <a:rPr lang="en-US" sz="3200" b="1" dirty="0">
                <a:solidFill>
                  <a:schemeClr val="accent6"/>
                </a:solidFill>
              </a:rPr>
              <a:t>g </a:t>
            </a:r>
            <a:r>
              <a:rPr lang="en-US" sz="3200" b="1" dirty="0" err="1">
                <a:solidFill>
                  <a:schemeClr val="accent6"/>
                </a:solidFill>
              </a:rPr>
              <a:t>harus</a:t>
            </a:r>
            <a:r>
              <a:rPr lang="en-US" sz="3200" b="1" dirty="0">
                <a:solidFill>
                  <a:schemeClr val="accent6"/>
                </a:solidFill>
              </a:rPr>
              <a:t> </a:t>
            </a:r>
            <a:r>
              <a:rPr lang="en-US" sz="3200" b="1" dirty="0" err="1">
                <a:solidFill>
                  <a:schemeClr val="accent6"/>
                </a:solidFill>
              </a:rPr>
              <a:t>dibayar</a:t>
            </a:r>
            <a:r>
              <a:rPr lang="en-US" sz="3200" b="1" dirty="0">
                <a:solidFill>
                  <a:schemeClr val="accent6"/>
                </a:solidFill>
              </a:rPr>
              <a:t>. </a:t>
            </a:r>
            <a:r>
              <a:rPr lang="en-US" sz="3200" b="1" dirty="0" err="1">
                <a:solidFill>
                  <a:schemeClr val="accent6"/>
                </a:solidFill>
              </a:rPr>
              <a:t>Karena</a:t>
            </a:r>
            <a:r>
              <a:rPr lang="en-US" sz="3200" b="1" dirty="0">
                <a:solidFill>
                  <a:schemeClr val="accent6"/>
                </a:solidFill>
              </a:rPr>
              <a:t> </a:t>
            </a:r>
            <a:r>
              <a:rPr lang="en-US" sz="3200" b="1" dirty="0" err="1">
                <a:solidFill>
                  <a:schemeClr val="accent6"/>
                </a:solidFill>
              </a:rPr>
              <a:t>itu</a:t>
            </a:r>
            <a:r>
              <a:rPr lang="en-US" sz="3200" b="1" dirty="0">
                <a:solidFill>
                  <a:schemeClr val="accent6"/>
                </a:solidFill>
              </a:rPr>
              <a:t> </a:t>
            </a:r>
            <a:r>
              <a:rPr lang="en-US" sz="3200" b="1" dirty="0" err="1">
                <a:solidFill>
                  <a:schemeClr val="accent6"/>
                </a:solidFill>
              </a:rPr>
              <a:t>penggunaan</a:t>
            </a:r>
            <a:r>
              <a:rPr lang="en-US" sz="3200" b="1" dirty="0">
                <a:solidFill>
                  <a:schemeClr val="accent6"/>
                </a:solidFill>
              </a:rPr>
              <a:t> </a:t>
            </a:r>
            <a:r>
              <a:rPr lang="id-ID" sz="3200" b="1" dirty="0">
                <a:solidFill>
                  <a:schemeClr val="accent6"/>
                </a:solidFill>
              </a:rPr>
              <a:t>u</a:t>
            </a:r>
            <a:r>
              <a:rPr lang="en-US" sz="3200" b="1" dirty="0">
                <a:solidFill>
                  <a:schemeClr val="accent6"/>
                </a:solidFill>
              </a:rPr>
              <a:t>tang </a:t>
            </a:r>
            <a:r>
              <a:rPr lang="en-US" sz="3200" b="1" dirty="0" err="1">
                <a:solidFill>
                  <a:schemeClr val="accent6"/>
                </a:solidFill>
              </a:rPr>
              <a:t>dapat</a:t>
            </a:r>
            <a:r>
              <a:rPr lang="en-US" sz="3200" b="1" dirty="0">
                <a:solidFill>
                  <a:schemeClr val="accent6"/>
                </a:solidFill>
              </a:rPr>
              <a:t> </a:t>
            </a:r>
            <a:r>
              <a:rPr lang="en-US" sz="3200" b="1" dirty="0" err="1">
                <a:solidFill>
                  <a:schemeClr val="accent6"/>
                </a:solidFill>
              </a:rPr>
              <a:t>mengurangi</a:t>
            </a:r>
            <a:r>
              <a:rPr lang="en-US" sz="3200" b="1" dirty="0">
                <a:solidFill>
                  <a:schemeClr val="accent6"/>
                </a:solidFill>
              </a:rPr>
              <a:t> </a:t>
            </a:r>
            <a:r>
              <a:rPr lang="en-US" sz="3200" b="1" dirty="0" err="1">
                <a:solidFill>
                  <a:schemeClr val="accent6"/>
                </a:solidFill>
              </a:rPr>
              <a:t>pajak</a:t>
            </a:r>
            <a:r>
              <a:rPr lang="en-US" sz="3200" b="1" dirty="0">
                <a:solidFill>
                  <a:schemeClr val="accent6"/>
                </a:solidFill>
              </a:rPr>
              <a:t> yang </a:t>
            </a:r>
            <a:r>
              <a:rPr lang="en-US" sz="3200" b="1" dirty="0" err="1">
                <a:solidFill>
                  <a:schemeClr val="accent6"/>
                </a:solidFill>
              </a:rPr>
              <a:t>dibayar</a:t>
            </a:r>
            <a:r>
              <a:rPr lang="en-US" sz="3200" b="1" dirty="0">
                <a:solidFill>
                  <a:schemeClr val="accent6"/>
                </a:solidFill>
              </a:rPr>
              <a:t> (</a:t>
            </a:r>
            <a:r>
              <a:rPr lang="en-US" sz="3200" b="1" i="1" dirty="0">
                <a:solidFill>
                  <a:schemeClr val="accent6"/>
                </a:solidFill>
              </a:rPr>
              <a:t>tax deductible</a:t>
            </a:r>
            <a:r>
              <a:rPr lang="en-US" sz="3200" b="1" dirty="0">
                <a:solidFill>
                  <a:schemeClr val="accent6"/>
                </a:solidFill>
              </a:rPr>
              <a:t>)</a:t>
            </a:r>
            <a:r>
              <a:rPr lang="id-ID" sz="3200" b="1" dirty="0">
                <a:solidFill>
                  <a:schemeClr val="accent6"/>
                </a:solidFill>
              </a:rPr>
              <a:t>.</a:t>
            </a:r>
            <a:r>
              <a:rPr lang="en-US" sz="3200" b="1" dirty="0">
                <a:solidFill>
                  <a:schemeClr val="accent6"/>
                </a:solidFill>
              </a:rPr>
              <a:t> </a:t>
            </a:r>
            <a:endParaRPr lang="id-ID" sz="3200" b="1" dirty="0">
              <a:solidFill>
                <a:schemeClr val="accent6"/>
              </a:solidFill>
            </a:endParaRPr>
          </a:p>
          <a:p>
            <a:pPr algn="just" eaLnBrk="1" hangingPunct="1">
              <a:lnSpc>
                <a:spcPct val="90000"/>
              </a:lnSpc>
            </a:pPr>
            <a:r>
              <a:rPr lang="en-US" sz="3200" b="1" dirty="0" err="1">
                <a:solidFill>
                  <a:schemeClr val="accent6"/>
                </a:solidFill>
              </a:rPr>
              <a:t>Biaya</a:t>
            </a:r>
            <a:r>
              <a:rPr lang="en-US" sz="3200" b="1" dirty="0">
                <a:solidFill>
                  <a:schemeClr val="accent6"/>
                </a:solidFill>
              </a:rPr>
              <a:t> modal </a:t>
            </a:r>
            <a:r>
              <a:rPr lang="en-US" sz="3200" b="1" dirty="0" err="1">
                <a:solidFill>
                  <a:schemeClr val="accent6"/>
                </a:solidFill>
              </a:rPr>
              <a:t>dari</a:t>
            </a:r>
            <a:r>
              <a:rPr lang="en-US" sz="3200" b="1" dirty="0">
                <a:solidFill>
                  <a:schemeClr val="accent6"/>
                </a:solidFill>
              </a:rPr>
              <a:t> </a:t>
            </a:r>
            <a:r>
              <a:rPr lang="en-US" sz="3200" b="1" dirty="0" err="1">
                <a:solidFill>
                  <a:schemeClr val="accent6"/>
                </a:solidFill>
              </a:rPr>
              <a:t>penggunaan</a:t>
            </a:r>
            <a:r>
              <a:rPr lang="en-US" sz="3200" b="1" dirty="0">
                <a:solidFill>
                  <a:schemeClr val="accent6"/>
                </a:solidFill>
              </a:rPr>
              <a:t> </a:t>
            </a:r>
            <a:r>
              <a:rPr lang="en-US" sz="3200" b="1" dirty="0" err="1">
                <a:solidFill>
                  <a:schemeClr val="accent6"/>
                </a:solidFill>
              </a:rPr>
              <a:t>utang</a:t>
            </a:r>
            <a:r>
              <a:rPr lang="en-US" sz="3200" b="1" dirty="0">
                <a:solidFill>
                  <a:schemeClr val="accent6"/>
                </a:solidFill>
              </a:rPr>
              <a:t> </a:t>
            </a:r>
            <a:r>
              <a:rPr lang="en-US" sz="3200" b="1" dirty="0" err="1">
                <a:solidFill>
                  <a:schemeClr val="accent6"/>
                </a:solidFill>
              </a:rPr>
              <a:t>dihitung</a:t>
            </a:r>
            <a:r>
              <a:rPr lang="en-US" sz="3200" b="1" dirty="0">
                <a:solidFill>
                  <a:schemeClr val="accent6"/>
                </a:solidFill>
              </a:rPr>
              <a:t> </a:t>
            </a:r>
            <a:r>
              <a:rPr lang="en-US" sz="3200" b="1" dirty="0" err="1">
                <a:solidFill>
                  <a:schemeClr val="accent6"/>
                </a:solidFill>
              </a:rPr>
              <a:t>dengan</a:t>
            </a:r>
            <a:r>
              <a:rPr lang="en-US" sz="3200" b="1" dirty="0">
                <a:solidFill>
                  <a:schemeClr val="accent6"/>
                </a:solidFill>
              </a:rPr>
              <a:t> </a:t>
            </a:r>
            <a:r>
              <a:rPr lang="en-US" sz="3200" b="1" dirty="0" err="1">
                <a:solidFill>
                  <a:schemeClr val="accent6"/>
                </a:solidFill>
              </a:rPr>
              <a:t>cara</a:t>
            </a:r>
            <a:r>
              <a:rPr lang="en-US" sz="3200" b="1" dirty="0">
                <a:solidFill>
                  <a:schemeClr val="accent6"/>
                </a:solidFill>
              </a:rPr>
              <a:t> :  </a:t>
            </a:r>
            <a:endParaRPr lang="id-ID" sz="3200" b="1" dirty="0">
              <a:solidFill>
                <a:schemeClr val="accent6"/>
              </a:solidFill>
            </a:endParaRPr>
          </a:p>
          <a:p>
            <a:pPr algn="just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id-ID" sz="3200" dirty="0"/>
              <a:t>	</a:t>
            </a:r>
          </a:p>
          <a:p>
            <a:pPr algn="just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id-ID" sz="2900" b="1" dirty="0">
                <a:solidFill>
                  <a:schemeClr val="accent1">
                    <a:lumMod val="75000"/>
                  </a:schemeClr>
                </a:solidFill>
              </a:rPr>
              <a:t>Rumus</a:t>
            </a:r>
            <a:r>
              <a:rPr lang="sv-SE" sz="2900" b="1" dirty="0">
                <a:solidFill>
                  <a:schemeClr val="accent1">
                    <a:lumMod val="75000"/>
                  </a:schemeClr>
                </a:solidFill>
              </a:rPr>
              <a:t> :	</a:t>
            </a:r>
          </a:p>
          <a:p>
            <a:pPr marL="90488" indent="-25400" algn="ctr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sv-SE" sz="4600" b="1" dirty="0">
                <a:solidFill>
                  <a:srgbClr val="00B050"/>
                </a:solidFill>
              </a:rPr>
              <a:t>K</a:t>
            </a:r>
            <a:r>
              <a:rPr lang="id-ID" sz="3200" b="1" dirty="0">
                <a:solidFill>
                  <a:srgbClr val="00B050"/>
                </a:solidFill>
              </a:rPr>
              <a:t>d</a:t>
            </a:r>
            <a:r>
              <a:rPr lang="id-ID" sz="4600" b="1" dirty="0">
                <a:solidFill>
                  <a:srgbClr val="00B050"/>
                </a:solidFill>
              </a:rPr>
              <a:t> = K</a:t>
            </a:r>
            <a:r>
              <a:rPr lang="id-ID" sz="3200" b="1" dirty="0">
                <a:solidFill>
                  <a:srgbClr val="00B050"/>
                </a:solidFill>
              </a:rPr>
              <a:t>b</a:t>
            </a:r>
            <a:r>
              <a:rPr lang="id-ID" sz="4600" b="1" dirty="0">
                <a:solidFill>
                  <a:srgbClr val="00B050"/>
                </a:solidFill>
              </a:rPr>
              <a:t> (1-Tax)</a:t>
            </a:r>
            <a:endParaRPr lang="sv-SE" sz="4600" b="1" dirty="0">
              <a:solidFill>
                <a:srgbClr val="00B050"/>
              </a:solidFill>
            </a:endParaRPr>
          </a:p>
          <a:p>
            <a:pPr marL="90488" indent="-25400" algn="ctr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sv-SE" sz="4600" b="1" dirty="0">
                <a:solidFill>
                  <a:srgbClr val="00B050"/>
                </a:solidFill>
              </a:rPr>
              <a:t>	</a:t>
            </a:r>
          </a:p>
          <a:p>
            <a:pPr marL="90488" indent="-25400" algn="just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sv-SE" sz="2900" b="1" dirty="0">
                <a:solidFill>
                  <a:schemeClr val="accent6">
                    <a:lumMod val="75000"/>
                  </a:schemeClr>
                </a:solidFill>
              </a:rPr>
              <a:t>	</a:t>
            </a:r>
            <a:r>
              <a:rPr lang="id-ID" sz="2900" b="1" dirty="0">
                <a:solidFill>
                  <a:schemeClr val="accent1">
                    <a:lumMod val="75000"/>
                  </a:schemeClr>
                </a:solidFill>
              </a:rPr>
              <a:t>Keterangan</a:t>
            </a:r>
            <a:r>
              <a:rPr lang="sv-SE" sz="2900" b="1" dirty="0">
                <a:solidFill>
                  <a:schemeClr val="accent1">
                    <a:lumMod val="75000"/>
                  </a:schemeClr>
                </a:solidFill>
              </a:rPr>
              <a:t>  :</a:t>
            </a:r>
          </a:p>
          <a:p>
            <a:pPr marL="90488" indent="-25400" algn="just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sv-SE" sz="2900" b="1" dirty="0">
                <a:solidFill>
                  <a:schemeClr val="accent6"/>
                </a:solidFill>
              </a:rPr>
              <a:t>K</a:t>
            </a:r>
            <a:r>
              <a:rPr lang="id-ID" sz="2000" b="1" dirty="0">
                <a:solidFill>
                  <a:schemeClr val="accent6"/>
                </a:solidFill>
              </a:rPr>
              <a:t>d</a:t>
            </a:r>
            <a:r>
              <a:rPr lang="id-ID" sz="2900" b="1" dirty="0">
                <a:solidFill>
                  <a:schemeClr val="accent6"/>
                </a:solidFill>
              </a:rPr>
              <a:t>	</a:t>
            </a:r>
            <a:r>
              <a:rPr lang="sv-SE" sz="2900" b="1" dirty="0">
                <a:solidFill>
                  <a:schemeClr val="accent6"/>
                </a:solidFill>
              </a:rPr>
              <a:t>= </a:t>
            </a:r>
            <a:r>
              <a:rPr lang="id-ID" sz="2900" b="1" dirty="0">
                <a:solidFill>
                  <a:schemeClr val="accent6"/>
                </a:solidFill>
              </a:rPr>
              <a:t> biaya utang setelah pajak </a:t>
            </a:r>
          </a:p>
          <a:p>
            <a:pPr marL="90488" indent="-25400" algn="just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sv-SE" sz="2900" b="1" dirty="0">
                <a:solidFill>
                  <a:schemeClr val="accent6"/>
                </a:solidFill>
              </a:rPr>
              <a:t>K</a:t>
            </a:r>
            <a:r>
              <a:rPr lang="id-ID" sz="2000" b="1" dirty="0">
                <a:solidFill>
                  <a:schemeClr val="accent6"/>
                </a:solidFill>
              </a:rPr>
              <a:t>b</a:t>
            </a:r>
            <a:r>
              <a:rPr lang="id-ID" sz="2900" b="1" dirty="0">
                <a:solidFill>
                  <a:schemeClr val="accent6"/>
                </a:solidFill>
              </a:rPr>
              <a:t>	</a:t>
            </a:r>
            <a:r>
              <a:rPr lang="sv-SE" sz="2900" b="1" dirty="0">
                <a:solidFill>
                  <a:schemeClr val="accent6"/>
                </a:solidFill>
              </a:rPr>
              <a:t>=</a:t>
            </a:r>
            <a:r>
              <a:rPr lang="id-ID" sz="2900" b="1" dirty="0">
                <a:solidFill>
                  <a:schemeClr val="accent6"/>
                </a:solidFill>
              </a:rPr>
              <a:t>  biaya utang sebelum pajak</a:t>
            </a:r>
          </a:p>
          <a:p>
            <a:pPr marL="90488" indent="-25400" algn="just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id-ID" sz="2900" b="1" dirty="0">
                <a:solidFill>
                  <a:schemeClr val="accent6"/>
                </a:solidFill>
              </a:rPr>
              <a:t>Tax	=  tax rate (tingkat pajak) </a:t>
            </a:r>
            <a:endParaRPr lang="en-US" sz="2900" b="1" dirty="0">
              <a:solidFill>
                <a:schemeClr val="accent6"/>
              </a:solidFill>
            </a:endParaRPr>
          </a:p>
          <a:p>
            <a:pPr marL="449263" indent="-384175" algn="just" eaLnBrk="1" fontAlgn="auto" hangingPunct="1">
              <a:spcAft>
                <a:spcPts val="0"/>
              </a:spcAft>
              <a:buFont typeface="Wingdings" pitchFamily="2" charset="2"/>
              <a:buChar char="§"/>
              <a:defRPr/>
            </a:pPr>
            <a:endParaRPr lang="en-US" sz="2600" dirty="0">
              <a:solidFill>
                <a:schemeClr val="accent6"/>
              </a:solidFill>
            </a:endParaRPr>
          </a:p>
          <a:p>
            <a:pPr marL="448056" indent="-384048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endParaRPr lang="id-ID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484632" indent="0" algn="ctr" eaLnBrk="1" fontAlgn="auto" hangingPunct="1">
              <a:spcAft>
                <a:spcPts val="0"/>
              </a:spcAft>
              <a:defRPr/>
            </a:pPr>
            <a:r>
              <a:rPr lang="id-ID" b="1" dirty="0">
                <a:solidFill>
                  <a:schemeClr val="accent1">
                    <a:tint val="83000"/>
                    <a:satMod val="150000"/>
                  </a:schemeClr>
                </a:solidFill>
              </a:rPr>
              <a:t>Biaya Utang </a:t>
            </a:r>
            <a:br>
              <a:rPr lang="id-ID" b="1" dirty="0">
                <a:solidFill>
                  <a:schemeClr val="accent1">
                    <a:tint val="83000"/>
                    <a:satMod val="150000"/>
                  </a:schemeClr>
                </a:solidFill>
              </a:rPr>
            </a:br>
            <a:r>
              <a:rPr lang="id-ID" b="1" dirty="0">
                <a:solidFill>
                  <a:schemeClr val="accent1">
                    <a:tint val="83000"/>
                    <a:satMod val="150000"/>
                  </a:schemeClr>
                </a:solidFill>
              </a:rPr>
              <a:t>(Cost of Debt)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00239"/>
            <a:ext cx="8229600" cy="4454535"/>
          </a:xfrm>
        </p:spPr>
        <p:txBody>
          <a:bodyPr>
            <a:normAutofit fontScale="70000" lnSpcReduction="20000"/>
          </a:bodyPr>
          <a:lstStyle/>
          <a:p>
            <a:pPr marL="0" indent="0" algn="just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3200" b="1" dirty="0" err="1">
                <a:solidFill>
                  <a:schemeClr val="accent2"/>
                </a:solidFill>
              </a:rPr>
              <a:t>Contoh</a:t>
            </a:r>
            <a:r>
              <a:rPr lang="id-ID" sz="3200" b="1" dirty="0">
                <a:solidFill>
                  <a:schemeClr val="accent2"/>
                </a:solidFill>
              </a:rPr>
              <a:t> jika modal perusahaan tanpa utang</a:t>
            </a:r>
            <a:endParaRPr lang="en-US" sz="3200" b="1" dirty="0">
              <a:solidFill>
                <a:schemeClr val="accent2"/>
              </a:solidFill>
            </a:endParaRPr>
          </a:p>
          <a:p>
            <a:pPr marL="0" indent="0" algn="just" eaLnBrk="1" hangingPunct="1">
              <a:lnSpc>
                <a:spcPct val="90000"/>
              </a:lnSpc>
              <a:buFont typeface="Wingdings" pitchFamily="2" charset="2"/>
              <a:buNone/>
            </a:pPr>
            <a:endParaRPr lang="id-ID" sz="3200" b="1" dirty="0"/>
          </a:p>
          <a:p>
            <a:pPr marL="0" indent="0" algn="just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id-ID" sz="3200" b="1" dirty="0">
                <a:solidFill>
                  <a:schemeClr val="accent6"/>
                </a:solidFill>
              </a:rPr>
              <a:t>PT. A menjalankan proyek senilai Rp 100.000.000,00, seluruhnya modal sendiri.  Tingkat pajak 15%.</a:t>
            </a:r>
          </a:p>
          <a:p>
            <a:pPr marL="0" indent="0" algn="just" eaLnBrk="1" hangingPunct="1">
              <a:lnSpc>
                <a:spcPct val="90000"/>
              </a:lnSpc>
              <a:buFont typeface="Wingdings" pitchFamily="2" charset="2"/>
              <a:buNone/>
            </a:pPr>
            <a:endParaRPr lang="id-ID" sz="3200" b="1" dirty="0">
              <a:solidFill>
                <a:schemeClr val="accent6"/>
              </a:solidFill>
            </a:endParaRPr>
          </a:p>
          <a:p>
            <a:pPr marL="0" indent="0" algn="just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id-ID" sz="3200" b="1" dirty="0">
                <a:solidFill>
                  <a:schemeClr val="accent6"/>
                </a:solidFill>
              </a:rPr>
              <a:t>Penjualan				200 juta</a:t>
            </a:r>
          </a:p>
          <a:p>
            <a:pPr marL="0" indent="0" algn="just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id-ID" sz="3200" b="1" dirty="0">
                <a:solidFill>
                  <a:schemeClr val="accent6"/>
                </a:solidFill>
              </a:rPr>
              <a:t>HPP					</a:t>
            </a:r>
            <a:r>
              <a:rPr lang="id-ID" sz="3200" b="1" u="sng" dirty="0">
                <a:solidFill>
                  <a:schemeClr val="accent6"/>
                </a:solidFill>
              </a:rPr>
              <a:t>100 juta</a:t>
            </a:r>
          </a:p>
          <a:p>
            <a:pPr marL="0" indent="0" algn="just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id-ID" sz="3200" b="1" dirty="0">
                <a:solidFill>
                  <a:schemeClr val="accent6"/>
                </a:solidFill>
              </a:rPr>
              <a:t>Laba kotor				100 juta</a:t>
            </a:r>
          </a:p>
          <a:p>
            <a:pPr marL="0" indent="0" algn="just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id-ID" sz="3200" b="1" dirty="0">
                <a:solidFill>
                  <a:schemeClr val="accent6"/>
                </a:solidFill>
              </a:rPr>
              <a:t>Biaya Umum, Adm dll		</a:t>
            </a:r>
            <a:r>
              <a:rPr lang="id-ID" sz="3200" b="1" u="sng" dirty="0">
                <a:solidFill>
                  <a:schemeClr val="accent6"/>
                </a:solidFill>
              </a:rPr>
              <a:t>  20 juta</a:t>
            </a:r>
          </a:p>
          <a:p>
            <a:pPr marL="0" indent="0" algn="just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id-ID" sz="3200" b="1" dirty="0">
                <a:solidFill>
                  <a:schemeClr val="accent6"/>
                </a:solidFill>
              </a:rPr>
              <a:t>Laba sebelum bunga &amp; pajak 	  80 juta</a:t>
            </a:r>
          </a:p>
          <a:p>
            <a:pPr marL="0" indent="0" algn="just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id-ID" sz="3200" b="1" dirty="0">
                <a:solidFill>
                  <a:schemeClr val="accent6"/>
                </a:solidFill>
              </a:rPr>
              <a:t>Bunga 				  </a:t>
            </a:r>
            <a:r>
              <a:rPr lang="id-ID" sz="3200" b="1" u="sng" dirty="0">
                <a:solidFill>
                  <a:schemeClr val="accent6"/>
                </a:solidFill>
              </a:rPr>
              <a:t>  0 </a:t>
            </a:r>
          </a:p>
          <a:p>
            <a:pPr marL="0" indent="0" algn="just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id-ID" sz="3200" b="1" dirty="0">
                <a:solidFill>
                  <a:schemeClr val="accent6"/>
                </a:solidFill>
              </a:rPr>
              <a:t>Laba sebelum pajak		  80 juta</a:t>
            </a:r>
          </a:p>
          <a:p>
            <a:pPr marL="0" indent="0" algn="just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id-ID" sz="3200" b="1" dirty="0">
                <a:solidFill>
                  <a:schemeClr val="accent6"/>
                </a:solidFill>
              </a:rPr>
              <a:t>Pajak (15%x80 juta)		  	  </a:t>
            </a:r>
            <a:r>
              <a:rPr lang="id-ID" sz="3200" b="1" u="sng" dirty="0">
                <a:solidFill>
                  <a:schemeClr val="accent6"/>
                </a:solidFill>
              </a:rPr>
              <a:t>12 juta</a:t>
            </a:r>
          </a:p>
          <a:p>
            <a:pPr marL="0" indent="0" algn="just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id-ID" sz="3200" b="1" dirty="0">
                <a:solidFill>
                  <a:schemeClr val="accent6"/>
                </a:solidFill>
              </a:rPr>
              <a:t>Laba bersih				  68 juta</a:t>
            </a:r>
            <a:endParaRPr lang="en-US" sz="3200" b="1" dirty="0">
              <a:solidFill>
                <a:schemeClr val="accent6"/>
              </a:solidFill>
            </a:endParaRPr>
          </a:p>
          <a:p>
            <a:pPr marL="449263" indent="-384175" algn="just" eaLnBrk="1" fontAlgn="auto" hangingPunct="1">
              <a:spcAft>
                <a:spcPts val="0"/>
              </a:spcAft>
              <a:buFont typeface="Wingdings" pitchFamily="2" charset="2"/>
              <a:buChar char="§"/>
              <a:defRPr/>
            </a:pPr>
            <a:endParaRPr lang="en-US" sz="2600" dirty="0">
              <a:solidFill>
                <a:schemeClr val="accent6"/>
              </a:solidFill>
            </a:endParaRPr>
          </a:p>
          <a:p>
            <a:pPr marL="448056" indent="-384048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endParaRPr lang="id-ID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484632" indent="0" algn="ctr" eaLnBrk="1" fontAlgn="auto" hangingPunct="1">
              <a:spcAft>
                <a:spcPts val="0"/>
              </a:spcAft>
              <a:defRPr/>
            </a:pPr>
            <a:r>
              <a:rPr lang="id-ID" b="1" dirty="0">
                <a:solidFill>
                  <a:schemeClr val="accent1">
                    <a:tint val="83000"/>
                    <a:satMod val="150000"/>
                  </a:schemeClr>
                </a:solidFill>
              </a:rPr>
              <a:t>Biaya Utang </a:t>
            </a:r>
            <a:br>
              <a:rPr lang="id-ID" b="1" dirty="0">
                <a:solidFill>
                  <a:schemeClr val="accent1">
                    <a:tint val="83000"/>
                    <a:satMod val="150000"/>
                  </a:schemeClr>
                </a:solidFill>
              </a:rPr>
            </a:br>
            <a:r>
              <a:rPr lang="id-ID" b="1" dirty="0">
                <a:solidFill>
                  <a:schemeClr val="accent1">
                    <a:tint val="83000"/>
                    <a:satMod val="150000"/>
                  </a:schemeClr>
                </a:solidFill>
              </a:rPr>
              <a:t>(Cost of Debt)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28801"/>
            <a:ext cx="8229600" cy="4525973"/>
          </a:xfrm>
        </p:spPr>
        <p:txBody>
          <a:bodyPr>
            <a:normAutofit fontScale="70000" lnSpcReduction="20000"/>
          </a:bodyPr>
          <a:lstStyle/>
          <a:p>
            <a:pPr marL="0" indent="0" algn="just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3200" b="1" dirty="0" err="1">
                <a:solidFill>
                  <a:schemeClr val="accent2"/>
                </a:solidFill>
              </a:rPr>
              <a:t>Contoh</a:t>
            </a:r>
            <a:r>
              <a:rPr lang="id-ID" sz="3200" b="1" dirty="0">
                <a:solidFill>
                  <a:schemeClr val="accent2"/>
                </a:solidFill>
              </a:rPr>
              <a:t> jika modalnya ada yang berasal dari utang</a:t>
            </a:r>
            <a:endParaRPr lang="en-US" sz="3200" b="1" dirty="0">
              <a:solidFill>
                <a:schemeClr val="accent2"/>
              </a:solidFill>
            </a:endParaRPr>
          </a:p>
          <a:p>
            <a:pPr marL="0" indent="0" algn="just" eaLnBrk="1" hangingPunct="1">
              <a:lnSpc>
                <a:spcPct val="90000"/>
              </a:lnSpc>
              <a:buFont typeface="Wingdings" pitchFamily="2" charset="2"/>
              <a:buNone/>
            </a:pPr>
            <a:endParaRPr lang="id-ID" sz="3200" b="1" dirty="0"/>
          </a:p>
          <a:p>
            <a:pPr marL="0" indent="0" algn="just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id-ID" sz="3200" b="1" dirty="0">
                <a:solidFill>
                  <a:schemeClr val="accent6"/>
                </a:solidFill>
              </a:rPr>
              <a:t>PT. A menjalankan proyek senilai Rp 100.000.000,00, 50% nya berasal dari utang bank dengan bunga 10%. Tingkat pajak 15%.</a:t>
            </a:r>
          </a:p>
          <a:p>
            <a:pPr marL="0" indent="0" algn="just" eaLnBrk="1" hangingPunct="1">
              <a:lnSpc>
                <a:spcPct val="90000"/>
              </a:lnSpc>
              <a:buFont typeface="Wingdings" pitchFamily="2" charset="2"/>
              <a:buNone/>
            </a:pPr>
            <a:endParaRPr lang="id-ID" sz="3200" b="1" dirty="0">
              <a:solidFill>
                <a:schemeClr val="accent6"/>
              </a:solidFill>
            </a:endParaRPr>
          </a:p>
          <a:p>
            <a:pPr marL="0" indent="0" algn="just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id-ID" sz="3200" b="1" dirty="0">
                <a:solidFill>
                  <a:schemeClr val="accent6"/>
                </a:solidFill>
              </a:rPr>
              <a:t>Penjualan				200 juta</a:t>
            </a:r>
          </a:p>
          <a:p>
            <a:pPr marL="0" indent="0" algn="just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id-ID" sz="3200" b="1" dirty="0">
                <a:solidFill>
                  <a:schemeClr val="accent6"/>
                </a:solidFill>
              </a:rPr>
              <a:t>HPP					</a:t>
            </a:r>
            <a:r>
              <a:rPr lang="id-ID" sz="3200" b="1" u="sng" dirty="0">
                <a:solidFill>
                  <a:schemeClr val="accent6"/>
                </a:solidFill>
              </a:rPr>
              <a:t>100 juta</a:t>
            </a:r>
          </a:p>
          <a:p>
            <a:pPr marL="0" indent="0" algn="just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id-ID" sz="3200" b="1" dirty="0">
                <a:solidFill>
                  <a:schemeClr val="accent6"/>
                </a:solidFill>
              </a:rPr>
              <a:t>Laba kotor				100 juta</a:t>
            </a:r>
          </a:p>
          <a:p>
            <a:pPr marL="0" indent="0" algn="just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id-ID" sz="3200" b="1" dirty="0">
                <a:solidFill>
                  <a:schemeClr val="accent6"/>
                </a:solidFill>
              </a:rPr>
              <a:t>Biaya Umum, Adm dll		</a:t>
            </a:r>
            <a:r>
              <a:rPr lang="id-ID" sz="3200" b="1" u="sng" dirty="0">
                <a:solidFill>
                  <a:schemeClr val="accent6"/>
                </a:solidFill>
              </a:rPr>
              <a:t>  20 juta</a:t>
            </a:r>
          </a:p>
          <a:p>
            <a:pPr marL="0" indent="0" algn="just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id-ID" sz="3200" b="1" dirty="0">
                <a:solidFill>
                  <a:schemeClr val="accent6"/>
                </a:solidFill>
              </a:rPr>
              <a:t>Laba sebelum bunga &amp; pajak 	  80 juta</a:t>
            </a:r>
          </a:p>
          <a:p>
            <a:pPr marL="0" indent="0" algn="just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id-ID" sz="3200" b="1" dirty="0">
                <a:solidFill>
                  <a:schemeClr val="accent6"/>
                </a:solidFill>
              </a:rPr>
              <a:t>Bunga (10%x50 juta)	   	 </a:t>
            </a:r>
            <a:r>
              <a:rPr lang="id-ID" sz="3200" b="1" u="sng" dirty="0">
                <a:solidFill>
                  <a:schemeClr val="accent6"/>
                </a:solidFill>
              </a:rPr>
              <a:t>   5 juta</a:t>
            </a:r>
          </a:p>
          <a:p>
            <a:pPr marL="0" indent="0" algn="just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id-ID" sz="3200" b="1" dirty="0">
                <a:solidFill>
                  <a:schemeClr val="accent6"/>
                </a:solidFill>
              </a:rPr>
              <a:t>Laba sebelum pajak		  75 juta</a:t>
            </a:r>
          </a:p>
          <a:p>
            <a:pPr marL="0" indent="0" algn="just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id-ID" sz="3200" b="1" dirty="0">
                <a:solidFill>
                  <a:schemeClr val="accent6"/>
                </a:solidFill>
              </a:rPr>
              <a:t>Pajak (15%x75 juta)		  	  </a:t>
            </a:r>
            <a:r>
              <a:rPr lang="id-ID" sz="3200" b="1" u="sng" dirty="0">
                <a:solidFill>
                  <a:schemeClr val="accent6"/>
                </a:solidFill>
              </a:rPr>
              <a:t>11,25 juta</a:t>
            </a:r>
          </a:p>
          <a:p>
            <a:pPr marL="0" indent="0" algn="just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id-ID" sz="3200" b="1" dirty="0">
                <a:solidFill>
                  <a:schemeClr val="accent6"/>
                </a:solidFill>
              </a:rPr>
              <a:t>Laba bersih				  63,75 juta</a:t>
            </a:r>
            <a:endParaRPr lang="en-US" sz="3200" b="1" dirty="0">
              <a:solidFill>
                <a:schemeClr val="accent6"/>
              </a:solidFill>
            </a:endParaRPr>
          </a:p>
          <a:p>
            <a:pPr marL="449263" indent="-384175" algn="just" eaLnBrk="1" fontAlgn="auto" hangingPunct="1">
              <a:spcAft>
                <a:spcPts val="0"/>
              </a:spcAft>
              <a:buFont typeface="Wingdings" pitchFamily="2" charset="2"/>
              <a:buChar char="§"/>
              <a:defRPr/>
            </a:pPr>
            <a:endParaRPr lang="en-US" sz="2600" dirty="0">
              <a:solidFill>
                <a:schemeClr val="accent6"/>
              </a:solidFill>
            </a:endParaRPr>
          </a:p>
          <a:p>
            <a:pPr marL="448056" indent="-384048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endParaRPr lang="id-ID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484632" indent="0" algn="ctr" eaLnBrk="1" fontAlgn="auto" hangingPunct="1">
              <a:spcAft>
                <a:spcPts val="0"/>
              </a:spcAft>
              <a:defRPr/>
            </a:pPr>
            <a:r>
              <a:rPr lang="id-ID" b="1" dirty="0">
                <a:solidFill>
                  <a:schemeClr val="accent1">
                    <a:tint val="83000"/>
                    <a:satMod val="150000"/>
                  </a:schemeClr>
                </a:solidFill>
              </a:rPr>
              <a:t>Biaya Utang </a:t>
            </a:r>
            <a:br>
              <a:rPr lang="id-ID" b="1" dirty="0">
                <a:solidFill>
                  <a:schemeClr val="accent1">
                    <a:tint val="83000"/>
                    <a:satMod val="150000"/>
                  </a:schemeClr>
                </a:solidFill>
              </a:rPr>
            </a:br>
            <a:r>
              <a:rPr lang="id-ID" b="1" dirty="0">
                <a:solidFill>
                  <a:schemeClr val="accent1">
                    <a:tint val="83000"/>
                    <a:satMod val="150000"/>
                  </a:schemeClr>
                </a:solidFill>
              </a:rPr>
              <a:t>(Cost of Debt)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28801"/>
            <a:ext cx="8229600" cy="4525973"/>
          </a:xfrm>
        </p:spPr>
        <p:txBody>
          <a:bodyPr>
            <a:normAutofit fontScale="62500" lnSpcReduction="20000"/>
          </a:bodyPr>
          <a:lstStyle/>
          <a:p>
            <a:pPr marL="0" indent="0" algn="just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3200" b="1" dirty="0">
                <a:solidFill>
                  <a:schemeClr val="accent6"/>
                </a:solidFill>
              </a:rPr>
              <a:t>D</a:t>
            </a:r>
            <a:r>
              <a:rPr lang="id-ID" sz="3200" b="1" dirty="0">
                <a:solidFill>
                  <a:schemeClr val="accent6"/>
                </a:solidFill>
              </a:rPr>
              <a:t>engan menggunakan utang, kita dapat menghemat pembayaran pajak sebesar:</a:t>
            </a:r>
          </a:p>
          <a:p>
            <a:pPr marL="0" indent="0" algn="just" eaLnBrk="1" hangingPunct="1">
              <a:lnSpc>
                <a:spcPct val="90000"/>
              </a:lnSpc>
              <a:buFont typeface="Wingdings" pitchFamily="2" charset="2"/>
              <a:buNone/>
            </a:pPr>
            <a:endParaRPr lang="id-ID" sz="3200" b="1" dirty="0">
              <a:solidFill>
                <a:schemeClr val="accent6"/>
              </a:solidFill>
            </a:endParaRPr>
          </a:p>
          <a:p>
            <a:pPr marL="0" indent="0" algn="just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id-ID" sz="3200" b="1" dirty="0">
                <a:solidFill>
                  <a:schemeClr val="accent6"/>
                </a:solidFill>
              </a:rPr>
              <a:t>Penghematan pajak = Rp 12 juta – Rp 11,25 juta = Rp 750.000,00</a:t>
            </a:r>
          </a:p>
          <a:p>
            <a:pPr marL="0" indent="0" algn="just" eaLnBrk="1" hangingPunct="1">
              <a:lnSpc>
                <a:spcPct val="90000"/>
              </a:lnSpc>
              <a:buFont typeface="Wingdings" pitchFamily="2" charset="2"/>
              <a:buNone/>
            </a:pPr>
            <a:endParaRPr lang="id-ID" sz="3200" b="1" dirty="0">
              <a:solidFill>
                <a:schemeClr val="accent6"/>
              </a:solidFill>
            </a:endParaRPr>
          </a:p>
          <a:p>
            <a:pPr marL="0" indent="0" algn="just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id-ID" sz="3200" b="1" i="1" dirty="0">
                <a:solidFill>
                  <a:schemeClr val="accent2"/>
                </a:solidFill>
              </a:rPr>
              <a:t>Pajak mengurangi biaya utang</a:t>
            </a:r>
          </a:p>
          <a:p>
            <a:pPr marL="0" indent="0" algn="just" eaLnBrk="1" hangingPunct="1">
              <a:lnSpc>
                <a:spcPct val="90000"/>
              </a:lnSpc>
              <a:buFont typeface="Wingdings" pitchFamily="2" charset="2"/>
              <a:buNone/>
            </a:pPr>
            <a:endParaRPr lang="id-ID" sz="3200" b="1" dirty="0">
              <a:solidFill>
                <a:schemeClr val="accent6"/>
              </a:solidFill>
            </a:endParaRPr>
          </a:p>
          <a:p>
            <a:pPr marL="0" indent="0" algn="just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id-ID" sz="3200" b="1" dirty="0">
                <a:solidFill>
                  <a:schemeClr val="accent6"/>
                </a:solidFill>
              </a:rPr>
              <a:t>Biaya bunga/biaya utang sebelum pajak		5.000.000</a:t>
            </a:r>
          </a:p>
          <a:p>
            <a:pPr marL="0" indent="0" algn="just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id-ID" sz="3200" b="1" dirty="0">
                <a:solidFill>
                  <a:schemeClr val="accent6"/>
                </a:solidFill>
              </a:rPr>
              <a:t>Penghematan pajak		   			</a:t>
            </a:r>
            <a:r>
              <a:rPr lang="id-ID" sz="3200" b="1" u="sng" dirty="0">
                <a:solidFill>
                  <a:schemeClr val="accent6"/>
                </a:solidFill>
              </a:rPr>
              <a:t>   750.000</a:t>
            </a:r>
          </a:p>
          <a:p>
            <a:pPr marL="0" indent="0" algn="just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id-ID" sz="3200" b="1" dirty="0">
                <a:solidFill>
                  <a:schemeClr val="accent6"/>
                </a:solidFill>
              </a:rPr>
              <a:t>Biaya bunga sebenarnya/biaya utang set.pajak	4.250.000</a:t>
            </a:r>
          </a:p>
          <a:p>
            <a:pPr marL="0" indent="0" algn="just" eaLnBrk="1" hangingPunct="1">
              <a:lnSpc>
                <a:spcPct val="90000"/>
              </a:lnSpc>
              <a:buFont typeface="Wingdings" pitchFamily="2" charset="2"/>
              <a:buNone/>
            </a:pPr>
            <a:endParaRPr lang="id-ID" sz="3200" b="1" dirty="0">
              <a:solidFill>
                <a:schemeClr val="accent6"/>
              </a:solidFill>
            </a:endParaRPr>
          </a:p>
          <a:p>
            <a:pPr marL="0" indent="0" algn="just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id-ID" sz="3200" b="1" dirty="0">
                <a:solidFill>
                  <a:schemeClr val="accent6"/>
                </a:solidFill>
              </a:rPr>
              <a:t>Jika dinyatakan dalam %: </a:t>
            </a:r>
          </a:p>
          <a:p>
            <a:pPr marL="0" indent="0" algn="just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id-ID" sz="3200" b="1" dirty="0">
                <a:solidFill>
                  <a:schemeClr val="accent6"/>
                </a:solidFill>
              </a:rPr>
              <a:t>Biaya utang sesudah pajak = </a:t>
            </a:r>
            <a:r>
              <a:rPr lang="id-ID" sz="3200" b="1" u="sng" dirty="0">
                <a:solidFill>
                  <a:schemeClr val="accent6"/>
                </a:solidFill>
              </a:rPr>
              <a:t>4,25 juta </a:t>
            </a:r>
            <a:r>
              <a:rPr lang="id-ID" sz="3200" b="1" dirty="0">
                <a:solidFill>
                  <a:schemeClr val="accent6"/>
                </a:solidFill>
              </a:rPr>
              <a:t>x 100% = 8,5%</a:t>
            </a:r>
          </a:p>
          <a:p>
            <a:pPr marL="0" indent="0" algn="just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id-ID" sz="3200" b="1" dirty="0">
                <a:solidFill>
                  <a:schemeClr val="accent6"/>
                </a:solidFill>
              </a:rPr>
              <a:t>				 50 juta</a:t>
            </a:r>
          </a:p>
          <a:p>
            <a:pPr marL="0" indent="0" algn="just" eaLnBrk="1" hangingPunct="1">
              <a:lnSpc>
                <a:spcPct val="90000"/>
              </a:lnSpc>
              <a:buFont typeface="Wingdings" pitchFamily="2" charset="2"/>
              <a:buNone/>
            </a:pPr>
            <a:endParaRPr lang="id-ID" sz="3200" b="1" dirty="0">
              <a:solidFill>
                <a:schemeClr val="accent6"/>
              </a:solidFill>
            </a:endParaRPr>
          </a:p>
          <a:p>
            <a:pPr marL="0" indent="0" algn="just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id-ID" sz="3200" b="1" dirty="0">
                <a:solidFill>
                  <a:schemeClr val="accent6"/>
                </a:solidFill>
              </a:rPr>
              <a:t>K</a:t>
            </a:r>
            <a:r>
              <a:rPr lang="id-ID" sz="3200" b="1" baseline="-25000" dirty="0">
                <a:solidFill>
                  <a:schemeClr val="accent6"/>
                </a:solidFill>
              </a:rPr>
              <a:t>d</a:t>
            </a:r>
            <a:r>
              <a:rPr lang="en-US" sz="3200" b="1" dirty="0">
                <a:solidFill>
                  <a:schemeClr val="accent6"/>
                </a:solidFill>
              </a:rPr>
              <a:t> = K</a:t>
            </a:r>
            <a:r>
              <a:rPr lang="id-ID" sz="3200" b="1" baseline="-25000" dirty="0">
                <a:solidFill>
                  <a:schemeClr val="accent6"/>
                </a:solidFill>
              </a:rPr>
              <a:t>b</a:t>
            </a:r>
            <a:r>
              <a:rPr lang="en-US" sz="3200" b="1" dirty="0">
                <a:solidFill>
                  <a:schemeClr val="accent6"/>
                </a:solidFill>
              </a:rPr>
              <a:t> (1-t</a:t>
            </a:r>
            <a:r>
              <a:rPr lang="id-ID" sz="3200" b="1" dirty="0">
                <a:solidFill>
                  <a:schemeClr val="accent6"/>
                </a:solidFill>
              </a:rPr>
              <a:t>ax</a:t>
            </a:r>
            <a:r>
              <a:rPr lang="en-US" sz="3200" b="1" dirty="0">
                <a:solidFill>
                  <a:schemeClr val="accent6"/>
                </a:solidFill>
              </a:rPr>
              <a:t>) =  </a:t>
            </a:r>
            <a:r>
              <a:rPr lang="id-ID" sz="3200" b="1" dirty="0">
                <a:solidFill>
                  <a:schemeClr val="accent6"/>
                </a:solidFill>
              </a:rPr>
              <a:t>0,10</a:t>
            </a:r>
            <a:r>
              <a:rPr lang="en-US" sz="3200" b="1" dirty="0">
                <a:solidFill>
                  <a:schemeClr val="accent6"/>
                </a:solidFill>
              </a:rPr>
              <a:t> (1</a:t>
            </a:r>
            <a:r>
              <a:rPr lang="id-ID" sz="3200" b="1" dirty="0">
                <a:solidFill>
                  <a:schemeClr val="accent6"/>
                </a:solidFill>
              </a:rPr>
              <a:t>-0,15</a:t>
            </a:r>
            <a:r>
              <a:rPr lang="en-US" sz="3200" b="1" dirty="0">
                <a:solidFill>
                  <a:schemeClr val="accent6"/>
                </a:solidFill>
              </a:rPr>
              <a:t>) = </a:t>
            </a:r>
            <a:r>
              <a:rPr lang="id-ID" sz="3200" b="1" dirty="0">
                <a:solidFill>
                  <a:schemeClr val="accent6"/>
                </a:solidFill>
              </a:rPr>
              <a:t>0,085 atau 8,5%</a:t>
            </a:r>
            <a:endParaRPr lang="en-US" sz="3200" b="1" dirty="0">
              <a:solidFill>
                <a:schemeClr val="accent6"/>
              </a:solidFill>
            </a:endParaRPr>
          </a:p>
          <a:p>
            <a:pPr marL="449263" indent="-384175" algn="just" eaLnBrk="1" fontAlgn="auto" hangingPunct="1">
              <a:spcAft>
                <a:spcPts val="0"/>
              </a:spcAft>
              <a:buFont typeface="Wingdings" pitchFamily="2" charset="2"/>
              <a:buChar char="§"/>
              <a:defRPr/>
            </a:pPr>
            <a:endParaRPr lang="en-US" sz="2600" dirty="0">
              <a:solidFill>
                <a:schemeClr val="accent6"/>
              </a:solidFill>
            </a:endParaRPr>
          </a:p>
          <a:p>
            <a:pPr marL="448056" indent="-384048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endParaRPr lang="id-ID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erve">
  <a:themeElements>
    <a:clrScheme name="Verve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Ver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Verv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730</TotalTime>
  <Words>2499</Words>
  <Application>Microsoft Office PowerPoint</Application>
  <PresentationFormat>On-screen Show (4:3)</PresentationFormat>
  <Paragraphs>276</Paragraphs>
  <Slides>30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9" baseType="lpstr">
      <vt:lpstr>Agency FB</vt:lpstr>
      <vt:lpstr>Aharoni</vt:lpstr>
      <vt:lpstr>Arial</vt:lpstr>
      <vt:lpstr>Berlin Sans FB</vt:lpstr>
      <vt:lpstr>Century Gothic</vt:lpstr>
      <vt:lpstr>Verdana</vt:lpstr>
      <vt:lpstr>Wingdings</vt:lpstr>
      <vt:lpstr>Wingdings 2</vt:lpstr>
      <vt:lpstr>Verve</vt:lpstr>
      <vt:lpstr>Biaya Modal  (Cost of Capital)</vt:lpstr>
      <vt:lpstr>Pengertian Biaya Modal</vt:lpstr>
      <vt:lpstr>Pengertian Biaya Modal</vt:lpstr>
      <vt:lpstr>Ilustrasi Biaya Modal</vt:lpstr>
      <vt:lpstr>Biaya Modal Individual</vt:lpstr>
      <vt:lpstr>Biaya Utang  (Cost of Debt)</vt:lpstr>
      <vt:lpstr>Biaya Utang  (Cost of Debt)</vt:lpstr>
      <vt:lpstr>Biaya Utang  (Cost of Debt)</vt:lpstr>
      <vt:lpstr>Biaya Utang  (Cost of Debt)</vt:lpstr>
      <vt:lpstr>Biaya Utang</vt:lpstr>
      <vt:lpstr>Biaya Utang Obligasi</vt:lpstr>
      <vt:lpstr>Biaya Utang Obligasi</vt:lpstr>
      <vt:lpstr>Biaya Utang Obligasi</vt:lpstr>
      <vt:lpstr>Biaya Saham Preferen (Cost of Preferred Stock)</vt:lpstr>
      <vt:lpstr>Biaya Saham Preferen  (Cost of Preferred Stock)</vt:lpstr>
      <vt:lpstr>Biaya Saham Preferen  (Cost of Preferred Stock)</vt:lpstr>
      <vt:lpstr>Biaya Saham Preferen  (Cost of Preferred Stock)</vt:lpstr>
      <vt:lpstr>Biaya Saham Biasa (Cost of Equity)</vt:lpstr>
      <vt:lpstr>Biaya Saham Biasa Baru (Cost of New Common Stock)</vt:lpstr>
      <vt:lpstr>Biaya Saham Biasa Baru (Cost of New Common Stock)</vt:lpstr>
      <vt:lpstr>Biaya Saham Biasa Baru (Cost of New Common Stock)</vt:lpstr>
      <vt:lpstr>Biaya Saham Biasa (Cost of Common Stock)</vt:lpstr>
      <vt:lpstr>Biaya Saham Biasa (Cost of Common Stock)</vt:lpstr>
      <vt:lpstr>Biaya Modal Keseluruhan</vt:lpstr>
      <vt:lpstr>Biaya Modal Keseluruhan</vt:lpstr>
      <vt:lpstr>Biaya Modal Rata-Rata Tertimbang (Weight Average Cost of Capital)</vt:lpstr>
      <vt:lpstr>Biaya Modal Rata-Rata Tertimbang (Weight Average Cost of Capital)</vt:lpstr>
      <vt:lpstr>Biaya Modal Rata-Rata Tertimbang (Weight Average Cost of Capital)</vt:lpstr>
      <vt:lpstr>Biaya Modal Rata-Rata Tertimbang (Weight Average Cost of Capital)</vt:lpstr>
      <vt:lpstr>Biaya Modal Rata-Rata Tertimbang (Weight Average Cost of Capital)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Biaya Modal  (Cost of Capital)</dc:title>
  <dc:creator>MISDI</dc:creator>
  <cp:lastModifiedBy>Randy Danindra</cp:lastModifiedBy>
  <cp:revision>91</cp:revision>
  <dcterms:created xsi:type="dcterms:W3CDTF">2016-10-09T12:30:35Z</dcterms:created>
  <dcterms:modified xsi:type="dcterms:W3CDTF">2023-01-03T20:04:05Z</dcterms:modified>
</cp:coreProperties>
</file>