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5" r:id="rId1"/>
  </p:sldMasterIdLst>
  <p:sldIdLst>
    <p:sldId id="256" r:id="rId2"/>
    <p:sldId id="258" r:id="rId3"/>
    <p:sldId id="261"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91" d="100"/>
          <a:sy n="91" d="100"/>
        </p:scale>
        <p:origin x="-126" y="-7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59CEC1-D396-4C50-B5D2-7C78D6B7BF3A}" type="datetimeFigureOut">
              <a:rPr lang="en-ID" smtClean="0"/>
              <a:t>11/2/2022</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1259369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9CEC1-D396-4C50-B5D2-7C78D6B7BF3A}" type="datetimeFigureOut">
              <a:rPr lang="en-ID" smtClean="0"/>
              <a:t>11/2/2022</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317988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9CEC1-D396-4C50-B5D2-7C78D6B7BF3A}" type="datetimeFigureOut">
              <a:rPr lang="en-ID" smtClean="0"/>
              <a:t>11/2/2022</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122728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9CEC1-D396-4C50-B5D2-7C78D6B7BF3A}" type="datetimeFigureOut">
              <a:rPr lang="en-ID" smtClean="0"/>
              <a:t>11/2/2022</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C8001E8B-1771-49F8-83CD-EB6113961142}" type="slidenum">
              <a:rPr lang="en-ID" smtClean="0"/>
              <a:t>‹#›</a:t>
            </a:fld>
            <a:endParaRPr lang="en-ID"/>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12766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9CEC1-D396-4C50-B5D2-7C78D6B7BF3A}" type="datetimeFigureOut">
              <a:rPr lang="en-ID" smtClean="0"/>
              <a:t>11/2/2022</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2458763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159CEC1-D396-4C50-B5D2-7C78D6B7BF3A}" type="datetimeFigureOut">
              <a:rPr lang="en-ID" smtClean="0"/>
              <a:t>11/2/2022</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3241831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159CEC1-D396-4C50-B5D2-7C78D6B7BF3A}" type="datetimeFigureOut">
              <a:rPr lang="en-ID" smtClean="0"/>
              <a:t>11/2/2022</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14184637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59CEC1-D396-4C50-B5D2-7C78D6B7BF3A}" type="datetimeFigureOut">
              <a:rPr lang="en-ID" smtClean="0"/>
              <a:t>11/2/2022</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297938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59CEC1-D396-4C50-B5D2-7C78D6B7BF3A}" type="datetimeFigureOut">
              <a:rPr lang="en-ID" smtClean="0"/>
              <a:t>11/2/2022</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1988905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59CEC1-D396-4C50-B5D2-7C78D6B7BF3A}" type="datetimeFigureOut">
              <a:rPr lang="en-ID" smtClean="0"/>
              <a:t>11/2/2022</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637926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59CEC1-D396-4C50-B5D2-7C78D6B7BF3A}" type="datetimeFigureOut">
              <a:rPr lang="en-ID" smtClean="0"/>
              <a:t>11/2/2022</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1890092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59CEC1-D396-4C50-B5D2-7C78D6B7BF3A}" type="datetimeFigureOut">
              <a:rPr lang="en-ID" smtClean="0"/>
              <a:t>11/2/2022</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2313966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59CEC1-D396-4C50-B5D2-7C78D6B7BF3A}" type="datetimeFigureOut">
              <a:rPr lang="en-ID" smtClean="0"/>
              <a:t>11/2/2022</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4229327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59CEC1-D396-4C50-B5D2-7C78D6B7BF3A}" type="datetimeFigureOut">
              <a:rPr lang="en-ID" smtClean="0"/>
              <a:t>11/2/2022</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150852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7159CEC1-D396-4C50-B5D2-7C78D6B7BF3A}" type="datetimeFigureOut">
              <a:rPr lang="en-ID" smtClean="0"/>
              <a:t>11/2/2022</a:t>
            </a:fld>
            <a:endParaRPr lang="en-ID"/>
          </a:p>
        </p:txBody>
      </p:sp>
      <p:sp>
        <p:nvSpPr>
          <p:cNvPr id="3" name="Footer Placeholder 2"/>
          <p:cNvSpPr>
            <a:spLocks noGrp="1"/>
          </p:cNvSpPr>
          <p:nvPr>
            <p:ph type="ftr" sz="quarter" idx="11"/>
          </p:nvPr>
        </p:nvSpPr>
        <p:spPr/>
        <p:txBody>
          <a:bodyPr/>
          <a:lstStyle/>
          <a:p>
            <a:endParaRPr lang="en-ID"/>
          </a:p>
        </p:txBody>
      </p:sp>
      <p:sp>
        <p:nvSpPr>
          <p:cNvPr id="4" name="Slide Number Placeholder 3"/>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1794071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9CEC1-D396-4C50-B5D2-7C78D6B7BF3A}" type="datetimeFigureOut">
              <a:rPr lang="en-ID" smtClean="0"/>
              <a:t>11/2/2022</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1839408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9CEC1-D396-4C50-B5D2-7C78D6B7BF3A}" type="datetimeFigureOut">
              <a:rPr lang="en-ID" smtClean="0"/>
              <a:t>11/2/2022</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C8001E8B-1771-49F8-83CD-EB6113961142}" type="slidenum">
              <a:rPr lang="en-ID" smtClean="0"/>
              <a:t>‹#›</a:t>
            </a:fld>
            <a:endParaRPr lang="en-ID"/>
          </a:p>
        </p:txBody>
      </p:sp>
    </p:spTree>
    <p:extLst>
      <p:ext uri="{BB962C8B-B14F-4D97-AF65-F5344CB8AC3E}">
        <p14:creationId xmlns:p14="http://schemas.microsoft.com/office/powerpoint/2010/main" val="63895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7159CEC1-D396-4C50-B5D2-7C78D6B7BF3A}" type="datetimeFigureOut">
              <a:rPr lang="en-ID" smtClean="0"/>
              <a:t>11/2/2022</a:t>
            </a:fld>
            <a:endParaRPr lang="en-ID"/>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ID"/>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C8001E8B-1771-49F8-83CD-EB6113961142}" type="slidenum">
              <a:rPr lang="en-ID" smtClean="0"/>
              <a:t>‹#›</a:t>
            </a:fld>
            <a:endParaRPr lang="en-ID"/>
          </a:p>
        </p:txBody>
      </p:sp>
    </p:spTree>
    <p:extLst>
      <p:ext uri="{BB962C8B-B14F-4D97-AF65-F5344CB8AC3E}">
        <p14:creationId xmlns:p14="http://schemas.microsoft.com/office/powerpoint/2010/main" val="1336144942"/>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 id="2147483978" r:id="rId13"/>
    <p:sldLayoutId id="2147483979" r:id="rId14"/>
    <p:sldLayoutId id="2147483980" r:id="rId15"/>
    <p:sldLayoutId id="2147483981" r:id="rId16"/>
    <p:sldLayoutId id="2147483982"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26370F-F877-2F42-B639-9DE7E1E6ECA1}"/>
              </a:ext>
            </a:extLst>
          </p:cNvPr>
          <p:cNvSpPr>
            <a:spLocks noGrp="1"/>
          </p:cNvSpPr>
          <p:nvPr>
            <p:ph type="ctrTitle"/>
          </p:nvPr>
        </p:nvSpPr>
        <p:spPr>
          <a:xfrm>
            <a:off x="208998" y="853433"/>
            <a:ext cx="9805859" cy="957944"/>
          </a:xfrm>
        </p:spPr>
        <p:txBody>
          <a:bodyPr>
            <a:noAutofit/>
          </a:bodyPr>
          <a:lstStyle/>
          <a:p>
            <a:pPr algn="ctr"/>
            <a:r>
              <a:rPr lang="en-US" sz="2800" b="1" dirty="0">
                <a:solidFill>
                  <a:schemeClr val="tx1"/>
                </a:solidFill>
                <a:latin typeface="Algerian" panose="04020705040A02060702" pitchFamily="82" charset="0"/>
              </a:rPr>
              <a:t>PENDIDIKAN AGAMA ISLAM</a:t>
            </a:r>
            <a:r>
              <a:rPr lang="id-ID" sz="2800" b="1" dirty="0">
                <a:solidFill>
                  <a:schemeClr val="tx1"/>
                </a:solidFill>
                <a:latin typeface="Algerian" panose="04020705040A02060702" pitchFamily="82" charset="0"/>
              </a:rPr>
              <a:t> </a:t>
            </a:r>
            <a:r>
              <a:rPr lang="id-ID" sz="2800" b="1" dirty="0">
                <a:solidFill>
                  <a:schemeClr val="tx1"/>
                </a:solidFill>
                <a:latin typeface="Algerian" panose="04020705040A02060702" pitchFamily="82" charset="0"/>
                <a:cs typeface="Times New Roman" panose="02020603050405020304" pitchFamily="18" charset="0"/>
              </a:rPr>
              <a:t>(</a:t>
            </a:r>
            <a:r>
              <a:rPr lang="en-US" sz="2800" b="1" dirty="0">
                <a:solidFill>
                  <a:schemeClr val="tx1"/>
                </a:solidFill>
                <a:latin typeface="Algerian" panose="04020705040A02060702" pitchFamily="82" charset="0"/>
                <a:cs typeface="Times New Roman" panose="02020603050405020304" pitchFamily="18" charset="0"/>
              </a:rPr>
              <a:t>SYARI’AH</a:t>
            </a:r>
            <a:r>
              <a:rPr lang="id-ID" sz="2800" b="1" dirty="0">
                <a:solidFill>
                  <a:schemeClr val="tx1"/>
                </a:solidFill>
                <a:latin typeface="Algerian" panose="04020705040A02060702" pitchFamily="82" charset="0"/>
                <a:cs typeface="Times New Roman" panose="02020603050405020304" pitchFamily="18" charset="0"/>
              </a:rPr>
              <a:t>)</a:t>
            </a:r>
            <a:r>
              <a:rPr lang="en-US" sz="2800" b="1" dirty="0">
                <a:solidFill>
                  <a:schemeClr val="tx1"/>
                </a:solidFill>
                <a:latin typeface="Algerian" panose="04020705040A02060702" pitchFamily="82" charset="0"/>
              </a:rPr>
              <a:t/>
            </a:r>
            <a:br>
              <a:rPr lang="en-US" sz="2800" b="1" dirty="0">
                <a:solidFill>
                  <a:schemeClr val="tx1"/>
                </a:solidFill>
                <a:latin typeface="Algerian" panose="04020705040A02060702" pitchFamily="82" charset="0"/>
              </a:rPr>
            </a:br>
            <a:r>
              <a:rPr lang="en-US" sz="2800" b="1" dirty="0" smtClean="0">
                <a:solidFill>
                  <a:schemeClr val="tx1"/>
                </a:solidFill>
                <a:latin typeface="Algerian" panose="04020705040A02060702" pitchFamily="82" charset="0"/>
              </a:rPr>
              <a:t>M</a:t>
            </a:r>
            <a:r>
              <a:rPr lang="id-ID" sz="2800" b="1" smtClean="0">
                <a:solidFill>
                  <a:schemeClr val="tx1"/>
                </a:solidFill>
                <a:latin typeface="Algerian" panose="04020705040A02060702" pitchFamily="82" charset="0"/>
              </a:rPr>
              <a:t>asruhin, s.pd.i., m.pd.</a:t>
            </a:r>
            <a:endParaRPr lang="en-ID" sz="2800" b="1" dirty="0">
              <a:solidFill>
                <a:schemeClr val="tx1"/>
              </a:solidFill>
              <a:latin typeface="Algerian" panose="04020705040A02060702" pitchFamily="82" charset="0"/>
            </a:endParaRPr>
          </a:p>
        </p:txBody>
      </p:sp>
      <p:sp>
        <p:nvSpPr>
          <p:cNvPr id="3" name="Subtitle 2">
            <a:extLst>
              <a:ext uri="{FF2B5EF4-FFF2-40B4-BE49-F238E27FC236}">
                <a16:creationId xmlns="" xmlns:a16="http://schemas.microsoft.com/office/drawing/2014/main" id="{D7A599D8-B758-EC83-1F5C-71EB0D0D3825}"/>
              </a:ext>
            </a:extLst>
          </p:cNvPr>
          <p:cNvSpPr>
            <a:spLocks noGrp="1"/>
          </p:cNvSpPr>
          <p:nvPr>
            <p:ph type="subTitle" idx="1"/>
          </p:nvPr>
        </p:nvSpPr>
        <p:spPr>
          <a:xfrm>
            <a:off x="3070746" y="1963770"/>
            <a:ext cx="7814254" cy="3233420"/>
          </a:xfrm>
        </p:spPr>
        <p:txBody>
          <a:bodyPr>
            <a:noAutofit/>
          </a:bodyPr>
          <a:lstStyle/>
          <a:p>
            <a:pPr algn="r"/>
            <a:r>
              <a:rPr lang="en-US" sz="3600" b="1" dirty="0">
                <a:solidFill>
                  <a:schemeClr val="tx1"/>
                </a:solidFill>
                <a:latin typeface="Algerian" panose="04020705040A02060702" pitchFamily="82" charset="0"/>
                <a:cs typeface="Times New Roman" panose="02020603050405020304" pitchFamily="18" charset="0"/>
              </a:rPr>
              <a:t>UNSUR POKOK AJARAN ISLAM</a:t>
            </a:r>
          </a:p>
          <a:p>
            <a:pPr marL="457200" indent="-457200" algn="r">
              <a:buAutoNum type="arabicPeriod"/>
            </a:pPr>
            <a:r>
              <a:rPr lang="en-US" sz="3600" b="1" dirty="0">
                <a:solidFill>
                  <a:schemeClr val="tx1"/>
                </a:solidFill>
                <a:latin typeface="Algerian" panose="04020705040A02060702" pitchFamily="82" charset="0"/>
                <a:cs typeface="Times New Roman" panose="02020603050405020304" pitchFamily="18" charset="0"/>
              </a:rPr>
              <a:t>AQIDAH</a:t>
            </a:r>
          </a:p>
          <a:p>
            <a:pPr marL="457200" indent="-457200" algn="r">
              <a:buAutoNum type="arabicPeriod"/>
            </a:pPr>
            <a:r>
              <a:rPr lang="en-US" sz="3600" b="1" dirty="0">
                <a:solidFill>
                  <a:schemeClr val="tx1"/>
                </a:solidFill>
                <a:latin typeface="Algerian" panose="04020705040A02060702" pitchFamily="82" charset="0"/>
                <a:cs typeface="Times New Roman" panose="02020603050405020304" pitchFamily="18" charset="0"/>
              </a:rPr>
              <a:t>SYARI’AH</a:t>
            </a:r>
          </a:p>
          <a:p>
            <a:pPr marL="457200" indent="-457200" algn="r">
              <a:buAutoNum type="arabicPeriod"/>
            </a:pPr>
            <a:r>
              <a:rPr lang="id-ID" sz="3600" b="1" dirty="0">
                <a:solidFill>
                  <a:schemeClr val="tx1"/>
                </a:solidFill>
                <a:latin typeface="Algerian" panose="04020705040A02060702" pitchFamily="82" charset="0"/>
                <a:cs typeface="Times New Roman" panose="02020603050405020304" pitchFamily="18" charset="0"/>
              </a:rPr>
              <a:t>Ibadah</a:t>
            </a:r>
            <a:endParaRPr lang="en-ID" sz="3600" b="1" dirty="0">
              <a:solidFill>
                <a:schemeClr val="tx1"/>
              </a:solidFill>
              <a:latin typeface="Algerian" panose="04020705040A02060702" pitchFamily="82" charset="0"/>
              <a:cs typeface="Times New Roman" panose="02020603050405020304" pitchFamily="18" charset="0"/>
            </a:endParaRPr>
          </a:p>
        </p:txBody>
      </p:sp>
      <p:sp>
        <p:nvSpPr>
          <p:cNvPr id="4" name="Title 1">
            <a:extLst>
              <a:ext uri="{FF2B5EF4-FFF2-40B4-BE49-F238E27FC236}">
                <a16:creationId xmlns="" xmlns:a16="http://schemas.microsoft.com/office/drawing/2014/main" id="{52FBB46D-35DA-C8A7-371D-0F57D3D1E6A9}"/>
              </a:ext>
            </a:extLst>
          </p:cNvPr>
          <p:cNvSpPr txBox="1">
            <a:spLocks/>
          </p:cNvSpPr>
          <p:nvPr/>
        </p:nvSpPr>
        <p:spPr>
          <a:xfrm>
            <a:off x="1452880" y="264160"/>
            <a:ext cx="8829040" cy="43688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dirty="0">
                <a:latin typeface="Algerian" panose="04020705040A02060702" pitchFamily="82" charset="0"/>
              </a:rPr>
              <a:t>PERTEMUAN KE </a:t>
            </a:r>
            <a:r>
              <a:rPr lang="id-ID" sz="2400" dirty="0">
                <a:latin typeface="Algerian" panose="04020705040A02060702" pitchFamily="82" charset="0"/>
              </a:rPr>
              <a:t>7</a:t>
            </a:r>
            <a:endParaRPr lang="en-ID" sz="2400" dirty="0">
              <a:latin typeface="Algerian" panose="04020705040A02060702" pitchFamily="82" charset="0"/>
            </a:endParaRPr>
          </a:p>
        </p:txBody>
      </p:sp>
      <p:sp>
        <p:nvSpPr>
          <p:cNvPr id="5" name="Content Placeholder 2">
            <a:extLst>
              <a:ext uri="{FF2B5EF4-FFF2-40B4-BE49-F238E27FC236}">
                <a16:creationId xmlns="" xmlns:a16="http://schemas.microsoft.com/office/drawing/2014/main" id="{25914D09-AE37-FC1B-B079-D38D7B4D20E8}"/>
              </a:ext>
            </a:extLst>
          </p:cNvPr>
          <p:cNvSpPr txBox="1">
            <a:spLocks/>
          </p:cNvSpPr>
          <p:nvPr/>
        </p:nvSpPr>
        <p:spPr>
          <a:xfrm>
            <a:off x="955343" y="4079280"/>
            <a:ext cx="5181600" cy="2540605"/>
          </a:xfrm>
          <a:prstGeom prst="rect">
            <a:avLst/>
          </a:prstGeom>
        </p:spPr>
        <p:txBody>
          <a:bodyPr vert="horz" lIns="91440" tIns="45720" rIns="91440" bIns="45720" rtlCol="0">
            <a:normAutofit lnSpcReduction="10000"/>
          </a:bodyPr>
          <a:lstStyle>
            <a:lvl1pPr marL="0" indent="0" algn="ctr" defTabSz="914400" rtl="0" eaLnBrk="1" latinLnBrk="0" hangingPunct="1">
              <a:lnSpc>
                <a:spcPct val="120000"/>
              </a:lnSpc>
              <a:spcBef>
                <a:spcPts val="1000"/>
              </a:spcBef>
              <a:buClr>
                <a:schemeClr val="tx1"/>
              </a:buClr>
              <a:buFont typeface="Arial" panose="020B0604020202020204" pitchFamily="34" charset="0"/>
              <a:buNone/>
              <a:defRPr sz="22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tx1"/>
              </a:buClr>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tx1"/>
              </a:buClr>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tx1"/>
              </a:buClr>
              <a:buFont typeface="Arial" panose="020B0604020202020204" pitchFamily="34" charset="0"/>
              <a:buNone/>
              <a:defRPr sz="1600" kern="1200" cap="all" baseline="0">
                <a:solidFill>
                  <a:schemeClr val="tx1"/>
                </a:solidFill>
                <a:effectLst/>
                <a:latin typeface="+mn-lt"/>
                <a:ea typeface="+mn-ea"/>
                <a:cs typeface="+mn-cs"/>
              </a:defRPr>
            </a:lvl9pPr>
          </a:lstStyle>
          <a:p>
            <a:pPr algn="l"/>
            <a:r>
              <a:rPr lang="en-US" b="1" u="sng" dirty="0" err="1">
                <a:solidFill>
                  <a:schemeClr val="tx1"/>
                </a:solidFill>
                <a:latin typeface="Times New Roman" panose="02020603050405020304" pitchFamily="18" charset="0"/>
                <a:cs typeface="Times New Roman" panose="02020603050405020304" pitchFamily="18" charset="0"/>
              </a:rPr>
              <a:t>Pembahasan</a:t>
            </a:r>
            <a:r>
              <a:rPr lang="en-US" b="1" u="sng" dirty="0">
                <a:solidFill>
                  <a:schemeClr val="tx1"/>
                </a:solidFill>
                <a:latin typeface="Times New Roman" panose="02020603050405020304" pitchFamily="18" charset="0"/>
                <a:cs typeface="Times New Roman" panose="02020603050405020304" pitchFamily="18" charset="0"/>
              </a:rPr>
              <a:t> </a:t>
            </a:r>
            <a:r>
              <a:rPr lang="id-ID" b="1" u="sng" dirty="0">
                <a:solidFill>
                  <a:schemeClr val="tx1"/>
                </a:solidFill>
                <a:latin typeface="Times New Roman" panose="02020603050405020304" pitchFamily="18" charset="0"/>
                <a:cs typeface="Times New Roman" panose="02020603050405020304" pitchFamily="18" charset="0"/>
              </a:rPr>
              <a:t>syariah</a:t>
            </a:r>
            <a:r>
              <a:rPr lang="en-US" b="1" u="sng" dirty="0">
                <a:solidFill>
                  <a:schemeClr val="tx1"/>
                </a:solidFill>
                <a:latin typeface="Times New Roman" panose="02020603050405020304" pitchFamily="18" charset="0"/>
                <a:cs typeface="Times New Roman" panose="02020603050405020304" pitchFamily="18" charset="0"/>
              </a:rPr>
              <a:t> :</a:t>
            </a:r>
          </a:p>
          <a:p>
            <a:pPr algn="l"/>
            <a:r>
              <a:rPr lang="en-US" b="1" dirty="0">
                <a:solidFill>
                  <a:schemeClr val="tx1"/>
                </a:solidFill>
                <a:latin typeface="Times New Roman" panose="02020603050405020304" pitchFamily="18" charset="0"/>
                <a:cs typeface="Times New Roman" panose="02020603050405020304" pitchFamily="18" charset="0"/>
              </a:rPr>
              <a:t>1.</a:t>
            </a:r>
            <a:r>
              <a:rPr lang="id-ID"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Pengertian</a:t>
            </a:r>
            <a:r>
              <a:rPr lang="en-US" b="1" dirty="0">
                <a:solidFill>
                  <a:schemeClr val="tx1"/>
                </a:solidFill>
                <a:latin typeface="Times New Roman" panose="02020603050405020304" pitchFamily="18" charset="0"/>
                <a:cs typeface="Times New Roman" panose="02020603050405020304" pitchFamily="18" charset="0"/>
              </a:rPr>
              <a:t> </a:t>
            </a:r>
            <a:r>
              <a:rPr lang="id-ID" b="1" dirty="0">
                <a:solidFill>
                  <a:schemeClr val="tx1"/>
                </a:solidFill>
                <a:latin typeface="Times New Roman" panose="02020603050405020304" pitchFamily="18" charset="0"/>
                <a:cs typeface="Times New Roman" panose="02020603050405020304" pitchFamily="18" charset="0"/>
              </a:rPr>
              <a:t>syari’ah</a:t>
            </a:r>
            <a:endParaRPr lang="en-US" b="1" dirty="0">
              <a:solidFill>
                <a:schemeClr val="tx1"/>
              </a:solidFill>
              <a:latin typeface="Times New Roman" panose="02020603050405020304" pitchFamily="18" charset="0"/>
              <a:cs typeface="Times New Roman" panose="02020603050405020304" pitchFamily="18" charset="0"/>
            </a:endParaRPr>
          </a:p>
          <a:p>
            <a:pPr algn="l"/>
            <a:r>
              <a:rPr lang="en-US" b="1" dirty="0">
                <a:solidFill>
                  <a:schemeClr val="tx1"/>
                </a:solidFill>
                <a:latin typeface="Times New Roman" panose="02020603050405020304" pitchFamily="18" charset="0"/>
                <a:cs typeface="Times New Roman" panose="02020603050405020304" pitchFamily="18" charset="0"/>
              </a:rPr>
              <a:t>2. </a:t>
            </a:r>
            <a:r>
              <a:rPr lang="id-ID" b="1" dirty="0">
                <a:solidFill>
                  <a:schemeClr val="tx1"/>
                </a:solidFill>
                <a:latin typeface="Times New Roman" panose="02020603050405020304" pitchFamily="18" charset="0"/>
                <a:cs typeface="Times New Roman" panose="02020603050405020304" pitchFamily="18" charset="0"/>
              </a:rPr>
              <a:t>Ruang lingkup syariah</a:t>
            </a:r>
            <a:endParaRPr lang="en-US" b="1" dirty="0">
              <a:solidFill>
                <a:schemeClr val="tx1"/>
              </a:solidFill>
              <a:latin typeface="Times New Roman" panose="02020603050405020304" pitchFamily="18" charset="0"/>
              <a:cs typeface="Times New Roman" panose="02020603050405020304" pitchFamily="18" charset="0"/>
            </a:endParaRPr>
          </a:p>
          <a:p>
            <a:pPr algn="l"/>
            <a:r>
              <a:rPr lang="en-US" b="1" dirty="0">
                <a:solidFill>
                  <a:schemeClr val="tx1"/>
                </a:solidFill>
                <a:latin typeface="Times New Roman" panose="02020603050405020304" pitchFamily="18" charset="0"/>
                <a:cs typeface="Times New Roman" panose="02020603050405020304" pitchFamily="18" charset="0"/>
              </a:rPr>
              <a:t>3. </a:t>
            </a:r>
            <a:r>
              <a:rPr lang="id-ID" b="1" dirty="0">
                <a:solidFill>
                  <a:schemeClr val="tx1"/>
                </a:solidFill>
                <a:latin typeface="Times New Roman" panose="02020603050405020304" pitchFamily="18" charset="0"/>
                <a:cs typeface="Times New Roman" panose="02020603050405020304" pitchFamily="18" charset="0"/>
              </a:rPr>
              <a:t>Syariah islam</a:t>
            </a:r>
            <a:endParaRPr lang="en-US" b="1" dirty="0">
              <a:solidFill>
                <a:schemeClr val="tx1"/>
              </a:solidFill>
              <a:latin typeface="Times New Roman" panose="02020603050405020304" pitchFamily="18" charset="0"/>
              <a:cs typeface="Times New Roman" panose="02020603050405020304" pitchFamily="18" charset="0"/>
            </a:endParaRPr>
          </a:p>
          <a:p>
            <a:pPr algn="l"/>
            <a:r>
              <a:rPr lang="id-ID" b="1" dirty="0">
                <a:solidFill>
                  <a:schemeClr val="tx1"/>
                </a:solidFill>
                <a:latin typeface="Times New Roman" panose="02020603050405020304" pitchFamily="18" charset="0"/>
                <a:cs typeface="Times New Roman" panose="02020603050405020304" pitchFamily="18" charset="0"/>
              </a:rPr>
              <a:t>4. Tujuan dan Fungsi syariah </a:t>
            </a:r>
            <a:endParaRPr lang="en-US"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4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fade">
                                      <p:cBhvr>
                                        <p:cTn id="34" dur="1000"/>
                                        <p:tgtEl>
                                          <p:spTgt spid="5">
                                            <p:txEl>
                                              <p:pRg st="0" end="0"/>
                                            </p:txEl>
                                          </p:spTgt>
                                        </p:tgtEl>
                                      </p:cBhvr>
                                    </p:animEffect>
                                    <p:anim calcmode="lin" valueType="num">
                                      <p:cBhvr>
                                        <p:cTn id="3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Effect transition="in" filter="fade">
                                      <p:cBhvr>
                                        <p:cTn id="41" dur="1000"/>
                                        <p:tgtEl>
                                          <p:spTgt spid="5">
                                            <p:txEl>
                                              <p:pRg st="1" end="1"/>
                                            </p:txEl>
                                          </p:spTgt>
                                        </p:tgtEl>
                                      </p:cBhvr>
                                    </p:animEffect>
                                    <p:anim calcmode="lin" valueType="num">
                                      <p:cBhvr>
                                        <p:cTn id="4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5">
                                            <p:txEl>
                                              <p:pRg st="3" end="3"/>
                                            </p:txEl>
                                          </p:spTgt>
                                        </p:tgtEl>
                                        <p:attrNameLst>
                                          <p:attrName>style.visibility</p:attrName>
                                        </p:attrNameLst>
                                      </p:cBhvr>
                                      <p:to>
                                        <p:strVal val="visible"/>
                                      </p:to>
                                    </p:set>
                                    <p:animEffect transition="in" filter="fade">
                                      <p:cBhvr>
                                        <p:cTn id="55" dur="1000"/>
                                        <p:tgtEl>
                                          <p:spTgt spid="5">
                                            <p:txEl>
                                              <p:pRg st="3" end="3"/>
                                            </p:txEl>
                                          </p:spTgt>
                                        </p:tgtEl>
                                      </p:cBhvr>
                                    </p:animEffect>
                                    <p:anim calcmode="lin" valueType="num">
                                      <p:cBhvr>
                                        <p:cTn id="5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5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5">
                                            <p:txEl>
                                              <p:pRg st="4" end="4"/>
                                            </p:txEl>
                                          </p:spTgt>
                                        </p:tgtEl>
                                        <p:attrNameLst>
                                          <p:attrName>style.visibility</p:attrName>
                                        </p:attrNameLst>
                                      </p:cBhvr>
                                      <p:to>
                                        <p:strVal val="visible"/>
                                      </p:to>
                                    </p:set>
                                    <p:animEffect transition="in" filter="fade">
                                      <p:cBhvr>
                                        <p:cTn id="62" dur="1000"/>
                                        <p:tgtEl>
                                          <p:spTgt spid="5">
                                            <p:txEl>
                                              <p:pRg st="4" end="4"/>
                                            </p:txEl>
                                          </p:spTgt>
                                        </p:tgtEl>
                                      </p:cBhvr>
                                    </p:animEffect>
                                    <p:anim calcmode="lin" valueType="num">
                                      <p:cBhvr>
                                        <p:cTn id="6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6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116" y="318266"/>
            <a:ext cx="4872252" cy="514247"/>
          </a:xfrm>
        </p:spPr>
        <p:txBody>
          <a:bodyPr>
            <a:normAutofit/>
          </a:bodyPr>
          <a:lstStyle/>
          <a:p>
            <a:pPr algn="l"/>
            <a:r>
              <a:rPr lang="id-ID" sz="2000" b="1" dirty="0">
                <a:latin typeface="Times New Roman" panose="02020603050405020304" pitchFamily="18" charset="0"/>
                <a:cs typeface="Times New Roman" panose="02020603050405020304" pitchFamily="18" charset="0"/>
              </a:rPr>
              <a:t>a. Pengertian syariah</a:t>
            </a:r>
          </a:p>
        </p:txBody>
      </p:sp>
      <p:sp>
        <p:nvSpPr>
          <p:cNvPr id="6" name="TextBox 5"/>
          <p:cNvSpPr txBox="1"/>
          <p:nvPr/>
        </p:nvSpPr>
        <p:spPr>
          <a:xfrm>
            <a:off x="1419366" y="941695"/>
            <a:ext cx="8761864" cy="707886"/>
          </a:xfrm>
          <a:prstGeom prst="rect">
            <a:avLst/>
          </a:prstGeom>
          <a:noFill/>
        </p:spPr>
        <p:txBody>
          <a:bodyPr wrap="square" rtlCol="0">
            <a:spAutoFit/>
          </a:bodyPr>
          <a:lstStyle/>
          <a:p>
            <a:pPr algn="just"/>
            <a:r>
              <a:rPr lang="id-ID" sz="2000" dirty="0">
                <a:latin typeface="Times New Roman" panose="02020603050405020304" pitchFamily="18" charset="0"/>
                <a:cs typeface="Times New Roman" panose="02020603050405020304" pitchFamily="18" charset="0"/>
              </a:rPr>
              <a:t>Syariah secara bahasa berarti jalan menuju mata air, atau jalan yang lurus yang ditempuh seorang muslim.</a:t>
            </a:r>
          </a:p>
        </p:txBody>
      </p:sp>
      <p:sp>
        <p:nvSpPr>
          <p:cNvPr id="7" name="TextBox 6"/>
          <p:cNvSpPr txBox="1"/>
          <p:nvPr/>
        </p:nvSpPr>
        <p:spPr>
          <a:xfrm>
            <a:off x="1419366" y="1742944"/>
            <a:ext cx="8761864" cy="2246769"/>
          </a:xfrm>
          <a:prstGeom prst="rect">
            <a:avLst/>
          </a:prstGeom>
          <a:noFill/>
        </p:spPr>
        <p:txBody>
          <a:bodyPr wrap="square" rtlCol="0">
            <a:spAutoFit/>
          </a:bodyPr>
          <a:lstStyle/>
          <a:p>
            <a:pPr algn="just"/>
            <a:r>
              <a:rPr lang="id-ID" sz="2000" dirty="0">
                <a:latin typeface="Times New Roman" panose="02020603050405020304" pitchFamily="18" charset="0"/>
                <a:cs typeface="Times New Roman" panose="02020603050405020304" pitchFamily="18" charset="0"/>
              </a:rPr>
              <a:t>Syariah secara Istilah adalah aturan atau undang-undang yang diturunkan Allah swt, untuk mengatur hubungan manusia dengan tuhannya, mengatur hubungan sesama manusia, dan hubungan antar manusia dan alam semesta. Mencakup seluruh aspek kehidupan manusia sebagai individu, warga masyarakat, dan sebagai subyek alam semesta. Serta mengatur hubungan seseorang dengan dirinya sendiri dan bentuk kesolehan individu.</a:t>
            </a:r>
          </a:p>
          <a:p>
            <a:pPr algn="just"/>
            <a:r>
              <a:rPr lang="id-ID" sz="2000" dirty="0">
                <a:latin typeface="Times New Roman" panose="02020603050405020304" pitchFamily="18" charset="0"/>
                <a:cs typeface="Times New Roman" panose="02020603050405020304" pitchFamily="18" charset="0"/>
              </a:rPr>
              <a:t>Firman Alloh SWT : QS. Al-Maidah : 48)</a:t>
            </a:r>
          </a:p>
        </p:txBody>
      </p:sp>
      <p:sp>
        <p:nvSpPr>
          <p:cNvPr id="9" name="Title 1"/>
          <p:cNvSpPr txBox="1">
            <a:spLocks/>
          </p:cNvSpPr>
          <p:nvPr/>
        </p:nvSpPr>
        <p:spPr>
          <a:xfrm>
            <a:off x="1119116" y="4107804"/>
            <a:ext cx="4981433" cy="514247"/>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a:r>
              <a:rPr lang="id-ID" sz="2000" b="1" dirty="0">
                <a:latin typeface="Times New Roman" panose="02020603050405020304" pitchFamily="18" charset="0"/>
                <a:cs typeface="Times New Roman" panose="02020603050405020304" pitchFamily="18" charset="0"/>
              </a:rPr>
              <a:t>b. Ruang lingkup syariah</a:t>
            </a:r>
          </a:p>
        </p:txBody>
      </p:sp>
      <p:sp>
        <p:nvSpPr>
          <p:cNvPr id="10" name="TextBox 9"/>
          <p:cNvSpPr txBox="1"/>
          <p:nvPr/>
        </p:nvSpPr>
        <p:spPr>
          <a:xfrm>
            <a:off x="1419366" y="4628961"/>
            <a:ext cx="8761864" cy="1015663"/>
          </a:xfrm>
          <a:prstGeom prst="rect">
            <a:avLst/>
          </a:prstGeom>
          <a:noFill/>
        </p:spPr>
        <p:txBody>
          <a:bodyPr wrap="square" rtlCol="0">
            <a:spAutoFit/>
          </a:bodyPr>
          <a:lstStyle/>
          <a:p>
            <a:pPr algn="just"/>
            <a:r>
              <a:rPr lang="id-ID" sz="2000" dirty="0">
                <a:latin typeface="Times New Roman" panose="02020603050405020304" pitchFamily="18" charset="0"/>
                <a:cs typeface="Times New Roman" panose="02020603050405020304" pitchFamily="18" charset="0"/>
              </a:rPr>
              <a:t>Ruang lingkup syari’ah yang sesungguhnya yaitu mencakup keseluruhan ajaran Islam, baik yang berkaitan dengan akidah, ibadah, akhlaq dan termasuk diantaranya adalah muamalah yang mengatur tentang peraturan atau system kehidupan manusia.</a:t>
            </a:r>
          </a:p>
        </p:txBody>
      </p:sp>
    </p:spTree>
    <p:extLst>
      <p:ext uri="{BB962C8B-B14F-4D97-AF65-F5344CB8AC3E}">
        <p14:creationId xmlns:p14="http://schemas.microsoft.com/office/powerpoint/2010/main" val="1903787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82891" y="775726"/>
            <a:ext cx="4981433" cy="397981"/>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a:r>
              <a:rPr lang="id-ID" sz="2000" b="1" dirty="0">
                <a:latin typeface="Times New Roman" panose="02020603050405020304" pitchFamily="18" charset="0"/>
                <a:cs typeface="Times New Roman" panose="02020603050405020304" pitchFamily="18" charset="0"/>
              </a:rPr>
              <a:t>c. Syariah Islam</a:t>
            </a:r>
          </a:p>
        </p:txBody>
      </p:sp>
      <p:sp>
        <p:nvSpPr>
          <p:cNvPr id="4" name="TextBox 3"/>
          <p:cNvSpPr txBox="1"/>
          <p:nvPr/>
        </p:nvSpPr>
        <p:spPr>
          <a:xfrm>
            <a:off x="1282891" y="1269241"/>
            <a:ext cx="9430602" cy="2554545"/>
          </a:xfrm>
          <a:prstGeom prst="rect">
            <a:avLst/>
          </a:prstGeom>
          <a:noFill/>
        </p:spPr>
        <p:txBody>
          <a:bodyPr wrap="square" rtlCol="0">
            <a:spAutoFit/>
          </a:bodyPr>
          <a:lstStyle/>
          <a:p>
            <a:pPr algn="just"/>
            <a:r>
              <a:rPr lang="id-ID" sz="2000" dirty="0">
                <a:latin typeface="Times New Roman" panose="02020603050405020304" pitchFamily="18" charset="0"/>
                <a:cs typeface="Times New Roman" panose="02020603050405020304" pitchFamily="18" charset="0"/>
              </a:rPr>
              <a:t>Karakteristik Syariah Islam adalah bersifat universal dan abadi sebagai berikut :</a:t>
            </a:r>
          </a:p>
          <a:p>
            <a:pPr algn="just"/>
            <a:r>
              <a:rPr lang="id-ID" sz="2000" dirty="0">
                <a:latin typeface="Times New Roman" panose="02020603050405020304" pitchFamily="18" charset="0"/>
                <a:cs typeface="Times New Roman" panose="02020603050405020304" pitchFamily="18" charset="0"/>
              </a:rPr>
              <a:t>1. Syariat Islam itu sesuai dengan kemampuan manusia dan mudah dilaksanakan (QS. Al-Baqarah : 586) “ </a:t>
            </a:r>
            <a:r>
              <a:rPr lang="id-ID" sz="2000" i="1" dirty="0">
                <a:latin typeface="Times New Roman" panose="02020603050405020304" pitchFamily="18" charset="0"/>
                <a:cs typeface="Times New Roman" panose="02020603050405020304" pitchFamily="18" charset="0"/>
              </a:rPr>
              <a:t>Allah tidak memberati diri kecualai sekedar kemampuannya”.</a:t>
            </a:r>
          </a:p>
          <a:p>
            <a:pPr algn="just"/>
            <a:r>
              <a:rPr lang="id-ID" sz="2000" dirty="0">
                <a:latin typeface="Times New Roman" panose="02020603050405020304" pitchFamily="18" charset="0"/>
                <a:cs typeface="Times New Roman" panose="02020603050405020304" pitchFamily="18" charset="0"/>
              </a:rPr>
              <a:t>2. Syariat Islam tidak terpengaruh perubahan zaman, seperti Aqidah, ibadah diterangkan secara rinci, sementara yang terkait dengan kondisi seperti, politik diterangkan secara global.</a:t>
            </a:r>
          </a:p>
          <a:p>
            <a:pPr algn="just"/>
            <a:r>
              <a:rPr lang="id-ID" sz="2000" dirty="0">
                <a:latin typeface="Times New Roman" panose="02020603050405020304" pitchFamily="18" charset="0"/>
                <a:cs typeface="Times New Roman" panose="02020603050405020304" pitchFamily="18" charset="0"/>
              </a:rPr>
              <a:t>3. Syariat Islam cocok dengan fitrah manusia. Akal dapat mengikuti perkembangan serta layak untuk segala tempat dan waktu.</a:t>
            </a:r>
          </a:p>
        </p:txBody>
      </p:sp>
      <p:sp>
        <p:nvSpPr>
          <p:cNvPr id="5" name="Title 1"/>
          <p:cNvSpPr>
            <a:spLocks noGrp="1"/>
          </p:cNvSpPr>
          <p:nvPr>
            <p:ph type="title"/>
          </p:nvPr>
        </p:nvSpPr>
        <p:spPr>
          <a:xfrm>
            <a:off x="1282891" y="4159136"/>
            <a:ext cx="4026714" cy="459656"/>
          </a:xfrm>
        </p:spPr>
        <p:txBody>
          <a:bodyPr>
            <a:normAutofit/>
          </a:bodyPr>
          <a:lstStyle/>
          <a:p>
            <a:pPr algn="l"/>
            <a:r>
              <a:rPr lang="id-ID" sz="2000" b="1" dirty="0">
                <a:latin typeface="Times New Roman" panose="02020603050405020304" pitchFamily="18" charset="0"/>
                <a:cs typeface="Times New Roman" panose="02020603050405020304" pitchFamily="18" charset="0"/>
              </a:rPr>
              <a:t>Fikih/Fiqh</a:t>
            </a:r>
          </a:p>
        </p:txBody>
      </p:sp>
      <p:sp>
        <p:nvSpPr>
          <p:cNvPr id="6" name="TextBox 5"/>
          <p:cNvSpPr txBox="1"/>
          <p:nvPr/>
        </p:nvSpPr>
        <p:spPr>
          <a:xfrm>
            <a:off x="1282891" y="4763073"/>
            <a:ext cx="9430602" cy="1015663"/>
          </a:xfrm>
          <a:prstGeom prst="rect">
            <a:avLst/>
          </a:prstGeom>
          <a:noFill/>
        </p:spPr>
        <p:txBody>
          <a:bodyPr wrap="square" rtlCol="0">
            <a:spAutoFit/>
          </a:bodyPr>
          <a:lstStyle/>
          <a:p>
            <a:pPr algn="just"/>
            <a:r>
              <a:rPr lang="id-ID" sz="2000" b="1" dirty="0">
                <a:latin typeface="Times New Roman" panose="02020603050405020304" pitchFamily="18" charset="0"/>
                <a:cs typeface="Times New Roman" panose="02020603050405020304" pitchFamily="18" charset="0"/>
              </a:rPr>
              <a:t>Fikih/Fiqh </a:t>
            </a:r>
            <a:r>
              <a:rPr lang="id-ID" sz="2000" dirty="0">
                <a:latin typeface="Times New Roman" panose="02020603050405020304" pitchFamily="18" charset="0"/>
                <a:cs typeface="Times New Roman" panose="02020603050405020304" pitchFamily="18" charset="0"/>
              </a:rPr>
              <a:t>adalah pemahaman para ulama terhadap Syariat Islam yang terkandung dalam sumber hukum Islam (Al-Quran dan Al Hadits) yang di kondifikasi secara sistematis sehingga mudah dipelajari. Fiqh tidak tetap dan berubah dari masa ke masa. </a:t>
            </a:r>
          </a:p>
        </p:txBody>
      </p:sp>
    </p:spTree>
    <p:extLst>
      <p:ext uri="{BB962C8B-B14F-4D97-AF65-F5344CB8AC3E}">
        <p14:creationId xmlns:p14="http://schemas.microsoft.com/office/powerpoint/2010/main" val="1837226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9879" y="637395"/>
            <a:ext cx="4709100" cy="45965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a:r>
              <a:rPr lang="id-ID" sz="2000" b="1" dirty="0">
                <a:latin typeface="Times New Roman" panose="02020603050405020304" pitchFamily="18" charset="0"/>
                <a:cs typeface="Times New Roman" panose="02020603050405020304" pitchFamily="18" charset="0"/>
              </a:rPr>
              <a:t>D. Fungsi dan tujuan Syariah </a:t>
            </a:r>
          </a:p>
        </p:txBody>
      </p:sp>
      <p:sp>
        <p:nvSpPr>
          <p:cNvPr id="5" name="TextBox 4"/>
          <p:cNvSpPr txBox="1"/>
          <p:nvPr/>
        </p:nvSpPr>
        <p:spPr>
          <a:xfrm>
            <a:off x="893304" y="3605198"/>
            <a:ext cx="10338801" cy="2585323"/>
          </a:xfrm>
          <a:prstGeom prst="rect">
            <a:avLst/>
          </a:prstGeom>
          <a:noFill/>
        </p:spPr>
        <p:txBody>
          <a:bodyPr wrap="square" rtlCol="0">
            <a:spAutoFit/>
          </a:bodyPr>
          <a:lstStyle/>
          <a:p>
            <a:pPr algn="just"/>
            <a:r>
              <a:rPr lang="en-US" dirty="0" err="1">
                <a:latin typeface="Times New Roman" panose="02020603050405020304" pitchFamily="18" charset="0"/>
                <a:cs typeface="Times New Roman" panose="02020603050405020304" pitchFamily="18" charset="0"/>
              </a:rPr>
              <a:t>Syari`ah</a:t>
            </a:r>
            <a:r>
              <a:rPr lang="en-US" dirty="0">
                <a:latin typeface="Times New Roman" panose="02020603050405020304" pitchFamily="18" charset="0"/>
                <a:cs typeface="Times New Roman" panose="02020603050405020304" pitchFamily="18" charset="0"/>
              </a:rPr>
              <a:t> Islam </a:t>
            </a:r>
            <a:r>
              <a:rPr lang="en-US" dirty="0" err="1">
                <a:latin typeface="Times New Roman" panose="02020603050405020304" pitchFamily="18" charset="0"/>
                <a:cs typeface="Times New Roman" panose="02020603050405020304" pitchFamily="18" charset="0"/>
              </a:rPr>
              <a:t>antara</a:t>
            </a:r>
            <a:r>
              <a:rPr lang="en-US" dirty="0">
                <a:latin typeface="Times New Roman" panose="02020603050405020304" pitchFamily="18" charset="0"/>
                <a:cs typeface="Times New Roman" panose="02020603050405020304" pitchFamily="18" charset="0"/>
              </a:rPr>
              <a:t> lain </a:t>
            </a:r>
            <a:r>
              <a:rPr lang="en-US" dirty="0" err="1">
                <a:latin typeface="Times New Roman" panose="02020603050405020304" pitchFamily="18" charset="0"/>
                <a:cs typeface="Times New Roman" panose="02020603050405020304" pitchFamily="18" charset="0"/>
              </a:rPr>
              <a:t>bertujuan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untuk</a:t>
            </a:r>
            <a:r>
              <a:rPr lang="en-US" dirty="0">
                <a:latin typeface="Times New Roman" panose="02020603050405020304" pitchFamily="18" charset="0"/>
                <a:cs typeface="Times New Roman" panose="02020603050405020304" pitchFamily="18" charset="0"/>
              </a:rPr>
              <a:t>:</a:t>
            </a:r>
            <a:endParaRPr lang="id-ID"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Menunjukan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bahwa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nilai-nilai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ajaran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ketentuan</a:t>
            </a:r>
            <a:r>
              <a:rPr lang="en-US" dirty="0">
                <a:latin typeface="Times New Roman" panose="02020603050405020304" pitchFamily="18" charset="0"/>
                <a:cs typeface="Times New Roman" panose="02020603050405020304" pitchFamily="18" charset="0"/>
              </a:rPr>
              <a:t> Allah </a:t>
            </a:r>
            <a:r>
              <a:rPr lang="en-US" dirty="0" err="1">
                <a:latin typeface="Times New Roman" panose="02020603050405020304" pitchFamily="18" charset="0"/>
                <a:cs typeface="Times New Roman" panose="02020603050405020304" pitchFamily="18" charset="0"/>
              </a:rPr>
              <a:t>itu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lebih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tinggi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luhur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dibandingkan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pemikiran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manusia</a:t>
            </a:r>
            <a:r>
              <a:rPr lang="en-US" dirty="0">
                <a:latin typeface="Times New Roman" panose="02020603050405020304" pitchFamily="18" charset="0"/>
                <a:cs typeface="Times New Roman" panose="02020603050405020304" pitchFamily="18" charset="0"/>
              </a:rPr>
              <a:t>. Hal </a:t>
            </a:r>
            <a:r>
              <a:rPr lang="en-US" dirty="0" err="1">
                <a:latin typeface="Times New Roman" panose="02020603050405020304" pitchFamily="18" charset="0"/>
                <a:cs typeface="Times New Roman" panose="02020603050405020304" pitchFamily="18" charset="0"/>
              </a:rPr>
              <a:t>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sesuai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firman</a:t>
            </a:r>
            <a:r>
              <a:rPr lang="en-US" dirty="0">
                <a:latin typeface="Times New Roman" panose="02020603050405020304" pitchFamily="18" charset="0"/>
                <a:cs typeface="Times New Roman" panose="02020603050405020304" pitchFamily="18" charset="0"/>
              </a:rPr>
              <a:t> Allah </a:t>
            </a:r>
            <a:r>
              <a:rPr lang="en-US" dirty="0" err="1">
                <a:latin typeface="Times New Roman" panose="02020603050405020304" pitchFamily="18" charset="0"/>
                <a:cs typeface="Times New Roman" panose="02020603050405020304" pitchFamily="18" charset="0"/>
              </a:rPr>
              <a:t>swt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surat</a:t>
            </a:r>
            <a:r>
              <a:rPr lang="en-US" dirty="0">
                <a:latin typeface="Times New Roman" panose="02020603050405020304" pitchFamily="18" charset="0"/>
                <a:cs typeface="Times New Roman" panose="02020603050405020304" pitchFamily="18" charset="0"/>
              </a:rPr>
              <a:t> at-</a:t>
            </a:r>
            <a:r>
              <a:rPr lang="en-US" dirty="0" err="1">
                <a:latin typeface="Times New Roman" panose="02020603050405020304" pitchFamily="18" charset="0"/>
                <a:cs typeface="Times New Roman" panose="02020603050405020304" pitchFamily="18" charset="0"/>
              </a:rPr>
              <a:t>Taubah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ayat</a:t>
            </a:r>
            <a:r>
              <a:rPr lang="en-US" dirty="0">
                <a:latin typeface="Times New Roman" panose="02020603050405020304" pitchFamily="18" charset="0"/>
                <a:cs typeface="Times New Roman" panose="02020603050405020304" pitchFamily="18" charset="0"/>
              </a:rPr>
              <a:t> 40:</a:t>
            </a:r>
            <a:endParaRPr lang="id-ID"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Artinya</a:t>
            </a:r>
            <a:r>
              <a:rPr lang="en-US" i="1" dirty="0">
                <a:latin typeface="Times New Roman" panose="02020603050405020304" pitchFamily="18" charset="0"/>
                <a:cs typeface="Times New Roman" panose="02020603050405020304" pitchFamily="18" charset="0"/>
              </a:rPr>
              <a:t>: Dan Allah </a:t>
            </a:r>
            <a:r>
              <a:rPr lang="en-US" i="1" dirty="0" err="1">
                <a:latin typeface="Times New Roman" panose="02020603050405020304" pitchFamily="18" charset="0"/>
                <a:cs typeface="Times New Roman" panose="02020603050405020304" pitchFamily="18" charset="0"/>
              </a:rPr>
              <a:t>mejadikan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seruan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oranh</a:t>
            </a:r>
            <a:r>
              <a:rPr lang="en-US" i="1" dirty="0">
                <a:latin typeface="Times New Roman" panose="02020603050405020304" pitchFamily="18" charset="0"/>
                <a:cs typeface="Times New Roman" panose="02020603050405020304" pitchFamily="18" charset="0"/>
              </a:rPr>
              <a:t>-orang yang </a:t>
            </a:r>
            <a:r>
              <a:rPr lang="en-US" i="1" dirty="0" err="1">
                <a:latin typeface="Times New Roman" panose="02020603050405020304" pitchFamily="18" charset="0"/>
                <a:cs typeface="Times New Roman" panose="02020603050405020304" pitchFamily="18" charset="0"/>
              </a:rPr>
              <a:t>kafir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itulah</a:t>
            </a:r>
            <a:r>
              <a:rPr lang="en-US" i="1" dirty="0">
                <a:latin typeface="Times New Roman" panose="02020603050405020304" pitchFamily="18" charset="0"/>
                <a:cs typeface="Times New Roman" panose="02020603050405020304" pitchFamily="18" charset="0"/>
              </a:rPr>
              <a:t> yang </a:t>
            </a:r>
            <a:r>
              <a:rPr lang="en-US" i="1" dirty="0" err="1">
                <a:latin typeface="Times New Roman" panose="02020603050405020304" pitchFamily="18" charset="0"/>
                <a:cs typeface="Times New Roman" panose="02020603050405020304" pitchFamily="18" charset="0"/>
              </a:rPr>
              <a:t>rendah</a:t>
            </a:r>
            <a:r>
              <a:rPr lang="en-US" i="1" dirty="0">
                <a:latin typeface="Times New Roman" panose="02020603050405020304" pitchFamily="18" charset="0"/>
                <a:cs typeface="Times New Roman" panose="02020603050405020304" pitchFamily="18" charset="0"/>
              </a:rPr>
              <a:t>. Dan  </a:t>
            </a:r>
            <a:r>
              <a:rPr lang="en-US" i="1" dirty="0" err="1">
                <a:latin typeface="Times New Roman" panose="02020603050405020304" pitchFamily="18" charset="0"/>
                <a:cs typeface="Times New Roman" panose="02020603050405020304" pitchFamily="18" charset="0"/>
              </a:rPr>
              <a:t>kalimat</a:t>
            </a:r>
            <a:r>
              <a:rPr lang="en-US" i="1" dirty="0">
                <a:latin typeface="Times New Roman" panose="02020603050405020304" pitchFamily="18" charset="0"/>
                <a:cs typeface="Times New Roman" panose="02020603050405020304" pitchFamily="18" charset="0"/>
              </a:rPr>
              <a:t>  Allah  </a:t>
            </a:r>
            <a:r>
              <a:rPr lang="en-US" i="1" dirty="0" err="1">
                <a:latin typeface="Times New Roman" panose="02020603050405020304" pitchFamily="18" charset="0"/>
                <a:cs typeface="Times New Roman" panose="02020603050405020304" pitchFamily="18" charset="0"/>
              </a:rPr>
              <a:t>itulah</a:t>
            </a:r>
            <a:r>
              <a:rPr lang="en-US" i="1" dirty="0">
                <a:latin typeface="Times New Roman" panose="02020603050405020304" pitchFamily="18" charset="0"/>
                <a:cs typeface="Times New Roman" panose="02020603050405020304" pitchFamily="18" charset="0"/>
              </a:rPr>
              <a:t>  yang  </a:t>
            </a:r>
            <a:r>
              <a:rPr lang="en-US" i="1" dirty="0" err="1">
                <a:latin typeface="Times New Roman" panose="02020603050405020304" pitchFamily="18" charset="0"/>
                <a:cs typeface="Times New Roman" panose="02020603050405020304" pitchFamily="18" charset="0"/>
              </a:rPr>
              <a:t>tinggi</a:t>
            </a:r>
            <a:r>
              <a:rPr lang="en-US" i="1" dirty="0">
                <a:latin typeface="Times New Roman" panose="02020603050405020304" pitchFamily="18" charset="0"/>
                <a:cs typeface="Times New Roman" panose="02020603050405020304" pitchFamily="18" charset="0"/>
              </a:rPr>
              <a:t>.  Allah </a:t>
            </a:r>
            <a:r>
              <a:rPr lang="en-US" i="1" dirty="0" err="1">
                <a:latin typeface="Times New Roman" panose="02020603050405020304" pitchFamily="18" charset="0"/>
                <a:cs typeface="Times New Roman" panose="02020603050405020304" pitchFamily="18" charset="0"/>
              </a:rPr>
              <a:t>maha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perkasa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lagi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maha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bijaksana</a:t>
            </a:r>
            <a:r>
              <a:rPr lang="en-US" i="1" dirty="0">
                <a:latin typeface="Times New Roman" panose="02020603050405020304" pitchFamily="18" charset="0"/>
                <a:cs typeface="Times New Roman" panose="02020603050405020304" pitchFamily="18" charset="0"/>
              </a:rPr>
              <a:t>.</a:t>
            </a:r>
            <a:endParaRPr lang="id-ID"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a:t>
            </a:r>
            <a:endParaRPr lang="id-ID"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B.  </a:t>
            </a:r>
            <a:r>
              <a:rPr lang="en-US" dirty="0" err="1">
                <a:latin typeface="Times New Roman" panose="02020603050405020304" pitchFamily="18" charset="0"/>
                <a:cs typeface="Times New Roman" panose="02020603050405020304" pitchFamily="18" charset="0"/>
              </a:rPr>
              <a:t>Melaksanakan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syari`ah</a:t>
            </a:r>
            <a:r>
              <a:rPr lang="en-US" dirty="0">
                <a:latin typeface="Times New Roman" panose="02020603050405020304" pitchFamily="18" charset="0"/>
                <a:cs typeface="Times New Roman" panose="02020603050405020304" pitchFamily="18" charset="0"/>
              </a:rPr>
              <a:t> yang </a:t>
            </a:r>
            <a:r>
              <a:rPr lang="en-US" dirty="0" err="1">
                <a:latin typeface="Times New Roman" panose="02020603050405020304" pitchFamily="18" charset="0"/>
                <a:cs typeface="Times New Roman" panose="02020603050405020304" pitchFamily="18" charset="0"/>
              </a:rPr>
              <a:t>telah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ditetapkan</a:t>
            </a:r>
            <a:r>
              <a:rPr lang="en-US" dirty="0">
                <a:latin typeface="Times New Roman" panose="02020603050405020304" pitchFamily="18" charset="0"/>
                <a:cs typeface="Times New Roman" panose="02020603050405020304" pitchFamily="18" charset="0"/>
              </a:rPr>
              <a:t> Allah </a:t>
            </a:r>
            <a:r>
              <a:rPr lang="en-US" dirty="0" err="1">
                <a:latin typeface="Times New Roman" panose="02020603050405020304" pitchFamily="18" charset="0"/>
                <a:cs typeface="Times New Roman" panose="02020603050405020304" pitchFamily="18" charset="0"/>
              </a:rPr>
              <a:t>kepada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manusia</a:t>
            </a:r>
            <a:r>
              <a:rPr lang="en-US" dirty="0">
                <a:latin typeface="Times New Roman" panose="02020603050405020304" pitchFamily="18" charset="0"/>
                <a:cs typeface="Times New Roman" panose="02020603050405020304" pitchFamily="18" charset="0"/>
              </a:rPr>
              <a:t>. Hal </a:t>
            </a:r>
            <a:r>
              <a:rPr lang="en-US" dirty="0" err="1">
                <a:latin typeface="Times New Roman" panose="02020603050405020304" pitchFamily="18" charset="0"/>
                <a:cs typeface="Times New Roman" panose="02020603050405020304" pitchFamily="18" charset="0"/>
              </a:rPr>
              <a:t>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karena</a:t>
            </a:r>
            <a:r>
              <a:rPr lang="en-US" dirty="0">
                <a:latin typeface="Times New Roman" panose="02020603050405020304" pitchFamily="18" charset="0"/>
                <a:cs typeface="Times New Roman" panose="02020603050405020304" pitchFamily="18" charset="0"/>
              </a:rPr>
              <a:t> Allah </a:t>
            </a:r>
            <a:r>
              <a:rPr lang="en-US" dirty="0" err="1">
                <a:latin typeface="Times New Roman" panose="02020603050405020304" pitchFamily="18" charset="0"/>
                <a:cs typeface="Times New Roman" panose="02020603050405020304" pitchFamily="18" charset="0"/>
              </a:rPr>
              <a:t>swt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telah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menetapkan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syari`ahnya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masing-masing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tiap-tiap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sebagaimana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telah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disebutkan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firman</a:t>
            </a:r>
            <a:r>
              <a:rPr lang="en-US" dirty="0">
                <a:latin typeface="Times New Roman" panose="02020603050405020304" pitchFamily="18" charset="0"/>
                <a:cs typeface="Times New Roman" panose="02020603050405020304" pitchFamily="18" charset="0"/>
              </a:rPr>
              <a:t>-Nya </a:t>
            </a:r>
            <a:r>
              <a:rPr lang="en-US" dirty="0" err="1">
                <a:latin typeface="Times New Roman" panose="02020603050405020304" pitchFamily="18" charset="0"/>
                <a:cs typeface="Times New Roman" panose="02020603050405020304" pitchFamily="18" charset="0"/>
              </a:rPr>
              <a:t>dalam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surat</a:t>
            </a:r>
            <a:r>
              <a:rPr lang="en-US" dirty="0">
                <a:latin typeface="Times New Roman" panose="02020603050405020304" pitchFamily="18" charset="0"/>
                <a:cs typeface="Times New Roman" panose="02020603050405020304" pitchFamily="18" charset="0"/>
              </a:rPr>
              <a:t> al-Hajj </a:t>
            </a:r>
            <a:r>
              <a:rPr lang="en-US" dirty="0" err="1">
                <a:latin typeface="Times New Roman" panose="02020603050405020304" pitchFamily="18" charset="0"/>
                <a:cs typeface="Times New Roman" panose="02020603050405020304" pitchFamily="18" charset="0"/>
              </a:rPr>
              <a:t>ayat</a:t>
            </a:r>
            <a:r>
              <a:rPr lang="en-US" dirty="0">
                <a:latin typeface="Times New Roman" panose="02020603050405020304" pitchFamily="18" charset="0"/>
                <a:cs typeface="Times New Roman" panose="02020603050405020304" pitchFamily="18" charset="0"/>
              </a:rPr>
              <a:t> 67</a:t>
            </a:r>
            <a:endParaRPr lang="id-ID" dirty="0">
              <a:latin typeface="Times New Roman" panose="02020603050405020304" pitchFamily="18" charset="0"/>
              <a:cs typeface="Times New Roman" panose="02020603050405020304" pitchFamily="18" charset="0"/>
            </a:endParaRPr>
          </a:p>
        </p:txBody>
      </p:sp>
      <p:sp>
        <p:nvSpPr>
          <p:cNvPr id="6" name="TextBox 5"/>
          <p:cNvSpPr txBox="1"/>
          <p:nvPr/>
        </p:nvSpPr>
        <p:spPr>
          <a:xfrm>
            <a:off x="893305" y="1097892"/>
            <a:ext cx="10338801" cy="2308324"/>
          </a:xfrm>
          <a:prstGeom prst="rect">
            <a:avLst/>
          </a:prstGeom>
          <a:noFill/>
        </p:spPr>
        <p:txBody>
          <a:bodyPr wrap="square" rtlCol="0">
            <a:spAutoFit/>
          </a:bodyPr>
          <a:lstStyle/>
          <a:p>
            <a:pPr algn="just"/>
            <a:r>
              <a:rPr lang="id-ID" dirty="0"/>
              <a:t>	</a:t>
            </a:r>
            <a:r>
              <a:rPr lang="en-US" dirty="0" err="1"/>
              <a:t>Fungsi</a:t>
            </a:r>
            <a:r>
              <a:rPr lang="en-US" dirty="0"/>
              <a:t> </a:t>
            </a:r>
            <a:r>
              <a:rPr lang="en-US" dirty="0" err="1"/>
              <a:t>syari’ah</a:t>
            </a:r>
            <a:r>
              <a:rPr lang="en-US" dirty="0"/>
              <a:t> </a:t>
            </a:r>
            <a:r>
              <a:rPr lang="en-US" dirty="0" err="1"/>
              <a:t>adalah</a:t>
            </a:r>
            <a:r>
              <a:rPr lang="en-US" dirty="0"/>
              <a:t> </a:t>
            </a:r>
            <a:r>
              <a:rPr lang="en-US" dirty="0" err="1">
                <a:latin typeface="Times New Roman" panose="02020603050405020304" pitchFamily="18" charset="0"/>
                <a:cs typeface="Times New Roman" panose="02020603050405020304" pitchFamily="18" charset="0"/>
              </a:rPr>
              <a:t>sebagai</a:t>
            </a:r>
            <a:r>
              <a:rPr lang="en-US" dirty="0"/>
              <a:t> </a:t>
            </a:r>
            <a:r>
              <a:rPr lang="en-US" dirty="0" err="1"/>
              <a:t>jalan</a:t>
            </a:r>
            <a:r>
              <a:rPr lang="en-US" dirty="0"/>
              <a:t> </a:t>
            </a:r>
            <a:r>
              <a:rPr lang="en-US" dirty="0" err="1"/>
              <a:t>atau</a:t>
            </a:r>
            <a:r>
              <a:rPr lang="en-US" dirty="0"/>
              <a:t> </a:t>
            </a:r>
            <a:r>
              <a:rPr lang="en-US" dirty="0" err="1"/>
              <a:t>jembatan</a:t>
            </a:r>
            <a:r>
              <a:rPr lang="en-US" dirty="0"/>
              <a:t> </a:t>
            </a:r>
            <a:r>
              <a:rPr lang="en-US" dirty="0" err="1"/>
              <a:t>untuk</a:t>
            </a:r>
            <a:r>
              <a:rPr lang="en-US" dirty="0"/>
              <a:t> </a:t>
            </a:r>
            <a:r>
              <a:rPr lang="en-US" dirty="0" err="1"/>
              <a:t>semua</a:t>
            </a:r>
            <a:r>
              <a:rPr lang="en-US" dirty="0"/>
              <a:t> </a:t>
            </a:r>
            <a:r>
              <a:rPr lang="en-US" dirty="0" err="1"/>
              <a:t>manusia</a:t>
            </a:r>
            <a:r>
              <a:rPr lang="en-US" dirty="0"/>
              <a:t> </a:t>
            </a:r>
            <a:r>
              <a:rPr lang="en-US" dirty="0" err="1"/>
              <a:t>dalam</a:t>
            </a:r>
            <a:r>
              <a:rPr lang="en-US" dirty="0"/>
              <a:t> </a:t>
            </a:r>
            <a:r>
              <a:rPr lang="en-US" dirty="0" err="1"/>
              <a:t>berpijak</a:t>
            </a:r>
            <a:r>
              <a:rPr lang="en-US" dirty="0"/>
              <a:t> </a:t>
            </a:r>
            <a:r>
              <a:rPr lang="en-US" dirty="0" err="1"/>
              <a:t>dan</a:t>
            </a:r>
            <a:r>
              <a:rPr lang="en-US" dirty="0"/>
              <a:t> </a:t>
            </a:r>
            <a:r>
              <a:rPr lang="en-US" dirty="0" err="1"/>
              <a:t>berpedoman</a:t>
            </a:r>
            <a:r>
              <a:rPr lang="en-US" dirty="0"/>
              <a:t>. </a:t>
            </a:r>
            <a:r>
              <a:rPr lang="en-US" dirty="0" err="1"/>
              <a:t>Selain</a:t>
            </a:r>
            <a:r>
              <a:rPr lang="en-US" dirty="0"/>
              <a:t> </a:t>
            </a:r>
            <a:r>
              <a:rPr lang="en-US" dirty="0" err="1"/>
              <a:t>itu</a:t>
            </a:r>
            <a:r>
              <a:rPr lang="en-US" dirty="0"/>
              <a:t> </a:t>
            </a:r>
            <a:r>
              <a:rPr lang="en-US" dirty="0" err="1"/>
              <a:t>ia</a:t>
            </a:r>
            <a:r>
              <a:rPr lang="en-US" dirty="0"/>
              <a:t> </a:t>
            </a:r>
            <a:r>
              <a:rPr lang="en-US" dirty="0" err="1"/>
              <a:t>menjadi</a:t>
            </a:r>
            <a:r>
              <a:rPr lang="en-US" dirty="0"/>
              <a:t> media </a:t>
            </a:r>
            <a:r>
              <a:rPr lang="en-US" dirty="0" err="1"/>
              <a:t>berpola</a:t>
            </a:r>
            <a:r>
              <a:rPr lang="en-US" dirty="0"/>
              <a:t> </a:t>
            </a:r>
            <a:r>
              <a:rPr lang="en-US" dirty="0" err="1"/>
              <a:t>hidup</a:t>
            </a:r>
            <a:r>
              <a:rPr lang="en-US" dirty="0"/>
              <a:t> di </a:t>
            </a:r>
            <a:r>
              <a:rPr lang="en-US" dirty="0" err="1"/>
              <a:t>dunia</a:t>
            </a:r>
            <a:r>
              <a:rPr lang="en-US" dirty="0"/>
              <a:t> agar </a:t>
            </a:r>
            <a:r>
              <a:rPr lang="en-US" dirty="0" err="1"/>
              <a:t>sampai</a:t>
            </a:r>
            <a:r>
              <a:rPr lang="en-US" dirty="0"/>
              <a:t> </a:t>
            </a:r>
            <a:r>
              <a:rPr lang="en-US" dirty="0" err="1"/>
              <a:t>ke</a:t>
            </a:r>
            <a:r>
              <a:rPr lang="en-US" dirty="0"/>
              <a:t> </a:t>
            </a:r>
            <a:r>
              <a:rPr lang="en-US" dirty="0" err="1"/>
              <a:t>kampung</a:t>
            </a:r>
            <a:r>
              <a:rPr lang="en-US" dirty="0"/>
              <a:t> </a:t>
            </a:r>
            <a:r>
              <a:rPr lang="en-US" dirty="0" err="1"/>
              <a:t>tujuan</a:t>
            </a:r>
            <a:r>
              <a:rPr lang="en-US" dirty="0"/>
              <a:t> </a:t>
            </a:r>
            <a:r>
              <a:rPr lang="en-US" dirty="0" err="1"/>
              <a:t>terakhir</a:t>
            </a:r>
            <a:r>
              <a:rPr lang="en-US" dirty="0"/>
              <a:t> (</a:t>
            </a:r>
            <a:r>
              <a:rPr lang="en-US" dirty="0" err="1"/>
              <a:t>akhirat</a:t>
            </a:r>
            <a:r>
              <a:rPr lang="en-US" dirty="0"/>
              <a:t>) </a:t>
            </a:r>
            <a:r>
              <a:rPr lang="en-US" dirty="0" err="1"/>
              <a:t>dan</a:t>
            </a:r>
            <a:r>
              <a:rPr lang="en-US" dirty="0"/>
              <a:t> </a:t>
            </a:r>
            <a:r>
              <a:rPr lang="en-US" dirty="0" err="1"/>
              <a:t>tidak</a:t>
            </a:r>
            <a:r>
              <a:rPr lang="en-US" dirty="0"/>
              <a:t> </a:t>
            </a:r>
            <a:r>
              <a:rPr lang="en-US" dirty="0" err="1"/>
              <a:t>sesat</a:t>
            </a:r>
            <a:r>
              <a:rPr lang="en-US" dirty="0"/>
              <a:t>.  </a:t>
            </a:r>
            <a:endParaRPr lang="id-ID" dirty="0"/>
          </a:p>
          <a:p>
            <a:pPr algn="just"/>
            <a:r>
              <a:rPr lang="en-US" dirty="0" err="1"/>
              <a:t>fungsi</a:t>
            </a:r>
            <a:r>
              <a:rPr lang="en-US" dirty="0"/>
              <a:t> </a:t>
            </a:r>
            <a:r>
              <a:rPr lang="en-US" dirty="0" err="1"/>
              <a:t>syari’ah</a:t>
            </a:r>
            <a:r>
              <a:rPr lang="en-US" dirty="0"/>
              <a:t> </a:t>
            </a:r>
            <a:r>
              <a:rPr lang="en-US" dirty="0" err="1"/>
              <a:t>ada</a:t>
            </a:r>
            <a:r>
              <a:rPr lang="en-US" dirty="0"/>
              <a:t> </a:t>
            </a:r>
            <a:r>
              <a:rPr lang="en-US" dirty="0" err="1"/>
              <a:t>dua</a:t>
            </a:r>
            <a:r>
              <a:rPr lang="en-US" dirty="0"/>
              <a:t> </a:t>
            </a:r>
            <a:r>
              <a:rPr lang="en-US" dirty="0" err="1"/>
              <a:t>macam</a:t>
            </a:r>
            <a:endParaRPr lang="id-ID" dirty="0"/>
          </a:p>
          <a:p>
            <a:pPr algn="just"/>
            <a:r>
              <a:rPr lang="en-US" dirty="0" err="1"/>
              <a:t>yaitu</a:t>
            </a:r>
            <a:r>
              <a:rPr lang="en-US" dirty="0"/>
              <a:t>:</a:t>
            </a:r>
            <a:endParaRPr lang="id-ID" dirty="0"/>
          </a:p>
          <a:p>
            <a:pPr algn="just"/>
            <a:r>
              <a:rPr lang="en-US" dirty="0"/>
              <a:t>a.    </a:t>
            </a:r>
            <a:r>
              <a:rPr lang="en-US" dirty="0" err="1"/>
              <a:t>Manusia</a:t>
            </a:r>
            <a:r>
              <a:rPr lang="en-US" dirty="0"/>
              <a:t> </a:t>
            </a:r>
            <a:r>
              <a:rPr lang="en-US" dirty="0" err="1"/>
              <a:t>sebagai</a:t>
            </a:r>
            <a:r>
              <a:rPr lang="en-US" dirty="0"/>
              <a:t> </a:t>
            </a:r>
            <a:r>
              <a:rPr lang="en-US" dirty="0" err="1"/>
              <a:t>hamba</a:t>
            </a:r>
            <a:r>
              <a:rPr lang="en-US" dirty="0"/>
              <a:t> di </a:t>
            </a:r>
            <a:r>
              <a:rPr lang="en-US" dirty="0" err="1"/>
              <a:t>mana</a:t>
            </a:r>
            <a:r>
              <a:rPr lang="en-US" dirty="0"/>
              <a:t> </a:t>
            </a:r>
            <a:r>
              <a:rPr lang="en-US" dirty="0" err="1"/>
              <a:t>harus</a:t>
            </a:r>
            <a:r>
              <a:rPr lang="en-US" dirty="0"/>
              <a:t> </a:t>
            </a:r>
            <a:r>
              <a:rPr lang="en-US" dirty="0" err="1"/>
              <a:t>menghambakan</a:t>
            </a:r>
            <a:r>
              <a:rPr lang="en-US" dirty="0"/>
              <a:t> </a:t>
            </a:r>
            <a:r>
              <a:rPr lang="en-US" dirty="0" err="1"/>
              <a:t>dirinya</a:t>
            </a:r>
            <a:r>
              <a:rPr lang="en-US" dirty="0"/>
              <a:t> di </a:t>
            </a:r>
            <a:r>
              <a:rPr lang="en-US" dirty="0" err="1"/>
              <a:t>hadapan</a:t>
            </a:r>
            <a:r>
              <a:rPr lang="en-US" dirty="0"/>
              <a:t> </a:t>
            </a:r>
            <a:r>
              <a:rPr lang="en-US" i="1" dirty="0" err="1"/>
              <a:t>Khaliq</a:t>
            </a:r>
            <a:r>
              <a:rPr lang="en-US" i="1" dirty="0"/>
              <a:t> </a:t>
            </a:r>
            <a:r>
              <a:rPr lang="en-US" dirty="0"/>
              <a:t>(Allah</a:t>
            </a:r>
            <a:endParaRPr lang="id-ID" dirty="0"/>
          </a:p>
          <a:p>
            <a:pPr algn="just"/>
            <a:r>
              <a:rPr lang="en-US" dirty="0"/>
              <a:t>SWT).</a:t>
            </a:r>
            <a:endParaRPr lang="id-ID" dirty="0"/>
          </a:p>
          <a:p>
            <a:pPr algn="just"/>
            <a:r>
              <a:rPr lang="en-US" dirty="0"/>
              <a:t>b.    </a:t>
            </a:r>
            <a:r>
              <a:rPr lang="en-US" dirty="0" err="1"/>
              <a:t>Manusia</a:t>
            </a:r>
            <a:r>
              <a:rPr lang="en-US" dirty="0"/>
              <a:t> </a:t>
            </a:r>
            <a:r>
              <a:rPr lang="en-US" dirty="0" err="1"/>
              <a:t>sebagai</a:t>
            </a:r>
            <a:r>
              <a:rPr lang="en-US" dirty="0"/>
              <a:t> </a:t>
            </a:r>
            <a:r>
              <a:rPr lang="en-US" dirty="0" err="1"/>
              <a:t>khalifah</a:t>
            </a:r>
            <a:r>
              <a:rPr lang="en-US" dirty="0"/>
              <a:t> di </a:t>
            </a:r>
            <a:r>
              <a:rPr lang="en-US" dirty="0" err="1"/>
              <a:t>muka</a:t>
            </a:r>
            <a:r>
              <a:rPr lang="en-US" dirty="0"/>
              <a:t> </a:t>
            </a:r>
            <a:r>
              <a:rPr lang="en-US" dirty="0" err="1"/>
              <a:t>bumi</a:t>
            </a:r>
            <a:r>
              <a:rPr lang="en-US" dirty="0"/>
              <a:t> (</a:t>
            </a:r>
            <a:r>
              <a:rPr lang="en-US" dirty="0" err="1"/>
              <a:t>mengurus</a:t>
            </a:r>
            <a:r>
              <a:rPr lang="en-US" dirty="0"/>
              <a:t> </a:t>
            </a:r>
            <a:r>
              <a:rPr lang="en-US" dirty="0" err="1"/>
              <a:t>dan</a:t>
            </a:r>
            <a:r>
              <a:rPr lang="en-US" dirty="0"/>
              <a:t> </a:t>
            </a:r>
            <a:r>
              <a:rPr lang="en-US" dirty="0" err="1"/>
              <a:t>mengatur</a:t>
            </a:r>
            <a:r>
              <a:rPr lang="en-US" dirty="0"/>
              <a:t> </a:t>
            </a:r>
            <a:r>
              <a:rPr lang="en-US" dirty="0" err="1"/>
              <a:t>tatanan</a:t>
            </a:r>
            <a:r>
              <a:rPr lang="en-US" dirty="0"/>
              <a:t> </a:t>
            </a:r>
            <a:r>
              <a:rPr lang="en-US" dirty="0" err="1"/>
              <a:t>hidup</a:t>
            </a:r>
            <a:r>
              <a:rPr lang="en-US" dirty="0"/>
              <a:t> </a:t>
            </a:r>
            <a:r>
              <a:rPr lang="en-US" dirty="0" err="1"/>
              <a:t>dan</a:t>
            </a:r>
            <a:r>
              <a:rPr lang="en-US" dirty="0"/>
              <a:t> </a:t>
            </a:r>
            <a:r>
              <a:rPr lang="en-US" dirty="0" err="1"/>
              <a:t>kehidupan</a:t>
            </a:r>
            <a:r>
              <a:rPr lang="en-US" dirty="0"/>
              <a:t>).</a:t>
            </a:r>
            <a:endParaRPr lang="id-ID" dirty="0"/>
          </a:p>
        </p:txBody>
      </p:sp>
    </p:spTree>
    <p:extLst>
      <p:ext uri="{BB962C8B-B14F-4D97-AF65-F5344CB8AC3E}">
        <p14:creationId xmlns:p14="http://schemas.microsoft.com/office/powerpoint/2010/main" val="2187367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 xmlns:a16="http://schemas.microsoft.com/office/drawing/2014/main" id="{D7A40F4E-7B5B-BC19-009A-953B67D6F4BA}"/>
              </a:ext>
            </a:extLst>
          </p:cNvPr>
          <p:cNvSpPr>
            <a:spLocks noGrp="1" noChangeArrowheads="1"/>
          </p:cNvSpPr>
          <p:nvPr>
            <p:ph type="title"/>
          </p:nvPr>
        </p:nvSpPr>
        <p:spPr bwMode="auto">
          <a:xfrm>
            <a:off x="968366" y="1298508"/>
            <a:ext cx="10364451" cy="10823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ar-SA" altLang="en-US" sz="7200" b="0" i="0" u="none" strike="noStrike" cap="none" normalizeH="0" baseline="0" dirty="0">
                <a:ln>
                  <a:noFill/>
                </a:ln>
                <a:solidFill>
                  <a:srgbClr val="00B0F0"/>
                </a:solidFill>
                <a:effectLst/>
                <a:latin typeface="inherit"/>
                <a:cs typeface="Arial" panose="020B0604020202020204" pitchFamily="34" charset="0"/>
              </a:rPr>
              <a:t>الحمد لله رب العالمين</a:t>
            </a:r>
            <a:r>
              <a:rPr kumimoji="0" lang="en-US" altLang="en-US" sz="7200" b="0" i="0" u="none" strike="noStrike" cap="none" normalizeH="0" baseline="0" dirty="0">
                <a:ln>
                  <a:noFill/>
                </a:ln>
                <a:solidFill>
                  <a:srgbClr val="00B0F0"/>
                </a:solidFill>
                <a:effectLst/>
              </a:rPr>
              <a:t> </a:t>
            </a:r>
            <a:endParaRPr kumimoji="0" lang="en-US" altLang="en-US" sz="7200" b="0" i="0" u="none" strike="noStrike" cap="none" normalizeH="0" baseline="0" dirty="0">
              <a:ln>
                <a:noFill/>
              </a:ln>
              <a:solidFill>
                <a:srgbClr val="00B0F0"/>
              </a:solidFill>
              <a:effectLst/>
              <a:latin typeface="Arial" panose="020B0604020202020204" pitchFamily="34" charset="0"/>
            </a:endParaRPr>
          </a:p>
        </p:txBody>
      </p:sp>
      <p:sp>
        <p:nvSpPr>
          <p:cNvPr id="4" name="Title 1"/>
          <p:cNvSpPr txBox="1">
            <a:spLocks/>
          </p:cNvSpPr>
          <p:nvPr/>
        </p:nvSpPr>
        <p:spPr>
          <a:xfrm>
            <a:off x="2984447" y="2617968"/>
            <a:ext cx="6768751" cy="127676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id-ID" sz="8000" dirty="0">
                <a:latin typeface="Algerian" pitchFamily="82" charset="0"/>
              </a:rPr>
              <a:t>Selesai...</a:t>
            </a:r>
          </a:p>
        </p:txBody>
      </p:sp>
    </p:spTree>
    <p:extLst>
      <p:ext uri="{BB962C8B-B14F-4D97-AF65-F5344CB8AC3E}">
        <p14:creationId xmlns:p14="http://schemas.microsoft.com/office/powerpoint/2010/main" val="650851174"/>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338</TotalTime>
  <Words>355</Words>
  <Application>Microsoft Office PowerPoint</Application>
  <PresentationFormat>Custom</PresentationFormat>
  <Paragraphs>38</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Droplet</vt:lpstr>
      <vt:lpstr>PENDIDIKAN AGAMA ISLAM (SYARI’AH) Masruhin, s.pd.i., m.pd.</vt:lpstr>
      <vt:lpstr>a. Pengertian syariah</vt:lpstr>
      <vt:lpstr>Fikih/Fiqh</vt:lpstr>
      <vt:lpstr>PowerPoint Presentation</vt:lpstr>
      <vt:lpstr>الحمد لله رب العالمين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PENDIDIKAN AGAMA ISLAM MUSTOFA, S.S.I, M.I.KOM</dc:title>
  <dc:creator>auliahidayatur02@outlook.com</dc:creator>
  <cp:lastModifiedBy>PERKULIAHAN</cp:lastModifiedBy>
  <cp:revision>28</cp:revision>
  <dcterms:created xsi:type="dcterms:W3CDTF">2022-10-15T10:45:19Z</dcterms:created>
  <dcterms:modified xsi:type="dcterms:W3CDTF">2022-11-02T01:03:25Z</dcterms:modified>
</cp:coreProperties>
</file>