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279" r:id="rId48"/>
    <p:sldId id="280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69848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t>PROYEK PERANGKAT LUNAK</a:t>
            </a:r>
          </a:p>
          <a:p>
            <a:pPr>
              <a:spcBef>
                <a:spcPts val="1200"/>
              </a:spcBef>
              <a:defRPr sz="2500">
                <a:solidFill>
                  <a:srgbClr val="BEDCF5"/>
                </a:solidFill>
              </a:defRPr>
            </a:pPr>
            <a:r>
              <a:t>Pendahuluan Mata Kuliah</a:t>
            </a:r>
          </a:p>
          <a:p>
            <a:pPr>
              <a:spcBef>
                <a:spcPts val="2200"/>
              </a:spcBef>
              <a:defRPr sz="1700">
                <a:solidFill>
                  <a:srgbClr val="FFFFFF"/>
                </a:solidFill>
              </a:defRPr>
            </a:pPr>
            <a:r>
              <a:t>Dari Software Project menuju AI-Orchestrated Software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0" y="4114800"/>
            <a:ext cx="1828800" cy="137160"/>
          </a:xfrm>
          <a:prstGeom prst="round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601200" y="4572000"/>
            <a:ext cx="1188720" cy="137160"/>
          </a:xfrm>
          <a:prstGeom prst="roundRect">
            <a:avLst/>
          </a:prstGeom>
          <a:solidFill>
            <a:srgbClr val="2B66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12480" y="5029200"/>
            <a:ext cx="2468880" cy="137160"/>
          </a:xfrm>
          <a:prstGeom prst="roundRect">
            <a:avLst/>
          </a:prstGeom>
          <a:solidFill>
            <a:srgbClr val="82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1. Mengapa Mata Kuliah Ini Penting?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Software bukan </a:t>
            </a:r>
            <a:r>
              <a:rPr sz="2800" dirty="0" err="1"/>
              <a:t>hanya</a:t>
            </a:r>
            <a:r>
              <a:rPr sz="2800" dirty="0"/>
              <a:t> tentang coding; software adalah solusi untuk masalah nyata.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Pengembangan software membutuhkan analisis kebutuhan, desain, implementasi, pengujian, dan manajemen proyek.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Mahasiswa </a:t>
            </a:r>
            <a:r>
              <a:rPr sz="2800" dirty="0" err="1"/>
              <a:t>perlu</a:t>
            </a:r>
            <a:r>
              <a:rPr sz="2800" dirty="0"/>
              <a:t> belajar bekerja dalam </a:t>
            </a:r>
            <a:r>
              <a:rPr sz="2800" dirty="0" err="1"/>
              <a:t>tim</a:t>
            </a:r>
            <a:r>
              <a:rPr sz="2800" dirty="0"/>
              <a:t>, mengelola pekerjaan, </a:t>
            </a:r>
            <a:r>
              <a:rPr sz="2800" dirty="0" err="1"/>
              <a:t>menggunakan</a:t>
            </a:r>
            <a:r>
              <a:rPr sz="2800" dirty="0"/>
              <a:t> tools kolaborasi, dan </a:t>
            </a:r>
            <a:r>
              <a:rPr sz="2800" dirty="0" err="1"/>
              <a:t>menghasilkan</a:t>
            </a:r>
            <a:r>
              <a:rPr sz="2800" dirty="0"/>
              <a:t> produk yang dapat </a:t>
            </a:r>
            <a:r>
              <a:rPr sz="2800" dirty="0" err="1"/>
              <a:t>didemokan</a:t>
            </a:r>
            <a:r>
              <a:rPr sz="28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Perkembangan AI mengubah </a:t>
            </a:r>
            <a:r>
              <a:rPr sz="2800" dirty="0" err="1"/>
              <a:t>cara</a:t>
            </a:r>
            <a:r>
              <a:rPr sz="2800" dirty="0"/>
              <a:t> software dirancang, dibangun, diuji, dan </a:t>
            </a:r>
            <a:r>
              <a:rPr sz="2800" dirty="0" err="1"/>
              <a:t>dikelola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2. Apa Itu Proyek Perangkat Lunak?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Proyek Perangkat Lunak adalah kegiatan terstruktur untuk </a:t>
            </a:r>
            <a:r>
              <a:rPr sz="3200" dirty="0" err="1"/>
              <a:t>menghasilkan</a:t>
            </a:r>
            <a:r>
              <a:rPr sz="3200" dirty="0"/>
              <a:t> produk/solusi software dalam batas waktu, </a:t>
            </a:r>
            <a:r>
              <a:rPr sz="3200" dirty="0" err="1"/>
              <a:t>sumber</a:t>
            </a:r>
            <a:r>
              <a:rPr sz="3200" dirty="0"/>
              <a:t> daya, dan kebutuhan </a:t>
            </a:r>
            <a:r>
              <a:rPr sz="3200" dirty="0" err="1"/>
              <a:t>tertentu</a:t>
            </a:r>
            <a:r>
              <a:rPr sz="3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Fokus </a:t>
            </a:r>
            <a:r>
              <a:rPr sz="3200" dirty="0" err="1"/>
              <a:t>mata</a:t>
            </a:r>
            <a:r>
              <a:rPr sz="3200" dirty="0"/>
              <a:t> kuliah: proses + produk + teamwork + problem solving.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Output bukan </a:t>
            </a:r>
            <a:r>
              <a:rPr sz="3200" dirty="0" err="1"/>
              <a:t>sekadar</a:t>
            </a:r>
            <a:r>
              <a:rPr sz="3200" dirty="0"/>
              <a:t> source code, tetapi solusi yang </a:t>
            </a:r>
            <a:r>
              <a:rPr sz="3200" dirty="0" err="1"/>
              <a:t>memiliki</a:t>
            </a:r>
            <a:r>
              <a:rPr sz="3200" dirty="0"/>
              <a:t> tujuan, </a:t>
            </a:r>
            <a:r>
              <a:rPr sz="3200" dirty="0" err="1"/>
              <a:t>pengguna</a:t>
            </a:r>
            <a:r>
              <a:rPr sz="3200" dirty="0"/>
              <a:t>, arsitektur, backlog, pengujian, dokumentasi, dan demo.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3. Perbedaan Tugas Coding dan Proyek Software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Assignment coding: menyelesaikan fungsi/program </a:t>
            </a:r>
            <a:r>
              <a:rPr sz="3600" dirty="0" err="1"/>
              <a:t>tertentu</a:t>
            </a:r>
            <a:r>
              <a:rPr sz="3600" dirty="0"/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Software project: menyelesaikan masalah end-to-end dengan requirement, desain, pembagian tugas, versioning, testing, dan delivery.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Proyek membutuhkan </a:t>
            </a:r>
            <a:r>
              <a:rPr sz="3600" dirty="0" err="1"/>
              <a:t>keputusan</a:t>
            </a:r>
            <a:r>
              <a:rPr sz="3600" dirty="0"/>
              <a:t> teknis dan </a:t>
            </a:r>
            <a:r>
              <a:rPr sz="3600" dirty="0" err="1"/>
              <a:t>nonteknis</a:t>
            </a:r>
            <a:r>
              <a:rPr sz="3600" dirty="0"/>
              <a:t>: scope, prioritas, risiko, </a:t>
            </a:r>
            <a:r>
              <a:rPr sz="3600" dirty="0" err="1"/>
              <a:t>kualitas</a:t>
            </a:r>
            <a:r>
              <a:rPr sz="3600" dirty="0"/>
              <a:t>, waktu, dan koordinasi </a:t>
            </a:r>
            <a:r>
              <a:rPr sz="3600" dirty="0" err="1"/>
              <a:t>tim.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4. Siklus Hidup Proyek Perangkat Lunak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3200" dirty="0"/>
              <a:t>1) Problem Identification — </a:t>
            </a:r>
            <a:r>
              <a:rPr sz="3200" dirty="0" err="1"/>
              <a:t>memahami</a:t>
            </a:r>
            <a:r>
              <a:rPr sz="3200" dirty="0"/>
              <a:t> masalah dan </a:t>
            </a:r>
            <a:r>
              <a:rPr sz="3200" dirty="0" err="1"/>
              <a:t>pengguna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3200" dirty="0"/>
              <a:t>2) Requirement Analysis — </a:t>
            </a:r>
            <a:r>
              <a:rPr sz="3200" dirty="0" err="1"/>
              <a:t>menentukan</a:t>
            </a:r>
            <a:r>
              <a:rPr sz="3200" dirty="0"/>
              <a:t> kebutuhan </a:t>
            </a:r>
            <a:r>
              <a:rPr sz="3200" dirty="0" err="1"/>
              <a:t>fungsional</a:t>
            </a:r>
            <a:r>
              <a:rPr sz="3200" dirty="0"/>
              <a:t> dan </a:t>
            </a:r>
            <a:r>
              <a:rPr sz="3200" dirty="0" err="1"/>
              <a:t>nonfungsional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3200" dirty="0"/>
              <a:t>3) System Design — arsitektur, data, proses, UI/UX.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3200" dirty="0"/>
              <a:t>4) Implementation — membangun software.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3200" dirty="0"/>
              <a:t>5) Testing — memastikan fungsi dan </a:t>
            </a:r>
            <a:r>
              <a:rPr sz="3200" dirty="0" err="1"/>
              <a:t>kualitas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3200" dirty="0"/>
              <a:t>6) Deployment &amp; Evaluation — demo, evaluasi, dan perbaikan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5. Dari Masalah ke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Problem → User → Requirement → Solution → Prototype → Testing → Product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Pertanyaan </a:t>
            </a:r>
            <a:r>
              <a:rPr sz="3200" dirty="0" err="1"/>
              <a:t>utama</a:t>
            </a:r>
            <a:r>
              <a:rPr sz="3200" dirty="0"/>
              <a:t>: siapa </a:t>
            </a:r>
            <a:r>
              <a:rPr sz="3200" dirty="0" err="1"/>
              <a:t>pengguna</a:t>
            </a:r>
            <a:r>
              <a:rPr sz="3200" dirty="0"/>
              <a:t> </a:t>
            </a:r>
            <a:r>
              <a:rPr sz="3200" dirty="0" err="1"/>
              <a:t>kita</a:t>
            </a:r>
            <a:r>
              <a:rPr sz="3200" dirty="0"/>
              <a:t>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Apa masalah yang </a:t>
            </a:r>
            <a:r>
              <a:rPr sz="3200" dirty="0" err="1"/>
              <a:t>ingin</a:t>
            </a:r>
            <a:r>
              <a:rPr sz="3200" dirty="0"/>
              <a:t> diselesaikan?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Bagaimana </a:t>
            </a:r>
            <a:r>
              <a:rPr sz="3200" dirty="0" err="1"/>
              <a:t>kita</a:t>
            </a:r>
            <a:r>
              <a:rPr sz="3200" dirty="0"/>
              <a:t> </a:t>
            </a:r>
            <a:r>
              <a:rPr sz="3200" dirty="0" err="1"/>
              <a:t>membuktikan</a:t>
            </a:r>
            <a:r>
              <a:rPr sz="3200" dirty="0"/>
              <a:t> bahwa solusi benar-benar bekerja?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Apa </a:t>
            </a:r>
            <a:r>
              <a:rPr sz="3200" dirty="0" err="1"/>
              <a:t>indikator</a:t>
            </a:r>
            <a:r>
              <a:rPr sz="3200" dirty="0"/>
              <a:t> keberhasilan produk?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6. Contoh Masalah Akademik yang Bisa Dijadikan Proyek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AI Academic Assistant untuk </a:t>
            </a:r>
            <a:r>
              <a:rPr sz="3200" dirty="0" err="1"/>
              <a:t>membantu</a:t>
            </a:r>
            <a:r>
              <a:rPr sz="3200" dirty="0"/>
              <a:t> mahasiswa mengelola tugas.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AI Skripsi Assistant untuk mengelola milestone penelitian.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AI Research Assistant untuk </a:t>
            </a:r>
            <a:r>
              <a:rPr sz="3200" dirty="0" err="1"/>
              <a:t>mengorganisasi</a:t>
            </a:r>
            <a:r>
              <a:rPr sz="3200" dirty="0"/>
              <a:t> </a:t>
            </a:r>
            <a:r>
              <a:rPr sz="3200" dirty="0" err="1"/>
              <a:t>literatur</a:t>
            </a:r>
            <a:r>
              <a:rPr sz="3200" dirty="0"/>
              <a:t> dan agenda riset.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AI Proposal/Hibah Assistant untuk mengelola requirement dan timeline proposal.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AI Seminar/Event Manager untuk mengelola peserta, task, dan evaluasi.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7. Konsep Project-Based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Mahasiswa belajar melalui proyek nyata dan </a:t>
            </a:r>
            <a:r>
              <a:rPr sz="3200" dirty="0" err="1"/>
              <a:t>menghasilkan</a:t>
            </a:r>
            <a:r>
              <a:rPr sz="3200" dirty="0"/>
              <a:t> </a:t>
            </a:r>
            <a:r>
              <a:rPr sz="3200" dirty="0" err="1"/>
              <a:t>artefak</a:t>
            </a:r>
            <a:r>
              <a:rPr sz="3200" dirty="0"/>
              <a:t> yang dapat </a:t>
            </a:r>
            <a:r>
              <a:rPr sz="3200" dirty="0" err="1"/>
              <a:t>ditunjukkan</a:t>
            </a:r>
            <a:r>
              <a:rPr sz="3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Setiap </a:t>
            </a:r>
            <a:r>
              <a:rPr sz="3200" dirty="0" err="1"/>
              <a:t>kelompok</a:t>
            </a:r>
            <a:r>
              <a:rPr sz="3200" dirty="0"/>
              <a:t> </a:t>
            </a:r>
            <a:r>
              <a:rPr sz="3200" dirty="0" err="1"/>
              <a:t>memiliki</a:t>
            </a:r>
            <a:r>
              <a:rPr sz="3200" dirty="0"/>
              <a:t> masalah, </a:t>
            </a:r>
            <a:r>
              <a:rPr sz="3200" dirty="0" err="1"/>
              <a:t>pengguna</a:t>
            </a:r>
            <a:r>
              <a:rPr sz="3200" dirty="0"/>
              <a:t>, scope, backlog, timeline, dan pembagian peran.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Dosen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sebagai</a:t>
            </a:r>
            <a:r>
              <a:rPr sz="3200" dirty="0"/>
              <a:t> </a:t>
            </a:r>
            <a:r>
              <a:rPr sz="3200" dirty="0" err="1"/>
              <a:t>fasilitator</a:t>
            </a:r>
            <a:r>
              <a:rPr sz="3200" dirty="0"/>
              <a:t>/reviewer melalui milestone.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Setiap sprint </a:t>
            </a:r>
            <a:r>
              <a:rPr sz="3200" dirty="0" err="1"/>
              <a:t>menghasilkan</a:t>
            </a:r>
            <a:r>
              <a:rPr sz="3200" dirty="0"/>
              <a:t> kemajuan yang dapat diverifikasi.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8. Kerja Tim dalam Proyek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Product/Project Lead — menjaga tujuan, scope, dan prioritas.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System Analyst — menggali kebutuhan dan membuat model </a:t>
            </a:r>
            <a:r>
              <a:rPr sz="3200" dirty="0" err="1"/>
              <a:t>sistem</a:t>
            </a:r>
            <a:r>
              <a:rPr sz="3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Software Engineer/Developer — implementasi dan integrasi.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UI/UX Designer — </a:t>
            </a:r>
            <a:r>
              <a:rPr sz="3200" dirty="0" err="1"/>
              <a:t>merancang</a:t>
            </a:r>
            <a:r>
              <a:rPr sz="3200" dirty="0"/>
              <a:t> pengalaman </a:t>
            </a:r>
            <a:r>
              <a:rPr sz="3200" dirty="0" err="1"/>
              <a:t>pengguna</a:t>
            </a:r>
            <a:r>
              <a:rPr sz="3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QA/Tester — menyusun test case dan validasi.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Peran dapat </a:t>
            </a:r>
            <a:r>
              <a:rPr sz="3200" dirty="0" err="1"/>
              <a:t>dirangkap</a:t>
            </a:r>
            <a:r>
              <a:rPr sz="3200" dirty="0"/>
              <a:t> sesuai ukuran </a:t>
            </a:r>
            <a:r>
              <a:rPr sz="3200" dirty="0" err="1"/>
              <a:t>kelompok</a:t>
            </a:r>
            <a:r>
              <a:rPr sz="32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9. Tools yang Akan Digunakan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Claude AI — AI orchestrator untuk reasoning, planning, dan koordinasi tool.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Linear — project, issue, task, backlog, dan progress management.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Notion / Notion AI — knowledge base, dokumentasi, dan project knowledge.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 err="1"/>
              <a:t>PostHog</a:t>
            </a:r>
            <a:r>
              <a:rPr sz="3200" dirty="0"/>
              <a:t> — analytics, event tracking, dan observability.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MCP / API — mekanisme integrasi </a:t>
            </a:r>
            <a:r>
              <a:rPr sz="3200" dirty="0" err="1"/>
              <a:t>antara</a:t>
            </a:r>
            <a:r>
              <a:rPr sz="3200" dirty="0"/>
              <a:t> AI dan tools eksternal.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8992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defRPr sz="4000" b="1">
                <a:solidFill>
                  <a:srgbClr val="FFFFFF"/>
                </a:solidFill>
              </a:defRPr>
            </a:pPr>
            <a:r>
              <a:t>MENGENAL 4 TOOLS AI</a:t>
            </a:r>
          </a:p>
          <a:p>
            <a:pPr>
              <a:spcBef>
                <a:spcPts val="1400"/>
              </a:spcBef>
              <a:defRPr sz="2300" b="0">
                <a:solidFill>
                  <a:srgbClr val="BEDCF5"/>
                </a:solidFill>
              </a:defRPr>
            </a:pPr>
            <a:r>
              <a:t>yang akan diintegrasikan dalam Proyek Perangkat Lunak</a:t>
            </a:r>
          </a:p>
          <a:p>
            <a:pPr>
              <a:spcBef>
                <a:spcPts val="1400"/>
              </a:spcBef>
              <a:defRPr sz="1900" b="0">
                <a:solidFill>
                  <a:srgbClr val="FFFFFF"/>
                </a:solidFill>
              </a:defRPr>
            </a:pPr>
            <a:r>
              <a:t>Claude AI • Linear • Notion • PostHog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63840" y="4754880"/>
            <a:ext cx="685800" cy="685800"/>
          </a:xfrm>
          <a:prstGeom prst="roundRect">
            <a:avLst/>
          </a:prstGeom>
          <a:solidFill>
            <a:srgbClr val="2B6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61120" y="4754880"/>
            <a:ext cx="685800" cy="685800"/>
          </a:xfrm>
          <a:prstGeom prst="roundRect">
            <a:avLst/>
          </a:prstGeom>
          <a:solidFill>
            <a:srgbClr val="1E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058400" y="4754880"/>
            <a:ext cx="685800" cy="685800"/>
          </a:xfrm>
          <a:prstGeom prst="roundRect">
            <a:avLst/>
          </a:prstGeom>
          <a:solidFill>
            <a:srgbClr val="694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972800" y="4754880"/>
            <a:ext cx="685800" cy="685800"/>
          </a:xfrm>
          <a:prstGeom prst="roundRect">
            <a:avLst/>
          </a:prstGeom>
          <a:solidFill>
            <a:srgbClr val="DC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1. Gambaran Besar Sistem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3200" dirty="0"/>
              <a:t>Semester ini </a:t>
            </a:r>
            <a:r>
              <a:rPr sz="3200" dirty="0" err="1"/>
              <a:t>kita</a:t>
            </a:r>
            <a:r>
              <a:rPr sz="3200" dirty="0"/>
              <a:t> tidak </a:t>
            </a:r>
            <a:r>
              <a:rPr sz="3200" dirty="0" err="1"/>
              <a:t>hanya</a:t>
            </a:r>
            <a:r>
              <a:rPr sz="3200" dirty="0"/>
              <a:t> membuat aplikasi, tetapi belajar membangun workflow software yang </a:t>
            </a:r>
            <a:r>
              <a:rPr sz="3200" dirty="0" err="1"/>
              <a:t>memanfaatkan</a:t>
            </a:r>
            <a:r>
              <a:rPr sz="3200" dirty="0"/>
              <a:t> AI dan tools eksternal.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3200" dirty="0"/>
              <a:t>Claude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sebagai</a:t>
            </a:r>
            <a:r>
              <a:rPr sz="3200" dirty="0"/>
              <a:t> ORCHESTRATOR.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3200" dirty="0"/>
              <a:t>Linear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sebagai</a:t>
            </a:r>
            <a:r>
              <a:rPr sz="3200" dirty="0"/>
              <a:t> PROJECT &amp; TASK MANAGEMENT.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3200" dirty="0"/>
              <a:t>Notion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sebagai</a:t>
            </a:r>
            <a:r>
              <a:rPr sz="3200" dirty="0"/>
              <a:t> KNOWLEDGE &amp; DOCUMENTATION.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3200" dirty="0" err="1"/>
              <a:t>PostHog</a:t>
            </a:r>
            <a:r>
              <a:rPr sz="3200" dirty="0"/>
              <a:t>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sebagai</a:t>
            </a:r>
            <a:r>
              <a:rPr sz="3200" dirty="0"/>
              <a:t> ANALYTICS &amp; OBSERVABILITY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2. Mengapa Menggunakan 4 Tools?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325880"/>
            <a:ext cx="112014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Satu aplikasi biasanya tidak </a:t>
            </a:r>
            <a:r>
              <a:rPr dirty="0" err="1"/>
              <a:t>cukup</a:t>
            </a:r>
            <a:r>
              <a:rPr dirty="0"/>
              <a:t> untuk </a:t>
            </a:r>
            <a:r>
              <a:rPr dirty="0" err="1"/>
              <a:t>menangani</a:t>
            </a:r>
            <a:r>
              <a:rPr dirty="0"/>
              <a:t> seluruh </a:t>
            </a:r>
            <a:r>
              <a:rPr dirty="0" err="1"/>
              <a:t>siklus</a:t>
            </a:r>
            <a:r>
              <a:rPr dirty="0"/>
              <a:t> proyek.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AI dapat melakukan reasoning dan koordinasi, tetapi membutuhkan tools untuk </a:t>
            </a:r>
            <a:r>
              <a:rPr dirty="0" err="1"/>
              <a:t>menjalankan</a:t>
            </a:r>
            <a:r>
              <a:rPr dirty="0"/>
              <a:t> pekerjaan.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Project management menyimpan task dan status.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Knowledge management menyimpan requirement dan dokumentasi.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Analytics </a:t>
            </a:r>
            <a:r>
              <a:rPr dirty="0" err="1"/>
              <a:t>menyediakan</a:t>
            </a:r>
            <a:r>
              <a:rPr dirty="0"/>
              <a:t> data penggunaan dan aktivitas.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Integrasi membuat workflow menjadi lebih otomatis dan terukur.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3. Tool #1 — Claude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Claude adalah AI assistant </a:t>
            </a:r>
            <a:r>
              <a:rPr sz="2800" dirty="0" err="1"/>
              <a:t>dari</a:t>
            </a:r>
            <a:r>
              <a:rPr sz="2800" dirty="0"/>
              <a:t> Anthropic yang </a:t>
            </a:r>
            <a:r>
              <a:rPr sz="2800" dirty="0" err="1"/>
              <a:t>digunakan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</a:t>
            </a:r>
            <a:r>
              <a:rPr sz="2800" dirty="0" err="1"/>
              <a:t>pusat</a:t>
            </a:r>
            <a:r>
              <a:rPr sz="2800" dirty="0"/>
              <a:t> reasoning dan orchestration.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Peran: </a:t>
            </a:r>
            <a:r>
              <a:rPr sz="2800" dirty="0" err="1"/>
              <a:t>memahami</a:t>
            </a:r>
            <a:r>
              <a:rPr sz="2800" dirty="0"/>
              <a:t> instruksi, </a:t>
            </a:r>
            <a:r>
              <a:rPr sz="2800" dirty="0" err="1"/>
              <a:t>memecah</a:t>
            </a:r>
            <a:r>
              <a:rPr sz="2800" dirty="0"/>
              <a:t> masalah, membuat rencana, memilih tool, </a:t>
            </a:r>
            <a:r>
              <a:rPr sz="2800" dirty="0" err="1"/>
              <a:t>memanggil</a:t>
            </a:r>
            <a:r>
              <a:rPr sz="2800" dirty="0"/>
              <a:t> tool melalui </a:t>
            </a:r>
            <a:r>
              <a:rPr sz="2800" dirty="0" err="1"/>
              <a:t>konektor</a:t>
            </a:r>
            <a:r>
              <a:rPr sz="2800" dirty="0"/>
              <a:t>/MCP, dan </a:t>
            </a:r>
            <a:r>
              <a:rPr sz="2800" dirty="0" err="1"/>
              <a:t>merangkum</a:t>
            </a:r>
            <a:r>
              <a:rPr sz="2800" dirty="0"/>
              <a:t> </a:t>
            </a:r>
            <a:r>
              <a:rPr sz="2800" dirty="0" err="1"/>
              <a:t>hasil</a:t>
            </a:r>
            <a:r>
              <a:rPr sz="28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Claude bukan </a:t>
            </a:r>
            <a:r>
              <a:rPr sz="2800" dirty="0" err="1"/>
              <a:t>sekadar</a:t>
            </a:r>
            <a:r>
              <a:rPr sz="2800" dirty="0"/>
              <a:t> chatbot; dalam workflow ini Claude menjadi “</a:t>
            </a:r>
            <a:r>
              <a:rPr sz="2800" dirty="0" err="1"/>
              <a:t>otak</a:t>
            </a:r>
            <a:r>
              <a:rPr sz="2800" dirty="0"/>
              <a:t>” yang </a:t>
            </a:r>
            <a:r>
              <a:rPr sz="2800" dirty="0" err="1"/>
              <a:t>mengoordinasikan</a:t>
            </a:r>
            <a:r>
              <a:rPr sz="2800" dirty="0"/>
              <a:t> pekerjaan.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Website resmi: https://claude.ai/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4. Claude — Apa yang Akan Dilakukan?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MEMAHAMI: </a:t>
            </a:r>
            <a:r>
              <a:rPr dirty="0" err="1"/>
              <a:t>memahami</a:t>
            </a:r>
            <a:r>
              <a:rPr dirty="0"/>
              <a:t> permintaan </a:t>
            </a:r>
            <a:r>
              <a:rPr dirty="0" err="1"/>
              <a:t>pengguna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MERENCANAKAN: </a:t>
            </a:r>
            <a:r>
              <a:rPr dirty="0" err="1"/>
              <a:t>memecah</a:t>
            </a:r>
            <a:r>
              <a:rPr dirty="0"/>
              <a:t> pekerjaan menjadi </a:t>
            </a:r>
            <a:r>
              <a:rPr dirty="0" err="1"/>
              <a:t>langkah-langkah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MEMILIH TOOL: </a:t>
            </a:r>
            <a:r>
              <a:rPr dirty="0" err="1"/>
              <a:t>menentukan</a:t>
            </a:r>
            <a:r>
              <a:rPr dirty="0"/>
              <a:t> </a:t>
            </a:r>
            <a:r>
              <a:rPr dirty="0" err="1"/>
              <a:t>apakah</a:t>
            </a:r>
            <a:r>
              <a:rPr dirty="0"/>
              <a:t> membutuhkan Linear, Notion, atau </a:t>
            </a:r>
            <a:r>
              <a:rPr dirty="0" err="1"/>
              <a:t>PostHog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EKSEKUSI: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konektor</a:t>
            </a:r>
            <a:r>
              <a:rPr dirty="0"/>
              <a:t>/MCP untuk melakukan </a:t>
            </a:r>
            <a:r>
              <a:rPr dirty="0" err="1"/>
              <a:t>aksi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MEMVERIFIKASI: </a:t>
            </a:r>
            <a:r>
              <a:rPr dirty="0" err="1"/>
              <a:t>membaca</a:t>
            </a:r>
            <a:r>
              <a:rPr dirty="0"/>
              <a:t> </a:t>
            </a:r>
            <a:r>
              <a:rPr dirty="0" err="1"/>
              <a:t>hasil</a:t>
            </a:r>
            <a:r>
              <a:rPr dirty="0"/>
              <a:t> dan memastikan pekerjaan berhasil.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MERANGKUM: memberikan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pengguna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5. Tool #2 — Linear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Linear adalah platform untuk mengelola project, issue, task, backlog, milestone, dan progress.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Dalam proyek </a:t>
            </a:r>
            <a:r>
              <a:rPr sz="2800" dirty="0" err="1"/>
              <a:t>kita</a:t>
            </a:r>
            <a:r>
              <a:rPr sz="2800" dirty="0"/>
              <a:t>, Linear menjadi execution/project management layer.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Mahasiswa dapat membuat project dan issue, mengubah status, mengatur prioritas, </a:t>
            </a:r>
            <a:r>
              <a:rPr sz="2800" dirty="0" err="1"/>
              <a:t>serta</a:t>
            </a:r>
            <a:r>
              <a:rPr sz="2800" dirty="0"/>
              <a:t> </a:t>
            </a:r>
            <a:r>
              <a:rPr sz="2800" dirty="0" err="1"/>
              <a:t>membaca</a:t>
            </a:r>
            <a:r>
              <a:rPr sz="2800" dirty="0"/>
              <a:t> </a:t>
            </a:r>
            <a:r>
              <a:rPr sz="2800" dirty="0" err="1"/>
              <a:t>progres</a:t>
            </a:r>
            <a:r>
              <a:rPr sz="2800" dirty="0"/>
              <a:t> melalui workflow AI.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Website resmi: https://linear.app/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Linear </a:t>
            </a:r>
            <a:r>
              <a:rPr sz="2800" dirty="0" err="1"/>
              <a:t>menyediakan</a:t>
            </a:r>
            <a:r>
              <a:rPr sz="2800" dirty="0"/>
              <a:t> official MCP server untuk koneksi dengan AI client seperti Claude.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6. Linear — Contoh Perintah melalui Claude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“Buat project AI Academic Assistant di Linear.”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“Buat 8 task </a:t>
            </a:r>
            <a:r>
              <a:rPr dirty="0" err="1"/>
              <a:t>utama</a:t>
            </a:r>
            <a:r>
              <a:rPr dirty="0"/>
              <a:t> untuk project </a:t>
            </a:r>
            <a:r>
              <a:rPr dirty="0" err="1"/>
              <a:t>tersebut</a:t>
            </a:r>
            <a:r>
              <a:rPr dirty="0"/>
              <a:t>.”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“Ubah task Integrasi Claude menjadi In Progress.”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“</a:t>
            </a:r>
            <a:r>
              <a:rPr dirty="0" err="1"/>
              <a:t>Tampilkan</a:t>
            </a:r>
            <a:r>
              <a:rPr dirty="0"/>
              <a:t> semua task yang belum </a:t>
            </a:r>
            <a:r>
              <a:rPr dirty="0" err="1"/>
              <a:t>selesai</a:t>
            </a:r>
            <a:r>
              <a:rPr dirty="0"/>
              <a:t>.”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“Ringkas </a:t>
            </a:r>
            <a:r>
              <a:rPr dirty="0" err="1"/>
              <a:t>progres</a:t>
            </a:r>
            <a:r>
              <a:rPr dirty="0"/>
              <a:t> project dalam 5 poin.”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Inti: NATURAL LANGUAGE → CLAUDE → MCP → LINEAR ACTION.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7. Tool #3 — Notion + Notion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Notion adalah workspace untuk notes, database, knowledge base, requirement, dan dokumentasi.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Notion AI </a:t>
            </a:r>
            <a:r>
              <a:rPr sz="2800" dirty="0" err="1"/>
              <a:t>membantu</a:t>
            </a:r>
            <a:r>
              <a:rPr sz="2800" dirty="0"/>
              <a:t> mencari, menulis, </a:t>
            </a:r>
            <a:r>
              <a:rPr sz="2800" dirty="0" err="1"/>
              <a:t>meringkas</a:t>
            </a:r>
            <a:r>
              <a:rPr sz="2800" dirty="0"/>
              <a:t>, dan </a:t>
            </a:r>
            <a:r>
              <a:rPr sz="2800" dirty="0" err="1"/>
              <a:t>mengolah</a:t>
            </a:r>
            <a:r>
              <a:rPr sz="2800" dirty="0"/>
              <a:t> </a:t>
            </a:r>
            <a:r>
              <a:rPr sz="2800" dirty="0" err="1"/>
              <a:t>informasi</a:t>
            </a:r>
            <a:r>
              <a:rPr sz="2800" dirty="0"/>
              <a:t> di dalam workspace.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Dalam proyek </a:t>
            </a:r>
            <a:r>
              <a:rPr sz="2800" dirty="0" err="1"/>
              <a:t>kita</a:t>
            </a:r>
            <a:r>
              <a:rPr sz="2800" dirty="0"/>
              <a:t>, Notion menjadi knowledge/documentation layer.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Website resmi: https://www.notion.com/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Notion </a:t>
            </a:r>
            <a:r>
              <a:rPr sz="2800" dirty="0" err="1"/>
              <a:t>menyediakan</a:t>
            </a:r>
            <a:r>
              <a:rPr sz="2800" dirty="0"/>
              <a:t> Notion MCP untuk menghubungkan aplikasi AI seperti Claude dengan workspace Notion.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8. Notion — Contoh Penggunaan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Claude </a:t>
            </a:r>
            <a:r>
              <a:rPr dirty="0" err="1"/>
              <a:t>membaca</a:t>
            </a:r>
            <a:r>
              <a:rPr dirty="0"/>
              <a:t> requirement yang disimpan di Notion.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Claude membuat halaman Project Requirements.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Claude menyimpan meeting notes menjadi dokumentasi terstruktur.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Claude </a:t>
            </a:r>
            <a:r>
              <a:rPr dirty="0" err="1"/>
              <a:t>merangkum</a:t>
            </a:r>
            <a:r>
              <a:rPr dirty="0"/>
              <a:t> </a:t>
            </a:r>
            <a:r>
              <a:rPr dirty="0" err="1"/>
              <a:t>hasil</a:t>
            </a:r>
            <a:r>
              <a:rPr dirty="0"/>
              <a:t> diskusi menjadi user stories.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Claude mencari </a:t>
            </a:r>
            <a:r>
              <a:rPr dirty="0" err="1"/>
              <a:t>informasi</a:t>
            </a:r>
            <a:r>
              <a:rPr dirty="0"/>
              <a:t> proyek yang tersimpan di Notion.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Inti: AI + KNOWLEDGE BASE + DOCUMENTATION.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9. Tool #4 — PostHog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400" dirty="0" err="1"/>
              <a:t>PostHog</a:t>
            </a:r>
            <a:r>
              <a:rPr sz="2400" dirty="0"/>
              <a:t> adalah platform product analytics yang dapat </a:t>
            </a:r>
            <a:r>
              <a:rPr sz="2400" dirty="0" err="1"/>
              <a:t>digunakan</a:t>
            </a:r>
            <a:r>
              <a:rPr sz="2400" dirty="0"/>
              <a:t> untuk </a:t>
            </a:r>
            <a:r>
              <a:rPr sz="2400" dirty="0" err="1"/>
              <a:t>memahami</a:t>
            </a:r>
            <a:r>
              <a:rPr sz="2400" dirty="0"/>
              <a:t> aktivitas dan </a:t>
            </a:r>
            <a:r>
              <a:rPr sz="2400" dirty="0" err="1"/>
              <a:t>perilaku</a:t>
            </a:r>
            <a:r>
              <a:rPr sz="2400" dirty="0"/>
              <a:t> </a:t>
            </a:r>
            <a:r>
              <a:rPr sz="2400" dirty="0" err="1"/>
              <a:t>pengguna</a:t>
            </a:r>
            <a:r>
              <a:rPr sz="2400" dirty="0"/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400" dirty="0" err="1"/>
              <a:t>PostHog</a:t>
            </a:r>
            <a:r>
              <a:rPr sz="2400" dirty="0"/>
              <a:t> dapat </a:t>
            </a:r>
            <a:r>
              <a:rPr sz="2400" dirty="0" err="1"/>
              <a:t>digunakan</a:t>
            </a:r>
            <a:r>
              <a:rPr sz="2400" dirty="0"/>
              <a:t> untuk event tracking, product analytics, insights, dan observability.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400" dirty="0"/>
              <a:t>Dalam proyek </a:t>
            </a:r>
            <a:r>
              <a:rPr sz="2400" dirty="0" err="1"/>
              <a:t>kita</a:t>
            </a:r>
            <a:r>
              <a:rPr sz="2400" dirty="0"/>
              <a:t>, </a:t>
            </a:r>
            <a:r>
              <a:rPr sz="2400" dirty="0" err="1"/>
              <a:t>PostHog</a:t>
            </a:r>
            <a:r>
              <a:rPr sz="2400" dirty="0"/>
              <a:t> menjadi analytics/measurement layer.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400" dirty="0"/>
              <a:t>Website resmi: https://posthog.com/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400" dirty="0"/>
              <a:t>Data analytics </a:t>
            </a:r>
            <a:r>
              <a:rPr sz="2400" dirty="0" err="1"/>
              <a:t>digunakan</a:t>
            </a:r>
            <a:r>
              <a:rPr sz="2400" dirty="0"/>
              <a:t> untuk mengevaluasi </a:t>
            </a:r>
            <a:r>
              <a:rPr sz="2400" dirty="0" err="1"/>
              <a:t>apakah</a:t>
            </a:r>
            <a:r>
              <a:rPr sz="2400" dirty="0"/>
              <a:t> aplikasi/workflow benar-benar </a:t>
            </a:r>
            <a:r>
              <a:rPr sz="2400" dirty="0" err="1"/>
              <a:t>digunakan</a:t>
            </a:r>
            <a:r>
              <a:rPr sz="2400" dirty="0"/>
              <a:t> dan </a:t>
            </a:r>
            <a:r>
              <a:rPr sz="2400" dirty="0" err="1"/>
              <a:t>menghasilkan</a:t>
            </a:r>
            <a:r>
              <a:rPr sz="2400" dirty="0"/>
              <a:t> aktivitas yang </a:t>
            </a:r>
            <a:r>
              <a:rPr sz="2400" dirty="0" err="1"/>
              <a:t>diharapkan</a:t>
            </a:r>
            <a:r>
              <a:rPr sz="2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10. PostHog — Contoh Data yang Diamati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User membuka halaman aplikasi.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User </a:t>
            </a:r>
            <a:r>
              <a:rPr dirty="0" err="1"/>
              <a:t>menjalankan</a:t>
            </a:r>
            <a:r>
              <a:rPr dirty="0"/>
              <a:t> </a:t>
            </a:r>
            <a:r>
              <a:rPr dirty="0" err="1"/>
              <a:t>fitur</a:t>
            </a:r>
            <a:r>
              <a:rPr dirty="0"/>
              <a:t> AI Assistant.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User membuat task.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User menyelesaikan task.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User melakukan aktivitas </a:t>
            </a:r>
            <a:r>
              <a:rPr dirty="0" err="1"/>
              <a:t>tertentu</a:t>
            </a:r>
            <a:r>
              <a:rPr dirty="0"/>
              <a:t> yang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definisikan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event.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700">
                <a:solidFill>
                  <a:srgbClr val="232B34"/>
                </a:solidFill>
              </a:defRPr>
            </a:pPr>
            <a:r>
              <a:rPr dirty="0"/>
              <a:t>Data </a:t>
            </a:r>
            <a:r>
              <a:rPr dirty="0" err="1"/>
              <a:t>digunakan</a:t>
            </a:r>
            <a:r>
              <a:rPr dirty="0"/>
              <a:t> untuk membuat insight dan mengevaluasi penggunaan </a:t>
            </a:r>
            <a:r>
              <a:rPr dirty="0" err="1"/>
              <a:t>sistem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11. Perbandingan 4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CLAUDE → </a:t>
            </a:r>
            <a:r>
              <a:rPr sz="2800" dirty="0" err="1"/>
              <a:t>berpikir</a:t>
            </a:r>
            <a:r>
              <a:rPr sz="2800" dirty="0"/>
              <a:t>, merencanakan, </a:t>
            </a:r>
            <a:r>
              <a:rPr sz="2800" dirty="0" err="1"/>
              <a:t>mengorkestrasi</a:t>
            </a:r>
            <a:r>
              <a:rPr sz="28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LINEAR → mengelola project, issue, task, dan status.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NOTION → menyimpan knowledge, requirement, dan dokumentasi.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POSTHOG → </a:t>
            </a:r>
            <a:r>
              <a:rPr sz="2800" dirty="0" err="1"/>
              <a:t>mengukur</a:t>
            </a:r>
            <a:r>
              <a:rPr sz="2800" dirty="0"/>
              <a:t> aktivitas, event, analytics, dan insight.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MCP/API → menjadi jembatan integrasi </a:t>
            </a:r>
            <a:r>
              <a:rPr sz="2800" dirty="0" err="1"/>
              <a:t>antar</a:t>
            </a:r>
            <a:r>
              <a:rPr sz="2800" dirty="0"/>
              <a:t> </a:t>
            </a:r>
            <a:r>
              <a:rPr sz="2800" dirty="0" err="1"/>
              <a:t>sistem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074920"/>
            <a:ext cx="2331720" cy="868680"/>
          </a:xfrm>
          <a:prstGeom prst="roundRect">
            <a:avLst/>
          </a:prstGeom>
          <a:solidFill>
            <a:srgbClr val="2B6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ORCHESTRATOR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5074920"/>
            <a:ext cx="2331720" cy="868680"/>
          </a:xfrm>
          <a:prstGeom prst="roundRect">
            <a:avLst/>
          </a:prstGeom>
          <a:solidFill>
            <a:srgbClr val="1E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LINEAR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PROJECT / TASK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5074920"/>
            <a:ext cx="2331720" cy="868680"/>
          </a:xfrm>
          <a:prstGeom prst="roundRect">
            <a:avLst/>
          </a:prstGeom>
          <a:solidFill>
            <a:srgbClr val="694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NOTION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KNOWLEDGE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5074920"/>
            <a:ext cx="2331720" cy="868680"/>
          </a:xfrm>
          <a:prstGeom prst="roundRect">
            <a:avLst/>
          </a:prstGeom>
          <a:solidFill>
            <a:srgbClr val="DC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POSTHOG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ANALYTICS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12. Arsitektur Integrasi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USER memberikan instruksi kepada Claude.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Claude menganalisis kebutuhan dan memilih tool.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Linear menangani project/task.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Notion menangani knowledge/documentation.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PostHog menangani analytics.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Claude menggabungkan hasil dari berbagai tools menjadi respons/workflow berikutnya.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49440" y="1399032"/>
            <a:ext cx="2834640" cy="685800"/>
          </a:xfrm>
          <a:prstGeom prst="roundRect">
            <a:avLst/>
          </a:prstGeom>
          <a:solidFill>
            <a:srgbClr val="19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USER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79890" y="2331720"/>
            <a:ext cx="3383280" cy="822960"/>
          </a:xfrm>
          <a:prstGeom prst="roundRect">
            <a:avLst/>
          </a:prstGeom>
          <a:solidFill>
            <a:srgbClr val="2B6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CLAUDE ORCHESTRATOR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08960" y="4067321"/>
            <a:ext cx="2743200" cy="777240"/>
          </a:xfrm>
          <a:prstGeom prst="roundRect">
            <a:avLst/>
          </a:prstGeom>
          <a:solidFill>
            <a:srgbClr val="1E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LINEAR</a:t>
            </a:r>
            <a:br/>
            <a:r>
              <a:t>PROJECT / TASK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4012809"/>
            <a:ext cx="2743200" cy="777240"/>
          </a:xfrm>
          <a:prstGeom prst="roundRect">
            <a:avLst/>
          </a:prstGeom>
          <a:solidFill>
            <a:srgbClr val="694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NOTION</a:t>
            </a:r>
            <a:br/>
            <a:r>
              <a:t>KNOWLEDGE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69680" y="4012809"/>
            <a:ext cx="2743200" cy="777240"/>
          </a:xfrm>
          <a:prstGeom prst="roundRect">
            <a:avLst/>
          </a:prstGeom>
          <a:solidFill>
            <a:srgbClr val="DC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POSTHOG</a:t>
            </a:r>
            <a:br/>
            <a:r>
              <a:t>ANALYTICS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13. Diagram AI Orchestration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USER → CLAUDE ORCHESTRATOR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↙ LINEAR: PROJECT / TASK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↓ NOTION: KNOWLEDGE / DOCUMENTATION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↘ POSTHOG: ANALYTICS / OBSERVABILITY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MCP/API menjadi integration bridge.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Claude melakukan synthesis dan </a:t>
            </a:r>
            <a:r>
              <a:rPr dirty="0" err="1"/>
              <a:t>mengembalikan</a:t>
            </a:r>
            <a:r>
              <a:rPr dirty="0"/>
              <a:t> output / next action.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14. Apa Itu MCP?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MCP = Model Context Protocol.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MCP </a:t>
            </a:r>
            <a:r>
              <a:rPr sz="2800" dirty="0" err="1"/>
              <a:t>menyediakan</a:t>
            </a:r>
            <a:r>
              <a:rPr sz="2800" dirty="0"/>
              <a:t> </a:t>
            </a:r>
            <a:r>
              <a:rPr sz="2800" dirty="0" err="1"/>
              <a:t>cara</a:t>
            </a:r>
            <a:r>
              <a:rPr sz="2800" dirty="0"/>
              <a:t> </a:t>
            </a:r>
            <a:r>
              <a:rPr sz="2800" dirty="0" err="1"/>
              <a:t>standar</a:t>
            </a:r>
            <a:r>
              <a:rPr sz="2800" dirty="0"/>
              <a:t> agar aplikasi AI dapat terhubung dengan tools dan </a:t>
            </a:r>
            <a:r>
              <a:rPr sz="2800" dirty="0" err="1"/>
              <a:t>sumber</a:t>
            </a:r>
            <a:r>
              <a:rPr sz="2800" dirty="0"/>
              <a:t> data eksternal.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Dalam </a:t>
            </a:r>
            <a:r>
              <a:rPr sz="2800" dirty="0" err="1"/>
              <a:t>praktikum</a:t>
            </a:r>
            <a:r>
              <a:rPr sz="2800" dirty="0"/>
              <a:t>: Claude </a:t>
            </a:r>
            <a:r>
              <a:rPr sz="2800" dirty="0" err="1"/>
              <a:t>bertindak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AI client/orchestrator, </a:t>
            </a:r>
            <a:r>
              <a:rPr sz="2800" dirty="0" err="1"/>
              <a:t>sedangkan</a:t>
            </a:r>
            <a:r>
              <a:rPr sz="2800" dirty="0"/>
              <a:t> Linear dan Notion </a:t>
            </a:r>
            <a:r>
              <a:rPr sz="2800" dirty="0" err="1"/>
              <a:t>menyediakan</a:t>
            </a:r>
            <a:r>
              <a:rPr sz="2800" dirty="0"/>
              <a:t> MCP connection.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32B34"/>
                </a:solidFill>
              </a:defRPr>
            </a:pPr>
            <a:r>
              <a:rPr sz="2800" dirty="0"/>
              <a:t>Tujuannya bukan </a:t>
            </a:r>
            <a:r>
              <a:rPr sz="2800" dirty="0" err="1"/>
              <a:t>sekadar</a:t>
            </a:r>
            <a:r>
              <a:rPr sz="2800" dirty="0"/>
              <a:t> </a:t>
            </a:r>
            <a:r>
              <a:rPr sz="2800" dirty="0" err="1"/>
              <a:t>bertukar</a:t>
            </a:r>
            <a:r>
              <a:rPr sz="2800" dirty="0"/>
              <a:t> teks, tetapi </a:t>
            </a:r>
            <a:r>
              <a:rPr sz="2800" dirty="0" err="1"/>
              <a:t>memungkinkan</a:t>
            </a:r>
            <a:r>
              <a:rPr sz="2800" dirty="0"/>
              <a:t> AI </a:t>
            </a:r>
            <a:r>
              <a:rPr sz="2800" dirty="0" err="1"/>
              <a:t>membaca</a:t>
            </a:r>
            <a:r>
              <a:rPr sz="2800" dirty="0"/>
              <a:t> dan melakukan </a:t>
            </a:r>
            <a:r>
              <a:rPr sz="2800" dirty="0" err="1"/>
              <a:t>aksi</a:t>
            </a:r>
            <a:r>
              <a:rPr sz="2800" dirty="0"/>
              <a:t> sesuai izin yang diberikan.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15. Contoh Workflow End-to-End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1. User: “Buat project AI Academic Assistant.”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2. Claude menyusun rencana dan task.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3. Claude → Linear: membuat project dan issue.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4. Claude → Notion: menyimpan requirement dan dokumentasi.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5. Aplikasi → </a:t>
            </a:r>
            <a:r>
              <a:rPr dirty="0" err="1"/>
              <a:t>PostHog</a:t>
            </a:r>
            <a:r>
              <a:rPr dirty="0"/>
              <a:t>: mengirim event penggunaan.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6. Claude </a:t>
            </a:r>
            <a:r>
              <a:rPr dirty="0" err="1"/>
              <a:t>membaca</a:t>
            </a:r>
            <a:r>
              <a:rPr dirty="0"/>
              <a:t> data yang </a:t>
            </a:r>
            <a:r>
              <a:rPr dirty="0" err="1"/>
              <a:t>tersedia</a:t>
            </a:r>
            <a:r>
              <a:rPr dirty="0"/>
              <a:t> dan menyusun progress summary.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7. User menerima </a:t>
            </a:r>
            <a:r>
              <a:rPr dirty="0" err="1"/>
              <a:t>hasil</a:t>
            </a:r>
            <a:r>
              <a:rPr dirty="0"/>
              <a:t> dan dapat memberikan instruksi berikutnya.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16. Contoh Kasus: AI Academic Assistant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Masalah: mahasiswa kesulitan mengelola </a:t>
            </a:r>
            <a:r>
              <a:rPr dirty="0" err="1"/>
              <a:t>banyak</a:t>
            </a:r>
            <a:r>
              <a:rPr dirty="0"/>
              <a:t> tugas akademik.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Claude: </a:t>
            </a:r>
            <a:r>
              <a:rPr dirty="0" err="1"/>
              <a:t>memahami</a:t>
            </a:r>
            <a:r>
              <a:rPr dirty="0"/>
              <a:t> kebutuhan dan </a:t>
            </a:r>
            <a:r>
              <a:rPr dirty="0" err="1"/>
              <a:t>mengorkestrasi</a:t>
            </a:r>
            <a:r>
              <a:rPr dirty="0"/>
              <a:t> workflow.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Linear: menyimpan tugas, prioritas, status, dan milestone.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Notion: menyimpan jadwal, requirement, catatan, dan </a:t>
            </a:r>
            <a:r>
              <a:rPr dirty="0" err="1"/>
              <a:t>panduan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 err="1"/>
              <a:t>PostHog</a:t>
            </a:r>
            <a:r>
              <a:rPr dirty="0"/>
              <a:t>: </a:t>
            </a:r>
            <a:r>
              <a:rPr dirty="0" err="1"/>
              <a:t>mengukur</a:t>
            </a:r>
            <a:r>
              <a:rPr dirty="0"/>
              <a:t> penggunaan </a:t>
            </a:r>
            <a:r>
              <a:rPr dirty="0" err="1"/>
              <a:t>fitur</a:t>
            </a:r>
            <a:r>
              <a:rPr dirty="0"/>
              <a:t> dan aktivitas </a:t>
            </a:r>
            <a:r>
              <a:rPr dirty="0" err="1"/>
              <a:t>pengguna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rPr dirty="0"/>
              <a:t>Hasil: </a:t>
            </a:r>
            <a:r>
              <a:rPr dirty="0" err="1"/>
              <a:t>satu</a:t>
            </a:r>
            <a:r>
              <a:rPr dirty="0"/>
              <a:t> workflow akademik yang terintegrasi.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17. Contoh Prompt Orchestration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B34"/>
                </a:solidFill>
              </a:defRPr>
            </a:pPr>
            <a:r>
              <a:t>“Baca requirement AI Academic Assistant di Notion, buatkan task breakdown di Linear, lalu ringkas task yang paling kritis.”</a:t>
            </a:r>
          </a:p>
          <a:p>
            <a:pPr>
              <a:spcAft>
                <a:spcPts val="1200"/>
              </a:spcAft>
              <a:defRPr sz="1900">
                <a:solidFill>
                  <a:srgbClr val="232B34"/>
                </a:solidFill>
              </a:defRPr>
            </a:pPr>
            <a:r>
              <a:t>Claude harus menentukan urutan kerja dan tool yang diperlukan.</a:t>
            </a:r>
          </a:p>
          <a:p>
            <a:pPr>
              <a:spcAft>
                <a:spcPts val="1200"/>
              </a:spcAft>
              <a:defRPr sz="1900">
                <a:solidFill>
                  <a:srgbClr val="232B34"/>
                </a:solidFill>
              </a:defRPr>
            </a:pPr>
            <a:r>
              <a:t>Mahasiswa kemudian memeriksa apakah hasil tool sesuai requirement.</a:t>
            </a:r>
          </a:p>
          <a:p>
            <a:pPr>
              <a:spcAft>
                <a:spcPts val="1200"/>
              </a:spcAft>
              <a:defRPr sz="1900">
                <a:solidFill>
                  <a:srgbClr val="232B34"/>
                </a:solidFill>
              </a:defRPr>
            </a:pPr>
            <a:r>
              <a:t>Prompt tidak hanya meminta jawaban; prompt meminta AI menyelesaikan workflow.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18. Urutan Praktikum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Praktikum 1 → Claude + Linear.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Praktikum 2 → Claude + Notion.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Praktikum 3 → Claude + PostHog.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Praktikum 4 → Full Orchestration: Claude + Linear + Notion + PostHog.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Praktikum 5 → Testing, error handling, analytics, dan evaluasi.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Final Project → membangun solusi berdasarkan masalah nyata.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19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19. Target Kompetensi Mahasiswa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Memahami fungsi dan batasan setiap tool.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Mampu menghubungkan AI dengan tools eksternal.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Mampu merancang workflow AI orchestration.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Mampu membuat project/task melalui natural language.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Mampu mengelola knowledge dan dokumentasi dengan AI.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Mampu membaca analytics untuk mengevaluasi sistem.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Mampu menguji dan menjelaskan integrasi end-to-end.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20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20. Mulai dari Mana?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Langkah 1: buat akun Claude.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Langkah 2: buat akun Linear.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Langkah 3: buat akun Notion.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Langkah 4: buat akun PostHog.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Langkah 5: kenali fungsi masing-masing secara manual.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Langkah 6: mulai Praktikum 1 — Claude + Linear.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Jangan langsung mengintegrasikan semuanya; lakukan bertahap agar setiap komponen dipahami.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21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21. URL Resmi 4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Claude AI — https://claude.ai/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Linear — https://linear.app/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Notion — https://www.notion.com/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PostHog — https://posthog.com/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Linear MCP — https://linear.app/docs/mcp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Notion MCP — https://www.notion.com/help/notion-mcp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22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B"/>
                </a:solidFill>
              </a:defRPr>
            </a:pPr>
            <a:r>
              <a:t>22. Kesimpulan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Claude = ORCHESTRATOR / AI BRAIN.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Linear = PROJECT &amp; TASK EXECUTION.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Notion = KNOWLEDGE &amp; DOCUMENTATION.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PostHog = ANALYTICS &amp; OBSERVABILITY.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MCP/API = INTEGRATION BRIDGE.</a:t>
            </a:r>
          </a:p>
          <a:p>
            <a:pPr>
              <a:spcAft>
                <a:spcPts val="1200"/>
              </a:spcAft>
              <a:defRPr sz="1700">
                <a:solidFill>
                  <a:srgbClr val="232B34"/>
                </a:solidFill>
              </a:defRPr>
            </a:pPr>
            <a:r>
              <a:t>Tujuan akhir: membangun workflow software yang terintegrasi, terukur, dan dapat diorkestrasi oleh AI.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Proyek Perangkat Lunak • AI Orchestration • 23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10. Konsep AI Orchestration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AI orchestration berarti AI tidak </a:t>
            </a:r>
            <a:r>
              <a:rPr sz="2800" dirty="0" err="1"/>
              <a:t>hanya</a:t>
            </a:r>
            <a:r>
              <a:rPr sz="2800" dirty="0"/>
              <a:t> menjawab pertanyaan, tetapi merencanakan pekerjaan dan </a:t>
            </a:r>
            <a:r>
              <a:rPr sz="2800" dirty="0" err="1"/>
              <a:t>menggunakan</a:t>
            </a:r>
            <a:r>
              <a:rPr sz="2800" dirty="0"/>
              <a:t> tools untuk menyelesaikan workflow.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Claude </a:t>
            </a:r>
            <a:r>
              <a:rPr sz="2800" dirty="0" err="1"/>
              <a:t>bertindak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orchestrator.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Linear, Notion, dan </a:t>
            </a:r>
            <a:r>
              <a:rPr sz="2800" dirty="0" err="1"/>
              <a:t>PostHog</a:t>
            </a:r>
            <a:r>
              <a:rPr sz="2800" dirty="0"/>
              <a:t> </a:t>
            </a:r>
            <a:r>
              <a:rPr sz="2800" dirty="0" err="1"/>
              <a:t>bertindak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execution/knowledge/analytics tools.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MCP/API menjadi jembatan integrasi.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Target pembelajaran: mahasiswa </a:t>
            </a:r>
            <a:r>
              <a:rPr sz="2800" dirty="0" err="1"/>
              <a:t>memahami</a:t>
            </a:r>
            <a:r>
              <a:rPr sz="2800" dirty="0"/>
              <a:t> alur Natural Language → Reasoning → Tool Call → Action → Result.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11. Arsitektur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9277" y="1420837"/>
            <a:ext cx="1069848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/>
              <a:t>USER → CLAUDE ORCHESTRATOR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/>
              <a:t>Claude memilih tool sesuai kebutuhan.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/>
              <a:t>Linear → project, issue, task, status.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/>
              <a:t>Notion → knowledge, requirement, documentation.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 err="1"/>
              <a:t>PostHog</a:t>
            </a:r>
            <a:r>
              <a:rPr sz="2000" dirty="0"/>
              <a:t> → analytics, event, insight.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/>
              <a:t>MCP/API → integration layer.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000" dirty="0"/>
              <a:t>Claude → </a:t>
            </a:r>
            <a:r>
              <a:rPr sz="2000" dirty="0" err="1"/>
              <a:t>menyatukan</a:t>
            </a:r>
            <a:r>
              <a:rPr sz="2000" dirty="0"/>
              <a:t> </a:t>
            </a:r>
            <a:r>
              <a:rPr sz="2000" dirty="0" err="1"/>
              <a:t>hasil</a:t>
            </a:r>
            <a:r>
              <a:rPr sz="2000" dirty="0"/>
              <a:t> menjadi respons/action berikutnya.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417320"/>
            <a:ext cx="1554480" cy="777240"/>
          </a:xfrm>
          <a:prstGeom prst="roundRect">
            <a:avLst/>
          </a:prstGeom>
          <a:solidFill>
            <a:srgbClr val="2B66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CLAUDE</a:t>
            </a:r>
            <a:br/>
            <a:r>
              <a:t>ORCHESTRATOR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2743200"/>
            <a:ext cx="1554480" cy="777240"/>
          </a:xfrm>
          <a:prstGeom prst="round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LINEAR</a:t>
            </a:r>
            <a:br/>
            <a:r>
              <a:t>PROJECT / TASK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0" y="2743200"/>
            <a:ext cx="1554480" cy="777240"/>
          </a:xfrm>
          <a:prstGeom prst="round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NOTION</a:t>
            </a:r>
            <a:br/>
            <a:r>
              <a:t>KNOWLEDGE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0" y="4069080"/>
            <a:ext cx="1554480" cy="777240"/>
          </a:xfrm>
          <a:prstGeom prst="roundRect">
            <a:avLst/>
          </a:prstGeom>
          <a:solidFill>
            <a:srgbClr val="2B66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POSTHOG</a:t>
            </a:r>
            <a:br/>
            <a:r>
              <a:t>ANALYTICS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06640" y="4160520"/>
            <a:ext cx="1554480" cy="777240"/>
          </a:xfrm>
          <a:prstGeom prst="roundRect">
            <a:avLst/>
          </a:prstGeom>
          <a:solidFill>
            <a:srgbClr val="18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MCP / API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12. Contoh End-to-End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User: “Buatkan project AI Academic Assistant dan rencanakan 8 task </a:t>
            </a:r>
            <a:r>
              <a:rPr sz="2800" dirty="0" err="1"/>
              <a:t>utama</a:t>
            </a:r>
            <a:r>
              <a:rPr sz="2800" dirty="0"/>
              <a:t>.”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Claude menganalisis kebutuhan dan menyusun task.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Claude </a:t>
            </a:r>
            <a:r>
              <a:rPr sz="2800" dirty="0" err="1"/>
              <a:t>menggunakan</a:t>
            </a:r>
            <a:r>
              <a:rPr sz="2800" dirty="0"/>
              <a:t> Linear untuk membuat project dan issue.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Claude menyimpan requirement/dokumentasi di Notion.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 err="1"/>
              <a:t>PostHog</a:t>
            </a:r>
            <a:r>
              <a:rPr sz="2800" dirty="0"/>
              <a:t> </a:t>
            </a:r>
            <a:r>
              <a:rPr sz="2800" dirty="0" err="1"/>
              <a:t>mencatat</a:t>
            </a:r>
            <a:r>
              <a:rPr sz="2800" dirty="0"/>
              <a:t> event penggunaan/aktivitas aplikasi.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Claude </a:t>
            </a:r>
            <a:r>
              <a:rPr sz="2800" dirty="0" err="1"/>
              <a:t>membaca</a:t>
            </a:r>
            <a:r>
              <a:rPr sz="2800" dirty="0"/>
              <a:t> </a:t>
            </a:r>
            <a:r>
              <a:rPr sz="2800" dirty="0" err="1"/>
              <a:t>hasil</a:t>
            </a:r>
            <a:r>
              <a:rPr sz="2800" dirty="0"/>
              <a:t> dan memberikan </a:t>
            </a:r>
            <a:r>
              <a:rPr sz="2800" dirty="0" err="1"/>
              <a:t>ringkasan</a:t>
            </a:r>
            <a:r>
              <a:rPr sz="2800" dirty="0"/>
              <a:t> </a:t>
            </a:r>
            <a:r>
              <a:rPr sz="2800" dirty="0" err="1"/>
              <a:t>progres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13. Prinsip Pengembangan yang Dipakai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User-centered — mulai </a:t>
            </a:r>
            <a:r>
              <a:rPr sz="3200" dirty="0" err="1"/>
              <a:t>dari</a:t>
            </a:r>
            <a:r>
              <a:rPr sz="3200" dirty="0"/>
              <a:t> masalah dan kebutuhan </a:t>
            </a:r>
            <a:r>
              <a:rPr sz="3200" dirty="0" err="1"/>
              <a:t>pengguna</a:t>
            </a:r>
            <a:r>
              <a:rPr sz="3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Iterative — produk dikembangkan bertahap.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Evidence-based — </a:t>
            </a:r>
            <a:r>
              <a:rPr sz="3200" dirty="0" err="1"/>
              <a:t>keputusan</a:t>
            </a:r>
            <a:r>
              <a:rPr sz="3200" dirty="0"/>
              <a:t> didukung data/</a:t>
            </a:r>
            <a:r>
              <a:rPr sz="3200" dirty="0" err="1"/>
              <a:t>hasil</a:t>
            </a:r>
            <a:r>
              <a:rPr sz="3200" dirty="0"/>
              <a:t> testing.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Modular — komponen </a:t>
            </a:r>
            <a:r>
              <a:rPr sz="3200" dirty="0" err="1"/>
              <a:t>mudah</a:t>
            </a:r>
            <a:r>
              <a:rPr sz="3200" dirty="0"/>
              <a:t> dikembangkan dan </a:t>
            </a:r>
            <a:r>
              <a:rPr sz="3200" dirty="0" err="1"/>
              <a:t>diintegrasikan</a:t>
            </a:r>
            <a:r>
              <a:rPr sz="3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200" dirty="0"/>
              <a:t>Traceable — requirement dapat </a:t>
            </a:r>
            <a:r>
              <a:rPr sz="3200" dirty="0" err="1"/>
              <a:t>ditelusuri</a:t>
            </a:r>
            <a:r>
              <a:rPr sz="3200" dirty="0"/>
              <a:t> ke desain, implementasi, dan test.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14. Deliverables Mata Kuliah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Project proposal dan problem statement.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Requirement specification.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Use case / user story / backlog.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System architecture dan diagram.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Prototype / minimum viable product.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Source code dan dokumentasi.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Test plan, test case, dan </a:t>
            </a:r>
            <a:r>
              <a:rPr sz="3200" dirty="0" err="1"/>
              <a:t>hasil</a:t>
            </a:r>
            <a:r>
              <a:rPr sz="3200" dirty="0"/>
              <a:t> pengujian.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3200" dirty="0"/>
              <a:t>Demo/presentasi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15. Roadmap 16 Minggu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Fase 1 — Problem &amp; Requirement: Minggu 1–3.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Fase 2 — Design &amp; Architecture: Minggu 4–5.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Fase 3 — Tool Integration &amp; Prototype: Minggu 6–8.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UTS — prototype </a:t>
            </a:r>
            <a:r>
              <a:rPr sz="2800" dirty="0" err="1"/>
              <a:t>awal</a:t>
            </a:r>
            <a:r>
              <a:rPr sz="2800" dirty="0"/>
              <a:t> dan review.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Fase 4 — Advanced Orchestration &amp; Testing: Minggu 9–12.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Fase 5 — UI/UX, Analytics, Final Integration: Minggu 13–14.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Fase 6 — Documentation &amp; Final Demo: Minggu 15–16.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16. Target UTS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Memiliki problem statement yang jelas.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Memiliki requirement dan backlog.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Memiliki architecture diagram.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Claude sudah terhubung dengan minimal </a:t>
            </a:r>
            <a:r>
              <a:rPr sz="2800" dirty="0" err="1"/>
              <a:t>satu</a:t>
            </a:r>
            <a:r>
              <a:rPr sz="2800" dirty="0"/>
              <a:t> tool.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Memiliki prototype workflow end-to-end.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Mampu menunjukkan demo dan </a:t>
            </a:r>
            <a:r>
              <a:rPr sz="2800" dirty="0" err="1"/>
              <a:t>menjelaskan</a:t>
            </a:r>
            <a:r>
              <a:rPr sz="2800" dirty="0"/>
              <a:t> proses orchestration.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17. Target UAS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Prototype </a:t>
            </a:r>
            <a:r>
              <a:rPr sz="3600" dirty="0" err="1"/>
              <a:t>stabil</a:t>
            </a:r>
            <a:r>
              <a:rPr sz="3600" dirty="0"/>
              <a:t> dan dapat </a:t>
            </a:r>
            <a:r>
              <a:rPr sz="3600" dirty="0" err="1"/>
              <a:t>didemokan</a:t>
            </a:r>
            <a:r>
              <a:rPr sz="3600" dirty="0"/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Claude berfungsi </a:t>
            </a:r>
            <a:r>
              <a:rPr sz="3600" dirty="0" err="1"/>
              <a:t>sebagai</a:t>
            </a:r>
            <a:r>
              <a:rPr sz="3600" dirty="0"/>
              <a:t> orchestrator.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Minimal tiga tools terintegrasi: Linear + Notion + </a:t>
            </a:r>
            <a:r>
              <a:rPr sz="3600" dirty="0" err="1"/>
              <a:t>PostHog</a:t>
            </a:r>
            <a:r>
              <a:rPr sz="3600" dirty="0"/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Memiliki testing dan evidence </a:t>
            </a:r>
            <a:r>
              <a:rPr sz="3600" dirty="0" err="1"/>
              <a:t>hasil</a:t>
            </a:r>
            <a:r>
              <a:rPr sz="3600" dirty="0"/>
              <a:t> pengujian.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3600" dirty="0"/>
              <a:t>Dokumentasi lengkap dan pembagian kontribusi </a:t>
            </a:r>
            <a:r>
              <a:rPr sz="3600" dirty="0" err="1"/>
              <a:t>tim</a:t>
            </a:r>
            <a:r>
              <a:rPr sz="3600" dirty="0"/>
              <a:t> jelas.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18. Cara Penilaian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Problem &amp; Requirement Analysis — 10%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System Architecture &amp; Design — 15%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AI Orchestration — 20%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Tool Integration — 20%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Prototype / Implementation — 15%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Testing &amp; Evaluation — 10%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Documentation — 5%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Presentation &amp; Demo — 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19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19. Aturan Main Proyek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Kelompok 3–4 mahasiswa.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Setiap </a:t>
            </a:r>
            <a:r>
              <a:rPr sz="2800" dirty="0" err="1"/>
              <a:t>kelompok</a:t>
            </a:r>
            <a:r>
              <a:rPr sz="2800" dirty="0"/>
              <a:t> memilih </a:t>
            </a:r>
            <a:r>
              <a:rPr sz="2800" dirty="0" err="1"/>
              <a:t>satu</a:t>
            </a:r>
            <a:r>
              <a:rPr sz="2800" dirty="0"/>
              <a:t> masalah nyata.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Gunakan backlog dan milestone untuk </a:t>
            </a:r>
            <a:r>
              <a:rPr sz="2800" dirty="0" err="1"/>
              <a:t>mengontrol</a:t>
            </a:r>
            <a:r>
              <a:rPr sz="2800" dirty="0"/>
              <a:t> pekerjaan.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Setiap anggota </a:t>
            </a:r>
            <a:r>
              <a:rPr sz="2800" dirty="0" err="1"/>
              <a:t>harus</a:t>
            </a:r>
            <a:r>
              <a:rPr sz="2800" dirty="0"/>
              <a:t> </a:t>
            </a:r>
            <a:r>
              <a:rPr sz="2800" dirty="0" err="1"/>
              <a:t>memiliki</a:t>
            </a:r>
            <a:r>
              <a:rPr sz="2800" dirty="0"/>
              <a:t> kontribusi yang dapat </a:t>
            </a:r>
            <a:r>
              <a:rPr sz="2800" dirty="0" err="1"/>
              <a:t>dibuktikan</a:t>
            </a:r>
            <a:r>
              <a:rPr sz="28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Gunakan AI </a:t>
            </a:r>
            <a:r>
              <a:rPr sz="2800" dirty="0" err="1"/>
              <a:t>sebagai</a:t>
            </a:r>
            <a:r>
              <a:rPr sz="2800" dirty="0"/>
              <a:t> alat </a:t>
            </a:r>
            <a:r>
              <a:rPr sz="2800" dirty="0" err="1"/>
              <a:t>bantu</a:t>
            </a:r>
            <a:r>
              <a:rPr sz="2800" dirty="0"/>
              <a:t>, bukan pengganti </a:t>
            </a:r>
            <a:r>
              <a:rPr sz="2800" dirty="0" err="1"/>
              <a:t>pemahaman</a:t>
            </a:r>
            <a:r>
              <a:rPr sz="28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Semua </a:t>
            </a:r>
            <a:r>
              <a:rPr sz="2800" dirty="0" err="1"/>
              <a:t>keputusan</a:t>
            </a:r>
            <a:r>
              <a:rPr sz="2800" dirty="0"/>
              <a:t> penting </a:t>
            </a:r>
            <a:r>
              <a:rPr sz="2800" dirty="0" err="1"/>
              <a:t>harus</a:t>
            </a:r>
            <a:r>
              <a:rPr sz="2800" dirty="0"/>
              <a:t> dapat dijelaskan oleh </a:t>
            </a:r>
            <a:r>
              <a:rPr sz="2800" dirty="0" err="1"/>
              <a:t>tim.</a:t>
            </a:r>
            <a:endParaRPr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20. Praktikum yang Akan Dilalui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800" dirty="0" err="1"/>
              <a:t>Praktikum</a:t>
            </a:r>
            <a:r>
              <a:rPr sz="2800" dirty="0"/>
              <a:t> 1 — Claude + Linear.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800" dirty="0" err="1"/>
              <a:t>Praktikum</a:t>
            </a:r>
            <a:r>
              <a:rPr sz="2800" dirty="0"/>
              <a:t> 2 — Claude + Notion.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800" dirty="0" err="1"/>
              <a:t>Praktikum</a:t>
            </a:r>
            <a:r>
              <a:rPr sz="2800" dirty="0"/>
              <a:t> 3 — Claude + </a:t>
            </a:r>
            <a:r>
              <a:rPr sz="2800" dirty="0" err="1"/>
              <a:t>PostHog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800" dirty="0" err="1"/>
              <a:t>Praktikum</a:t>
            </a:r>
            <a:r>
              <a:rPr sz="2800" dirty="0"/>
              <a:t> 4 — Full AI Orchestration.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800" dirty="0" err="1"/>
              <a:t>Praktikum</a:t>
            </a:r>
            <a:r>
              <a:rPr sz="2800" dirty="0"/>
              <a:t> 5 — Testing, analytics, dan error handling.</a:t>
            </a:r>
          </a:p>
          <a:p>
            <a:pPr>
              <a:spcAft>
                <a:spcPts val="1200"/>
              </a:spcAft>
              <a:defRPr sz="1800">
                <a:solidFill>
                  <a:srgbClr val="232B34"/>
                </a:solidFill>
              </a:defRPr>
            </a:pPr>
            <a:r>
              <a:rPr sz="2800" dirty="0"/>
              <a:t>Final Project — AI Academic Orchestrator / tema </a:t>
            </a:r>
            <a:r>
              <a:rPr sz="2800" dirty="0" err="1"/>
              <a:t>pilihan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21. Pertanyaan Awal untuk Mahasiswa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Masalah </a:t>
            </a:r>
            <a:r>
              <a:rPr sz="2800" dirty="0" err="1"/>
              <a:t>apa</a:t>
            </a:r>
            <a:r>
              <a:rPr sz="2800" dirty="0"/>
              <a:t> di </a:t>
            </a:r>
            <a:r>
              <a:rPr sz="2800" dirty="0" err="1"/>
              <a:t>lingkungan</a:t>
            </a:r>
            <a:r>
              <a:rPr sz="2800" dirty="0"/>
              <a:t> kampus yang paling </a:t>
            </a:r>
            <a:r>
              <a:rPr sz="2800" dirty="0" err="1"/>
              <a:t>layak</a:t>
            </a:r>
            <a:r>
              <a:rPr sz="2800" dirty="0"/>
              <a:t> diselesaikan?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Siapa </a:t>
            </a:r>
            <a:r>
              <a:rPr sz="2800" dirty="0" err="1"/>
              <a:t>pengguna</a:t>
            </a:r>
            <a:r>
              <a:rPr sz="2800" dirty="0"/>
              <a:t> </a:t>
            </a:r>
            <a:r>
              <a:rPr sz="2800" dirty="0" err="1"/>
              <a:t>utama</a:t>
            </a:r>
            <a:r>
              <a:rPr sz="2800" dirty="0"/>
              <a:t> </a:t>
            </a:r>
            <a:r>
              <a:rPr sz="2800" dirty="0" err="1"/>
              <a:t>sistem</a:t>
            </a:r>
            <a:r>
              <a:rPr sz="2800" dirty="0"/>
              <a:t>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Data dan tools </a:t>
            </a:r>
            <a:r>
              <a:rPr sz="2800" dirty="0" err="1"/>
              <a:t>apa</a:t>
            </a:r>
            <a:r>
              <a:rPr sz="2800" dirty="0"/>
              <a:t> yang dibutuhkan?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Bagian mana yang dapat </a:t>
            </a:r>
            <a:r>
              <a:rPr sz="2800" dirty="0" err="1"/>
              <a:t>diotomatisasi</a:t>
            </a:r>
            <a:r>
              <a:rPr sz="2800" dirty="0"/>
              <a:t> oleh AI?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Bagaimana </a:t>
            </a:r>
            <a:r>
              <a:rPr sz="2800" dirty="0" err="1"/>
              <a:t>kita</a:t>
            </a:r>
            <a:r>
              <a:rPr sz="2800" dirty="0"/>
              <a:t> </a:t>
            </a:r>
            <a:r>
              <a:rPr sz="2800" dirty="0" err="1"/>
              <a:t>mengukur</a:t>
            </a:r>
            <a:r>
              <a:rPr sz="2800" dirty="0"/>
              <a:t> keberhasilan solusi?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Apa risiko </a:t>
            </a:r>
            <a:r>
              <a:rPr sz="2800" dirty="0" err="1"/>
              <a:t>jika</a:t>
            </a:r>
            <a:r>
              <a:rPr sz="2800" dirty="0"/>
              <a:t> AI memberikan </a:t>
            </a:r>
            <a:r>
              <a:rPr sz="2800" dirty="0" err="1"/>
              <a:t>hasil</a:t>
            </a:r>
            <a:r>
              <a:rPr sz="2800" dirty="0"/>
              <a:t> yang salah?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22. Aktivitas Pertemuan Pertama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Diskusi </a:t>
            </a:r>
            <a:r>
              <a:rPr sz="2800" dirty="0" err="1"/>
              <a:t>kelompok</a:t>
            </a:r>
            <a:r>
              <a:rPr sz="2800" dirty="0"/>
              <a:t>: identifikasi 3 masalah nyata di </a:t>
            </a:r>
            <a:r>
              <a:rPr sz="2800" dirty="0" err="1"/>
              <a:t>lingkungan</a:t>
            </a:r>
            <a:r>
              <a:rPr sz="2800" dirty="0"/>
              <a:t> akademik.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Pilih 1 masalah </a:t>
            </a:r>
            <a:r>
              <a:rPr sz="2800" dirty="0" err="1"/>
              <a:t>berdasarkan</a:t>
            </a:r>
            <a:r>
              <a:rPr sz="2800" dirty="0"/>
              <a:t> urgensi, </a:t>
            </a:r>
            <a:r>
              <a:rPr sz="2800" dirty="0" err="1"/>
              <a:t>pengguna</a:t>
            </a:r>
            <a:r>
              <a:rPr sz="2800" dirty="0"/>
              <a:t>, kelayakan, dan peluang </a:t>
            </a:r>
            <a:r>
              <a:rPr sz="2800" dirty="0" err="1"/>
              <a:t>otomasi</a:t>
            </a:r>
            <a:r>
              <a:rPr sz="2800" dirty="0"/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Tulis problem statement dalam 3–5 </a:t>
            </a:r>
            <a:r>
              <a:rPr sz="2800" dirty="0" err="1"/>
              <a:t>kalimat</a:t>
            </a:r>
            <a:r>
              <a:rPr sz="2800" dirty="0"/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Identifikasi minimal 3 jenis </a:t>
            </a:r>
            <a:r>
              <a:rPr sz="2800" dirty="0" err="1"/>
              <a:t>pengguna</a:t>
            </a:r>
            <a:r>
              <a:rPr sz="2800" dirty="0"/>
              <a:t>/stakeholder.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 err="1"/>
              <a:t>Presentasikan</a:t>
            </a:r>
            <a:r>
              <a:rPr sz="2800" dirty="0"/>
              <a:t> ide </a:t>
            </a:r>
            <a:r>
              <a:rPr sz="2800" dirty="0" err="1"/>
              <a:t>awal</a:t>
            </a:r>
            <a:r>
              <a:rPr sz="2800" dirty="0"/>
              <a:t> selama 3 menit per </a:t>
            </a:r>
            <a:r>
              <a:rPr sz="2800" dirty="0" err="1"/>
              <a:t>kelompok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23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23. Output Pertemuan Pertama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Nama sementara proyek.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Problem statement.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Target user.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Pain points.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Proposed solution.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Alasan </a:t>
            </a:r>
            <a:r>
              <a:rPr sz="2800" dirty="0" err="1"/>
              <a:t>menggunakan</a:t>
            </a:r>
            <a:r>
              <a:rPr sz="2800" dirty="0"/>
              <a:t> AI/orchestration.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232B34"/>
                </a:solidFill>
              </a:defRPr>
            </a:pPr>
            <a:r>
              <a:rPr sz="2800" dirty="0"/>
              <a:t>Daftar </a:t>
            </a:r>
            <a:r>
              <a:rPr sz="2800" dirty="0" err="1"/>
              <a:t>awal</a:t>
            </a:r>
            <a:r>
              <a:rPr sz="2800" dirty="0"/>
              <a:t> tools yang </a:t>
            </a:r>
            <a:r>
              <a:rPr sz="2800" dirty="0" err="1"/>
              <a:t>kemungkinan</a:t>
            </a:r>
            <a:r>
              <a:rPr sz="2800" dirty="0"/>
              <a:t> dibutuhkan.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24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D4B"/>
                </a:solidFill>
              </a:defRPr>
            </a:pPr>
            <a:r>
              <a:t>24. Kesimpulan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Proyek perangkat lunak adalah proses membangun solusi, bukan </a:t>
            </a:r>
            <a:r>
              <a:rPr sz="2800" dirty="0" err="1"/>
              <a:t>sekadar</a:t>
            </a:r>
            <a:r>
              <a:rPr sz="2800" dirty="0"/>
              <a:t> membuat program.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Keberhasilan proyek ditentukan oleh masalah yang jelas, proses yang terstruktur, teamwork, testing, dan evidence.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AI orchestration memperluas kemampuan software project: AI dapat merencanakan dan berinteraksi dengan tools.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 sz="2000">
                <a:solidFill>
                  <a:srgbClr val="232B34"/>
                </a:solidFill>
              </a:defRPr>
            </a:pPr>
            <a:r>
              <a:rPr sz="2800" dirty="0"/>
              <a:t>Semester ini mahasiswa </a:t>
            </a:r>
            <a:r>
              <a:rPr sz="2800" dirty="0" err="1"/>
              <a:t>akan</a:t>
            </a:r>
            <a:r>
              <a:rPr sz="2800" dirty="0"/>
              <a:t> belajar </a:t>
            </a:r>
            <a:r>
              <a:rPr sz="2800" dirty="0" err="1"/>
              <a:t>dari</a:t>
            </a:r>
            <a:r>
              <a:rPr sz="2800" dirty="0"/>
              <a:t> problem → design → integration → testing → demo.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Proyek Perangkat Lunak  •  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3105</Words>
  <Application>Microsoft Office PowerPoint</Application>
  <PresentationFormat>Widescreen</PresentationFormat>
  <Paragraphs>372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keywords/>
  <dc:description>generated using python-pptx</dc:description>
  <cp:lastModifiedBy>sularso</cp:lastModifiedBy>
  <cp:revision>2</cp:revision>
  <dcterms:created xsi:type="dcterms:W3CDTF">2013-01-27T09:14:16Z</dcterms:created>
  <dcterms:modified xsi:type="dcterms:W3CDTF">2026-09-23T01:16:54Z</dcterms:modified>
  <cp:category/>
</cp:coreProperties>
</file>