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embuka" id="{0E1AD2BC-7D9D-09DD-DD11-9792809970F4}">
          <p14:sldIdLst>
            <p14:sldId id="256"/>
          </p14:sldIdLst>
        </p14:section>
        <p14:section name="Konsep Desain" id="{B8504F4E-E3CF-92AB-B9CF-A54501FDDBBB}">
          <p14:sldIdLst>
            <p14:sldId id="257"/>
            <p14:sldId id="258"/>
            <p14:sldId id="259"/>
            <p14:sldId id="260"/>
            <p14:sldId id="261"/>
            <p14:sldId id="262"/>
          </p14:sldIdLst>
        </p14:section>
        <p14:section name="AI dalam Desain" id="{A22CA663-58A4-0315-9D24-C25FC915BB57}">
          <p14:sldIdLst>
            <p14:sldId id="263"/>
            <p14:sldId id="264"/>
            <p14:sldId id="265"/>
            <p14:sldId id="266"/>
            <p14:sldId id="267"/>
          </p14:sldIdLst>
        </p14:section>
        <p14:section name="Penutup" id="{44B21D23-0988-0166-880D-1F9468B90CC1}">
          <p14:sldIdLst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2" d="100"/>
          <a:sy n="72" d="100"/>
        </p:scale>
        <p:origin x="6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8122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Pembukaan: perkenalkan topik bahwa desain tetap tanggung jawab insinyur, sementara AI mempercepat eksplorasi dan dokumentasi.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0B2E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011680"/>
            <a:ext cx="676656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4023360"/>
            <a:ext cx="64008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accent2"/>
                </a:solidFill>
              </a:defRPr>
            </a:lvl1pPr>
          </a:lstStyle>
          <a:p>
            <a:pPr marL="0" indent="0" algn="l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Rekayasa Perangkat Lunak  |  Desain Perangkat Lunak &amp; AI</a:t>
            </a:r>
            <a:endParaRPr lang="en-US" sz="1000" dirty="0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B2E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Rekayasa Perangkat Lunak  |  Desain Perangkat Lunak &amp; AI</a:t>
            </a:r>
            <a:endParaRPr lang="en-US" sz="1000" dirty="0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731520" y="2011680"/>
            <a:ext cx="6766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bg1"/>
                </a:solidFill>
              </a:rPr>
              <a:t>Desain Perangkat Lunak di Era AI</a:t>
            </a:r>
            <a:endParaRPr lang="en-US" sz="4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731520" y="4023360"/>
            <a:ext cx="64008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dirty="0">
                <a:solidFill>
                  <a:schemeClr val="accent2"/>
                </a:solidFill>
              </a:rPr>
              <a:t>Mata Kuliah Rekayasa Perangkat Lunak</a:t>
            </a:r>
            <a:endParaRPr lang="en-US" sz="2000" dirty="0"/>
          </a:p>
          <a:p>
            <a:pPr marL="0" indent="0" algn="l">
              <a:buNone/>
            </a:pPr>
            <a:r>
              <a:rPr lang="en-US" sz="2000" dirty="0">
                <a:solidFill>
                  <a:schemeClr val="accent2"/>
                </a:solidFill>
              </a:rPr>
              <a:t>Dari prinsip desain hingga tools AI masa kini</a:t>
            </a:r>
            <a:endParaRPr lang="en-US" sz="2000" dirty="0"/>
          </a:p>
        </p:txBody>
      </p:sp>
      <p:sp>
        <p:nvSpPr>
          <p:cNvPr id="4" name="Garis A"/>
          <p:cNvSpPr/>
          <p:nvPr/>
        </p:nvSpPr>
        <p:spPr>
          <a:xfrm>
            <a:off x="9144000" y="2514600"/>
            <a:ext cx="0" cy="82296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</a:ln>
        </p:spPr>
      </p:sp>
      <p:sp>
        <p:nvSpPr>
          <p:cNvPr id="5" name="Garis B"/>
          <p:cNvSpPr/>
          <p:nvPr/>
        </p:nvSpPr>
        <p:spPr>
          <a:xfrm>
            <a:off x="8138160" y="4160520"/>
            <a:ext cx="1005840" cy="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</a:ln>
        </p:spPr>
      </p:sp>
      <p:sp>
        <p:nvSpPr>
          <p:cNvPr id="6" name="Garis C"/>
          <p:cNvSpPr/>
          <p:nvPr/>
        </p:nvSpPr>
        <p:spPr>
          <a:xfrm>
            <a:off x="9144000" y="4160520"/>
            <a:ext cx="1005840" cy="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</a:ln>
        </p:spPr>
      </p:sp>
      <p:sp>
        <p:nvSpPr>
          <p:cNvPr id="7" name="Node 1"/>
          <p:cNvSpPr/>
          <p:nvPr/>
        </p:nvSpPr>
        <p:spPr>
          <a:xfrm>
            <a:off x="8046720" y="1463040"/>
            <a:ext cx="2194560" cy="1051560"/>
          </a:xfrm>
          <a:prstGeom prst="roundRect">
            <a:avLst>
              <a:gd name="adj" fmla="val 10435"/>
            </a:avLst>
          </a:prstGeom>
          <a:solidFill>
            <a:schemeClr val="accent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046720" y="1463040"/>
            <a:ext cx="2194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Arsitektur</a:t>
            </a:r>
            <a:endParaRPr lang="en-US" sz="1600" dirty="0"/>
          </a:p>
        </p:txBody>
      </p:sp>
      <p:sp>
        <p:nvSpPr>
          <p:cNvPr id="9" name="Node 2"/>
          <p:cNvSpPr/>
          <p:nvPr/>
        </p:nvSpPr>
        <p:spPr>
          <a:xfrm>
            <a:off x="8046720" y="3337560"/>
            <a:ext cx="2194560" cy="822960"/>
          </a:xfrm>
          <a:prstGeom prst="roundRect">
            <a:avLst>
              <a:gd name="adj" fmla="val 13333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046720" y="333756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Desain Rinci</a:t>
            </a:r>
            <a:endParaRPr lang="en-US" sz="1600" dirty="0"/>
          </a:p>
        </p:txBody>
      </p:sp>
      <p:sp>
        <p:nvSpPr>
          <p:cNvPr id="11" name="Node 3"/>
          <p:cNvSpPr/>
          <p:nvPr/>
        </p:nvSpPr>
        <p:spPr>
          <a:xfrm>
            <a:off x="7040880" y="4663440"/>
            <a:ext cx="1828800" cy="822960"/>
          </a:xfrm>
          <a:prstGeom prst="roundRect">
            <a:avLst>
              <a:gd name="adj" fmla="val 13333"/>
            </a:avLst>
          </a:prstGeom>
          <a:solidFill>
            <a:schemeClr val="tx2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7040880" y="466344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Kode</a:t>
            </a:r>
            <a:endParaRPr lang="en-US" sz="1600" dirty="0"/>
          </a:p>
        </p:txBody>
      </p:sp>
      <p:sp>
        <p:nvSpPr>
          <p:cNvPr id="13" name="Node 4"/>
          <p:cNvSpPr/>
          <p:nvPr/>
        </p:nvSpPr>
        <p:spPr>
          <a:xfrm>
            <a:off x="9418320" y="4663440"/>
            <a:ext cx="1828800" cy="822960"/>
          </a:xfrm>
          <a:prstGeom prst="roundRect">
            <a:avLst>
              <a:gd name="adj" fmla="val 13333"/>
            </a:avLst>
          </a:prstGeom>
          <a:solidFill>
            <a:schemeClr val="accent3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418320" y="466344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bg1"/>
                </a:solidFill>
              </a:rPr>
              <a:t>Tes</a:t>
            </a:r>
            <a:endParaRPr lang="en-US" sz="1600" dirty="0"/>
          </a:p>
        </p:txBody>
      </p:sp>
      <p:sp>
        <p:nvSpPr>
          <p:cNvPr id="15" name="Garis D"/>
          <p:cNvSpPr/>
          <p:nvPr/>
        </p:nvSpPr>
        <p:spPr>
          <a:xfrm>
            <a:off x="7955280" y="4160520"/>
            <a:ext cx="0" cy="50292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</a:ln>
        </p:spPr>
      </p:sp>
      <p:sp>
        <p:nvSpPr>
          <p:cNvPr id="16" name="Garis E"/>
          <p:cNvSpPr/>
          <p:nvPr/>
        </p:nvSpPr>
        <p:spPr>
          <a:xfrm>
            <a:off x="10332720" y="4160520"/>
            <a:ext cx="0" cy="502920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tx1"/>
                </a:solidFill>
              </a:rPr>
              <a:t>Tujuan Pembelajaran</a:t>
            </a:r>
            <a:endParaRPr lang="en-US" sz="4000" dirty="0"/>
          </a:p>
        </p:txBody>
      </p:sp>
      <p:sp>
        <p:nvSpPr>
          <p:cNvPr id="3" name="Kartu tujuan 1"/>
          <p:cNvSpPr/>
          <p:nvPr/>
        </p:nvSpPr>
        <p:spPr>
          <a:xfrm>
            <a:off x="548640" y="1508760"/>
            <a:ext cx="1106424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4" name="Nomor 1"/>
          <p:cNvSpPr/>
          <p:nvPr/>
        </p:nvSpPr>
        <p:spPr>
          <a:xfrm>
            <a:off x="777240" y="16916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bg1"/>
                </a:solidFill>
              </a:rPr>
              <a:t>1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1600200" y="1618488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Menjelaskan peran desain dalam siklus pengembangan perangkat lunak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1600200" y="2011680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Analisis, desain, implementasi, pengujian</a:t>
            </a:r>
            <a:endParaRPr lang="en-US" dirty="0"/>
          </a:p>
        </p:txBody>
      </p:sp>
      <p:sp>
        <p:nvSpPr>
          <p:cNvPr id="8" name="Kartu tujuan 2"/>
          <p:cNvSpPr/>
          <p:nvPr/>
        </p:nvSpPr>
        <p:spPr>
          <a:xfrm>
            <a:off x="548640" y="2606040"/>
            <a:ext cx="1106424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9" name="Nomor 2"/>
          <p:cNvSpPr/>
          <p:nvPr/>
        </p:nvSpPr>
        <p:spPr>
          <a:xfrm>
            <a:off x="777240" y="27889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77240" y="2788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bg1"/>
                </a:solidFill>
              </a:rPr>
              <a:t>2</a:t>
            </a:r>
            <a:endParaRPr lang="en-US" sz="2800" dirty="0"/>
          </a:p>
        </p:txBody>
      </p:sp>
      <p:sp>
        <p:nvSpPr>
          <p:cNvPr id="11" name="Text 9"/>
          <p:cNvSpPr txBox="1"/>
          <p:nvPr/>
        </p:nvSpPr>
        <p:spPr>
          <a:xfrm>
            <a:off x="1600200" y="2715768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Menerapkan prinsip desain, arsitektur, UML, dan design pattern</a:t>
            </a:r>
            <a:endParaRPr lang="en-US" sz="2400" dirty="0"/>
          </a:p>
        </p:txBody>
      </p:sp>
      <p:sp>
        <p:nvSpPr>
          <p:cNvPr id="12" name="Text 10"/>
          <p:cNvSpPr txBox="1"/>
          <p:nvPr/>
        </p:nvSpPr>
        <p:spPr>
          <a:xfrm>
            <a:off x="1600200" y="3108960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SOLID, layered, MVC, microservices, GoF</a:t>
            </a:r>
            <a:endParaRPr lang="en-US" dirty="0"/>
          </a:p>
        </p:txBody>
      </p:sp>
      <p:sp>
        <p:nvSpPr>
          <p:cNvPr id="13" name="Kartu tujuan 3"/>
          <p:cNvSpPr/>
          <p:nvPr/>
        </p:nvSpPr>
        <p:spPr>
          <a:xfrm>
            <a:off x="548640" y="3703320"/>
            <a:ext cx="1106424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14" name="Nomor 3"/>
          <p:cNvSpPr/>
          <p:nvPr/>
        </p:nvSpPr>
        <p:spPr>
          <a:xfrm>
            <a:off x="777240" y="38862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77240" y="3886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bg1"/>
                </a:solidFill>
              </a:rPr>
              <a:t>3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1600200" y="3813048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Memetakan tools AI ke setiap tahap desain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1600200" y="4206240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Kebutuhan, pemodelan, UI, kode, review</a:t>
            </a:r>
            <a:endParaRPr lang="en-US" dirty="0"/>
          </a:p>
        </p:txBody>
      </p:sp>
      <p:sp>
        <p:nvSpPr>
          <p:cNvPr id="18" name="Kartu tujuan 4"/>
          <p:cNvSpPr/>
          <p:nvPr/>
        </p:nvSpPr>
        <p:spPr>
          <a:xfrm>
            <a:off x="548640" y="4800600"/>
            <a:ext cx="1106424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19" name="Nomor 4"/>
          <p:cNvSpPr/>
          <p:nvPr/>
        </p:nvSpPr>
        <p:spPr>
          <a:xfrm>
            <a:off x="777240" y="49834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77240" y="4983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bg1"/>
                </a:solidFill>
              </a:rPr>
              <a:t>4</a:t>
            </a:r>
            <a:endParaRPr lang="en-US" sz="2800" dirty="0"/>
          </a:p>
        </p:txBody>
      </p:sp>
      <p:sp>
        <p:nvSpPr>
          <p:cNvPr id="21" name="Text 19"/>
          <p:cNvSpPr txBox="1"/>
          <p:nvPr/>
        </p:nvSpPr>
        <p:spPr>
          <a:xfrm>
            <a:off x="1600200" y="4910328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Menilai peluang dan risiko desain berbantuan AI</a:t>
            </a:r>
            <a:endParaRPr lang="en-US" sz="2400" dirty="0"/>
          </a:p>
        </p:txBody>
      </p:sp>
      <p:sp>
        <p:nvSpPr>
          <p:cNvPr id="22" name="Text 20"/>
          <p:cNvSpPr txBox="1"/>
          <p:nvPr/>
        </p:nvSpPr>
        <p:spPr>
          <a:xfrm>
            <a:off x="1600200" y="5303520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Verifikasi, keamanan, tanggung jawab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sz="1100" b="0"/>
              <a:t>2</a:t>
            </a:fld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1"/>
                </a:solidFill>
              </a:rPr>
              <a:t>Apa Itu Desain Perangkat Lunak?</a:t>
            </a:r>
            <a:endParaRPr lang="en-US" sz="3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Desain adalah jembatan antara kebutuhan (apa yang harus dilakukan sistem) dan implementasi (bagaimana sistem dibangun).</a:t>
            </a:r>
            <a:endParaRPr lang="en-US" sz="2000" dirty="0"/>
          </a:p>
        </p:txBody>
      </p:sp>
      <p:sp>
        <p:nvSpPr>
          <p:cNvPr id="4" name="Tahap 1"/>
          <p:cNvSpPr/>
          <p:nvPr/>
        </p:nvSpPr>
        <p:spPr>
          <a:xfrm>
            <a:off x="548640" y="2331720"/>
            <a:ext cx="246888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548640" y="2331720"/>
            <a:ext cx="2468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Analisis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Kebutuhan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3017520" y="260604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/>
                </a:solidFill>
              </a:rPr>
              <a:t>→</a:t>
            </a:r>
            <a:endParaRPr lang="en-US" sz="2800" dirty="0"/>
          </a:p>
        </p:txBody>
      </p:sp>
      <p:sp>
        <p:nvSpPr>
          <p:cNvPr id="7" name="Tahap 2"/>
          <p:cNvSpPr/>
          <p:nvPr/>
        </p:nvSpPr>
        <p:spPr>
          <a:xfrm>
            <a:off x="3383280" y="2331720"/>
            <a:ext cx="2468880" cy="1097280"/>
          </a:xfrm>
          <a:prstGeom prst="roundRect">
            <a:avLst>
              <a:gd name="adj" fmla="val 10000"/>
            </a:avLst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383280" y="2331720"/>
            <a:ext cx="2468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Desain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5852160" y="260604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/>
                </a:solidFill>
              </a:rPr>
              <a:t>→</a:t>
            </a:r>
            <a:endParaRPr lang="en-US" sz="2800" dirty="0"/>
          </a:p>
        </p:txBody>
      </p:sp>
      <p:sp>
        <p:nvSpPr>
          <p:cNvPr id="10" name="Tahap 3"/>
          <p:cNvSpPr/>
          <p:nvPr/>
        </p:nvSpPr>
        <p:spPr>
          <a:xfrm>
            <a:off x="6217920" y="2331720"/>
            <a:ext cx="246888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217920" y="2331720"/>
            <a:ext cx="2468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Implementasi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8686800" y="2606040"/>
            <a:ext cx="365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/>
                </a:solidFill>
              </a:rPr>
              <a:t>→</a:t>
            </a:r>
            <a:endParaRPr lang="en-US" sz="2800" dirty="0"/>
          </a:p>
        </p:txBody>
      </p:sp>
      <p:sp>
        <p:nvSpPr>
          <p:cNvPr id="13" name="Tahap 4"/>
          <p:cNvSpPr/>
          <p:nvPr/>
        </p:nvSpPr>
        <p:spPr>
          <a:xfrm>
            <a:off x="9052560" y="2331720"/>
            <a:ext cx="2468880" cy="1097280"/>
          </a:xfrm>
          <a:prstGeom prst="roundRect">
            <a:avLst>
              <a:gd name="adj" fmla="val 10000"/>
            </a:avLst>
          </a:prstGeom>
          <a:solidFill>
            <a:schemeClr val="bg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052560" y="2331720"/>
            <a:ext cx="2468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Pengujian</a:t>
            </a:r>
            <a:endParaRPr lang="en-US" sz="2000" dirty="0"/>
          </a:p>
        </p:txBody>
      </p:sp>
      <p:sp>
        <p:nvSpPr>
          <p:cNvPr id="15" name="Jenis desain 1"/>
          <p:cNvSpPr/>
          <p:nvPr/>
        </p:nvSpPr>
        <p:spPr>
          <a:xfrm>
            <a:off x="548640" y="3840480"/>
            <a:ext cx="539496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68680" y="406908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Desain Arsitektur (high-level)</a:t>
            </a: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868680" y="4663440"/>
            <a:ext cx="4754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Struktur utama sistem: komponen, hubungan, dan keputusan teknologi.</a:t>
            </a:r>
            <a:endParaRPr lang="en-US" dirty="0"/>
          </a:p>
        </p:txBody>
      </p:sp>
      <p:sp>
        <p:nvSpPr>
          <p:cNvPr id="18" name="Jenis desain 2"/>
          <p:cNvSpPr/>
          <p:nvPr/>
        </p:nvSpPr>
        <p:spPr>
          <a:xfrm>
            <a:off x="6217920" y="3840480"/>
            <a:ext cx="5394960" cy="219456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537960" y="4069080"/>
            <a:ext cx="4754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Desain Rinci (low-level)</a:t>
            </a:r>
            <a:endParaRPr lang="en-US" sz="24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4663440"/>
            <a:ext cx="47548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Kelas, antarmuka, algoritma, skema data, dan desain antarmuka pengguna.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sz="1050" b="0"/>
              <a:t>3</a:t>
            </a:fld>
            <a:endParaRPr lang="en-US" sz="105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1"/>
                </a:solidFill>
              </a:rPr>
              <a:t>Prinsip Desain: SOLID</a:t>
            </a:r>
            <a:endParaRPr lang="en-US" sz="3600" dirty="0"/>
          </a:p>
        </p:txBody>
      </p:sp>
      <p:sp>
        <p:nvSpPr>
          <p:cNvPr id="3" name="Kartu SOLID S"/>
          <p:cNvSpPr/>
          <p:nvPr/>
        </p:nvSpPr>
        <p:spPr>
          <a:xfrm>
            <a:off x="548640" y="1554480"/>
            <a:ext cx="2057400" cy="402336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4" name="Huruf S"/>
          <p:cNvSpPr/>
          <p:nvPr/>
        </p:nvSpPr>
        <p:spPr>
          <a:xfrm>
            <a:off x="777240" y="1783080"/>
            <a:ext cx="868680" cy="8686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17830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bg1"/>
                </a:solidFill>
              </a:rPr>
              <a:t>S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92608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Single Responsibility</a:t>
            </a:r>
            <a:endParaRPr lang="en-US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74904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Satu kelas, satu alasan untuk berubah</a:t>
            </a:r>
            <a:endParaRPr lang="en-US" sz="1600" dirty="0"/>
          </a:p>
        </p:txBody>
      </p:sp>
      <p:sp>
        <p:nvSpPr>
          <p:cNvPr id="8" name="Kartu SOLID O"/>
          <p:cNvSpPr/>
          <p:nvPr/>
        </p:nvSpPr>
        <p:spPr>
          <a:xfrm>
            <a:off x="2788920" y="1554480"/>
            <a:ext cx="2057400" cy="402336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9" name="Huruf O"/>
          <p:cNvSpPr/>
          <p:nvPr/>
        </p:nvSpPr>
        <p:spPr>
          <a:xfrm>
            <a:off x="3017520" y="1783080"/>
            <a:ext cx="868680" cy="8686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017520" y="17830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tx1"/>
                </a:solidFill>
              </a:rPr>
              <a:t>O</a:t>
            </a:r>
            <a:endParaRPr lang="en-US" sz="4000" dirty="0"/>
          </a:p>
        </p:txBody>
      </p:sp>
      <p:sp>
        <p:nvSpPr>
          <p:cNvPr id="11" name="Text 9"/>
          <p:cNvSpPr txBox="1"/>
          <p:nvPr/>
        </p:nvSpPr>
        <p:spPr>
          <a:xfrm>
            <a:off x="3017520" y="292608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Open/Closed</a:t>
            </a:r>
            <a:endParaRPr lang="en-US" dirty="0"/>
          </a:p>
        </p:txBody>
      </p:sp>
      <p:sp>
        <p:nvSpPr>
          <p:cNvPr id="12" name="Text 10"/>
          <p:cNvSpPr txBox="1"/>
          <p:nvPr/>
        </p:nvSpPr>
        <p:spPr>
          <a:xfrm>
            <a:off x="3017520" y="374904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Terbuka untuk perluasan, tertutup untuk modifikasi</a:t>
            </a:r>
            <a:endParaRPr lang="en-US" sz="1600" dirty="0"/>
          </a:p>
        </p:txBody>
      </p:sp>
      <p:sp>
        <p:nvSpPr>
          <p:cNvPr id="13" name="Kartu SOLID L"/>
          <p:cNvSpPr/>
          <p:nvPr/>
        </p:nvSpPr>
        <p:spPr>
          <a:xfrm>
            <a:off x="5029200" y="1554480"/>
            <a:ext cx="2057400" cy="402336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14" name="Huruf L"/>
          <p:cNvSpPr/>
          <p:nvPr/>
        </p:nvSpPr>
        <p:spPr>
          <a:xfrm>
            <a:off x="5257800" y="1783080"/>
            <a:ext cx="868680" cy="868680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257800" y="17830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bg1"/>
                </a:solidFill>
              </a:rPr>
              <a:t>L</a:t>
            </a:r>
            <a:endParaRPr lang="en-US" sz="4000" dirty="0"/>
          </a:p>
        </p:txBody>
      </p:sp>
      <p:sp>
        <p:nvSpPr>
          <p:cNvPr id="16" name="Text 14"/>
          <p:cNvSpPr txBox="1"/>
          <p:nvPr/>
        </p:nvSpPr>
        <p:spPr>
          <a:xfrm>
            <a:off x="5257800" y="292608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Liskov Substitution</a:t>
            </a:r>
            <a:endParaRPr lang="en-US" dirty="0"/>
          </a:p>
        </p:txBody>
      </p:sp>
      <p:sp>
        <p:nvSpPr>
          <p:cNvPr id="17" name="Text 15"/>
          <p:cNvSpPr txBox="1"/>
          <p:nvPr/>
        </p:nvSpPr>
        <p:spPr>
          <a:xfrm>
            <a:off x="5257800" y="374904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Subkelas dapat menggantikan kelas induk</a:t>
            </a:r>
            <a:endParaRPr lang="en-US" sz="1600" dirty="0"/>
          </a:p>
        </p:txBody>
      </p:sp>
      <p:sp>
        <p:nvSpPr>
          <p:cNvPr id="18" name="Kartu SOLID I"/>
          <p:cNvSpPr/>
          <p:nvPr/>
        </p:nvSpPr>
        <p:spPr>
          <a:xfrm>
            <a:off x="7269480" y="1554480"/>
            <a:ext cx="2057400" cy="402336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19" name="Huruf I"/>
          <p:cNvSpPr/>
          <p:nvPr/>
        </p:nvSpPr>
        <p:spPr>
          <a:xfrm>
            <a:off x="7498080" y="1783080"/>
            <a:ext cx="868680" cy="86868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498080" y="17830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bg1"/>
                </a:solidFill>
              </a:rPr>
              <a:t>I</a:t>
            </a:r>
            <a:endParaRPr lang="en-US" sz="4000" dirty="0"/>
          </a:p>
        </p:txBody>
      </p:sp>
      <p:sp>
        <p:nvSpPr>
          <p:cNvPr id="21" name="Text 19"/>
          <p:cNvSpPr txBox="1"/>
          <p:nvPr/>
        </p:nvSpPr>
        <p:spPr>
          <a:xfrm>
            <a:off x="7498080" y="292608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Interface Segregation</a:t>
            </a:r>
            <a:endParaRPr lang="en-US" dirty="0"/>
          </a:p>
        </p:txBody>
      </p:sp>
      <p:sp>
        <p:nvSpPr>
          <p:cNvPr id="22" name="Text 20"/>
          <p:cNvSpPr txBox="1"/>
          <p:nvPr/>
        </p:nvSpPr>
        <p:spPr>
          <a:xfrm>
            <a:off x="7498080" y="374904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Antarmuka kecil dan spesifik</a:t>
            </a:r>
            <a:endParaRPr lang="en-US" sz="1600" dirty="0"/>
          </a:p>
        </p:txBody>
      </p:sp>
      <p:sp>
        <p:nvSpPr>
          <p:cNvPr id="23" name="Kartu SOLID D"/>
          <p:cNvSpPr/>
          <p:nvPr/>
        </p:nvSpPr>
        <p:spPr>
          <a:xfrm>
            <a:off x="9509760" y="1554480"/>
            <a:ext cx="2057400" cy="402336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24" name="Huruf D"/>
          <p:cNvSpPr/>
          <p:nvPr/>
        </p:nvSpPr>
        <p:spPr>
          <a:xfrm>
            <a:off x="9738360" y="1783080"/>
            <a:ext cx="868680" cy="868680"/>
          </a:xfrm>
          <a:prstGeom prst="ellipse">
            <a:avLst/>
          </a:prstGeom>
          <a:solidFill>
            <a:schemeClr val="accent5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738360" y="1783080"/>
            <a:ext cx="868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bg1"/>
                </a:solidFill>
              </a:rPr>
              <a:t>D</a:t>
            </a:r>
            <a:endParaRPr lang="en-US" sz="4000" dirty="0"/>
          </a:p>
        </p:txBody>
      </p:sp>
      <p:sp>
        <p:nvSpPr>
          <p:cNvPr id="26" name="Text 24"/>
          <p:cNvSpPr txBox="1"/>
          <p:nvPr/>
        </p:nvSpPr>
        <p:spPr>
          <a:xfrm>
            <a:off x="9738360" y="2926080"/>
            <a:ext cx="1645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chemeClr val="tx1"/>
                </a:solidFill>
              </a:rPr>
              <a:t>Dependency Inversion</a:t>
            </a:r>
            <a:endParaRPr lang="en-US" dirty="0"/>
          </a:p>
        </p:txBody>
      </p:sp>
      <p:sp>
        <p:nvSpPr>
          <p:cNvPr id="27" name="Text 25"/>
          <p:cNvSpPr txBox="1"/>
          <p:nvPr/>
        </p:nvSpPr>
        <p:spPr>
          <a:xfrm>
            <a:off x="9738360" y="3749040"/>
            <a:ext cx="16459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Bergantung pada abstraksi, bukan konkret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580644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Tujuan akhir: coupling rendah, cohesion tinggi, mudah diubah dan diuji.</a:t>
            </a:r>
            <a:endParaRPr lang="en-US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sz="1050" b="0"/>
              <a:t>4</a:t>
            </a:fld>
            <a:endParaRPr lang="en-US" sz="105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chemeClr val="tx1"/>
                </a:solidFill>
              </a:rPr>
              <a:t>Pola Arsitektur Perangkat Lunak</a:t>
            </a:r>
            <a:endParaRPr lang="en-US" sz="5400" dirty="0"/>
          </a:p>
        </p:txBody>
      </p:sp>
      <p:graphicFrame>
        <p:nvGraphicFramePr>
          <p:cNvPr id="6" name="Tabel arsitektur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361188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Pola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E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Ide utama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E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Cocok untuk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E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0E7C86"/>
                          </a:solidFill>
                        </a:rPr>
                        <a:t>Layered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0B2E3A"/>
                          </a:solidFill>
                        </a:rPr>
                        <a:t>Lapisan presentasi, bisnis, dan data yang terpisah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0B2E3A"/>
                          </a:solidFill>
                        </a:rPr>
                        <a:t>Aplikasi bisnis dan sistem informasi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0E7C86"/>
                          </a:solidFill>
                        </a:rPr>
                        <a:t>MVC / MVVM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0B2E3A"/>
                          </a:solidFill>
                        </a:rPr>
                        <a:t>Memisahkan data, tampilan, dan logika kontrol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0B2E3A"/>
                          </a:solidFill>
                        </a:rPr>
                        <a:t>Aplikasi web dan mobile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0E7C86"/>
                          </a:solidFill>
                        </a:rPr>
                        <a:t>Microservices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0B2E3A"/>
                          </a:solidFill>
                        </a:rPr>
                        <a:t>Layanan kecil mandiri yang berkomunikasi lewat API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0B2E3A"/>
                          </a:solidFill>
                        </a:rPr>
                        <a:t>Sistem besar dengan tim banyak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72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0E7C86"/>
                          </a:solidFill>
                        </a:rPr>
                        <a:t>Event-driven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0B2E3A"/>
                          </a:solidFill>
                        </a:rPr>
                        <a:t>Komponen bereaksi terhadap kejadian (event)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dirty="0">
                          <a:solidFill>
                            <a:srgbClr val="0B2E3A"/>
                          </a:solidFill>
                        </a:rPr>
                        <a:t>Sistem real-time dan terdistribusi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760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</a:rPr>
              <a:t>Memilih arsitektur = memilih trade-off: kinerja, kompleksitas, skalabilitas, dan biaya.</a:t>
            </a: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sz="1600" b="0"/>
              <a:t>5</a:t>
            </a:fld>
            <a:endParaRPr lang="en-US" sz="16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1"/>
                </a:solidFill>
              </a:rPr>
              <a:t>Pemodelan dengan UML</a:t>
            </a:r>
            <a:endParaRPr lang="en-US" sz="3600" dirty="0"/>
          </a:p>
        </p:txBody>
      </p:sp>
      <p:sp>
        <p:nvSpPr>
          <p:cNvPr id="3" name="Kartu UML Use Case"/>
          <p:cNvSpPr/>
          <p:nvPr/>
        </p:nvSpPr>
        <p:spPr>
          <a:xfrm>
            <a:off x="548640" y="1508760"/>
            <a:ext cx="356616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</p:sp>
      <p:sp>
        <p:nvSpPr>
          <p:cNvPr id="4" name="Ikon bulat Use Case"/>
          <p:cNvSpPr/>
          <p:nvPr/>
        </p:nvSpPr>
        <p:spPr>
          <a:xfrm>
            <a:off x="868680" y="182880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Ikon Use Cas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2011680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868680" y="26974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Use Case Diagram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868680" y="310896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Siapa melakukan apa pada sistem</a:t>
            </a:r>
            <a:endParaRPr lang="en-US" sz="1600" dirty="0"/>
          </a:p>
        </p:txBody>
      </p:sp>
      <p:sp>
        <p:nvSpPr>
          <p:cNvPr id="8" name="Kartu UML Class"/>
          <p:cNvSpPr/>
          <p:nvPr/>
        </p:nvSpPr>
        <p:spPr>
          <a:xfrm>
            <a:off x="4297680" y="1508760"/>
            <a:ext cx="356616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</p:sp>
      <p:sp>
        <p:nvSpPr>
          <p:cNvPr id="9" name="Ikon bulat Class"/>
          <p:cNvSpPr/>
          <p:nvPr/>
        </p:nvSpPr>
        <p:spPr>
          <a:xfrm>
            <a:off x="4617720" y="182880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Ikon Clas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201168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617720" y="26974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Class Diagram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4617720" y="310896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Kelas, atribut, dan relasinya</a:t>
            </a:r>
            <a:endParaRPr lang="en-US" sz="1600" dirty="0"/>
          </a:p>
        </p:txBody>
      </p:sp>
      <p:sp>
        <p:nvSpPr>
          <p:cNvPr id="13" name="Kartu UML Sequence"/>
          <p:cNvSpPr/>
          <p:nvPr/>
        </p:nvSpPr>
        <p:spPr>
          <a:xfrm>
            <a:off x="8046720" y="1508760"/>
            <a:ext cx="356616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</p:sp>
      <p:sp>
        <p:nvSpPr>
          <p:cNvPr id="14" name="Ikon bulat Sequence"/>
          <p:cNvSpPr/>
          <p:nvPr/>
        </p:nvSpPr>
        <p:spPr>
          <a:xfrm>
            <a:off x="8366760" y="182880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Ikon Sequenc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9640" y="2011680"/>
            <a:ext cx="365760" cy="36576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8366760" y="269748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Sequence Diagram</a:t>
            </a:r>
            <a:endParaRPr lang="en-US" sz="2000" dirty="0"/>
          </a:p>
        </p:txBody>
      </p:sp>
      <p:sp>
        <p:nvSpPr>
          <p:cNvPr id="17" name="Text 12"/>
          <p:cNvSpPr txBox="1"/>
          <p:nvPr/>
        </p:nvSpPr>
        <p:spPr>
          <a:xfrm>
            <a:off x="8366760" y="310896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Urutan pesan antar objek</a:t>
            </a:r>
            <a:endParaRPr lang="en-US" sz="1600" dirty="0"/>
          </a:p>
        </p:txBody>
      </p:sp>
      <p:sp>
        <p:nvSpPr>
          <p:cNvPr id="18" name="Kartu UML Activity"/>
          <p:cNvSpPr/>
          <p:nvPr/>
        </p:nvSpPr>
        <p:spPr>
          <a:xfrm>
            <a:off x="548640" y="3886200"/>
            <a:ext cx="356616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</p:sp>
      <p:sp>
        <p:nvSpPr>
          <p:cNvPr id="19" name="Ikon bulat Activity"/>
          <p:cNvSpPr/>
          <p:nvPr/>
        </p:nvSpPr>
        <p:spPr>
          <a:xfrm>
            <a:off x="868680" y="42062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3" descr="Ikon Activity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1560" y="4389120"/>
            <a:ext cx="365760" cy="36576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868680" y="50749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Activity Diagram</a:t>
            </a:r>
            <a:endParaRPr lang="en-US" sz="2000" dirty="0"/>
          </a:p>
        </p:txBody>
      </p:sp>
      <p:sp>
        <p:nvSpPr>
          <p:cNvPr id="22" name="Text 16"/>
          <p:cNvSpPr txBox="1"/>
          <p:nvPr/>
        </p:nvSpPr>
        <p:spPr>
          <a:xfrm>
            <a:off x="868680" y="54864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Alur proses dan keputusan</a:t>
            </a:r>
            <a:endParaRPr lang="en-US" sz="1600" dirty="0"/>
          </a:p>
        </p:txBody>
      </p:sp>
      <p:sp>
        <p:nvSpPr>
          <p:cNvPr id="23" name="Kartu UML ERD"/>
          <p:cNvSpPr/>
          <p:nvPr/>
        </p:nvSpPr>
        <p:spPr>
          <a:xfrm>
            <a:off x="4297680" y="3886200"/>
            <a:ext cx="356616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</p:sp>
      <p:sp>
        <p:nvSpPr>
          <p:cNvPr id="24" name="Ikon bulat ERD"/>
          <p:cNvSpPr/>
          <p:nvPr/>
        </p:nvSpPr>
        <p:spPr>
          <a:xfrm>
            <a:off x="4617720" y="42062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Ikon ER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0600" y="4389120"/>
            <a:ext cx="365760" cy="36576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4617720" y="50749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ERD Diagram</a:t>
            </a:r>
            <a:endParaRPr lang="en-US" sz="2000" dirty="0"/>
          </a:p>
        </p:txBody>
      </p:sp>
      <p:sp>
        <p:nvSpPr>
          <p:cNvPr id="27" name="Text 20"/>
          <p:cNvSpPr txBox="1"/>
          <p:nvPr/>
        </p:nvSpPr>
        <p:spPr>
          <a:xfrm>
            <a:off x="4617720" y="54864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Struktur dan relasi data</a:t>
            </a:r>
            <a:endParaRPr lang="en-US" sz="1600" dirty="0"/>
          </a:p>
        </p:txBody>
      </p:sp>
      <p:sp>
        <p:nvSpPr>
          <p:cNvPr id="28" name="Kartu UML Component"/>
          <p:cNvSpPr/>
          <p:nvPr/>
        </p:nvSpPr>
        <p:spPr>
          <a:xfrm>
            <a:off x="8046720" y="3886200"/>
            <a:ext cx="3566160" cy="2148840"/>
          </a:xfrm>
          <a:prstGeom prst="roundRect">
            <a:avLst>
              <a:gd name="adj" fmla="val 5106"/>
            </a:avLst>
          </a:prstGeom>
          <a:solidFill>
            <a:schemeClr val="bg2"/>
          </a:solidFill>
          <a:ln/>
        </p:spPr>
      </p:sp>
      <p:sp>
        <p:nvSpPr>
          <p:cNvPr id="29" name="Ikon bulat Component"/>
          <p:cNvSpPr/>
          <p:nvPr/>
        </p:nvSpPr>
        <p:spPr>
          <a:xfrm>
            <a:off x="8366760" y="4206240"/>
            <a:ext cx="731520" cy="7315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Image 5" descr="Ikon Componen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9640" y="4389120"/>
            <a:ext cx="365760" cy="365760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8366760" y="507492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</a:rPr>
              <a:t>Component Diagram</a:t>
            </a:r>
            <a:endParaRPr lang="en-US" sz="2000" dirty="0"/>
          </a:p>
        </p:txBody>
      </p:sp>
      <p:sp>
        <p:nvSpPr>
          <p:cNvPr id="32" name="Text 24"/>
          <p:cNvSpPr txBox="1"/>
          <p:nvPr/>
        </p:nvSpPr>
        <p:spPr>
          <a:xfrm>
            <a:off x="8366760" y="548640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2"/>
                </a:solidFill>
              </a:rPr>
              <a:t>Struktur komponen arsitektur</a:t>
            </a:r>
            <a:endParaRPr lang="en-US" sz="16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sz="1050" b="0"/>
              <a:t>6</a:t>
            </a:fld>
            <a:endParaRPr lang="en-US" sz="105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1"/>
                </a:solidFill>
              </a:rPr>
              <a:t>Design Pattern (Gang of Four)</a:t>
            </a:r>
            <a:endParaRPr lang="en-US" sz="3600" dirty="0"/>
          </a:p>
        </p:txBody>
      </p:sp>
      <p:sp>
        <p:nvSpPr>
          <p:cNvPr id="3" name="Kartu pola Creational"/>
          <p:cNvSpPr/>
          <p:nvPr/>
        </p:nvSpPr>
        <p:spPr>
          <a:xfrm>
            <a:off x="548640" y="1508760"/>
            <a:ext cx="3566160" cy="42062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/>
        </p:spPr>
      </p:sp>
      <p:sp>
        <p:nvSpPr>
          <p:cNvPr id="4" name="Kepala pola Creational"/>
          <p:cNvSpPr/>
          <p:nvPr/>
        </p:nvSpPr>
        <p:spPr>
          <a:xfrm>
            <a:off x="548640" y="1508760"/>
            <a:ext cx="3566160" cy="1188720"/>
          </a:xfrm>
          <a:prstGeom prst="roundRect">
            <a:avLst>
              <a:gd name="adj" fmla="val 9231"/>
            </a:avLst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868680" y="164592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Creational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1945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Cara membuat objek</a:t>
            </a:r>
            <a:endParaRPr lang="en-US" dirty="0"/>
          </a:p>
        </p:txBody>
      </p:sp>
      <p:sp>
        <p:nvSpPr>
          <p:cNvPr id="7" name="Pola Singleton"/>
          <p:cNvSpPr/>
          <p:nvPr/>
        </p:nvSpPr>
        <p:spPr>
          <a:xfrm>
            <a:off x="868680" y="3017520"/>
            <a:ext cx="2926080" cy="6858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868680" y="301752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Singleton</a:t>
            </a:r>
            <a:endParaRPr lang="en-US" sz="2000" dirty="0"/>
          </a:p>
        </p:txBody>
      </p:sp>
      <p:sp>
        <p:nvSpPr>
          <p:cNvPr id="9" name="Pola Factory Method"/>
          <p:cNvSpPr/>
          <p:nvPr/>
        </p:nvSpPr>
        <p:spPr>
          <a:xfrm>
            <a:off x="868680" y="3886200"/>
            <a:ext cx="2926080" cy="6858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68680" y="388620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Factory Method</a:t>
            </a:r>
            <a:endParaRPr lang="en-US" sz="2000" dirty="0"/>
          </a:p>
        </p:txBody>
      </p:sp>
      <p:sp>
        <p:nvSpPr>
          <p:cNvPr id="11" name="Pola Builder"/>
          <p:cNvSpPr/>
          <p:nvPr/>
        </p:nvSpPr>
        <p:spPr>
          <a:xfrm>
            <a:off x="868680" y="4754880"/>
            <a:ext cx="2926080" cy="6858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68680" y="475488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Builder</a:t>
            </a:r>
            <a:endParaRPr lang="en-US" sz="2000" dirty="0"/>
          </a:p>
        </p:txBody>
      </p:sp>
      <p:sp>
        <p:nvSpPr>
          <p:cNvPr id="13" name="Kartu pola Structural"/>
          <p:cNvSpPr/>
          <p:nvPr/>
        </p:nvSpPr>
        <p:spPr>
          <a:xfrm>
            <a:off x="4297680" y="1508760"/>
            <a:ext cx="3566160" cy="42062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/>
        </p:spPr>
      </p:sp>
      <p:sp>
        <p:nvSpPr>
          <p:cNvPr id="14" name="Kepala pola Structural"/>
          <p:cNvSpPr/>
          <p:nvPr/>
        </p:nvSpPr>
        <p:spPr>
          <a:xfrm>
            <a:off x="4297680" y="1508760"/>
            <a:ext cx="3566160" cy="1188720"/>
          </a:xfrm>
          <a:prstGeom prst="roundRect">
            <a:avLst>
              <a:gd name="adj" fmla="val 9231"/>
            </a:avLst>
          </a:prstGeom>
          <a:solidFill>
            <a:schemeClr val="accent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617720" y="164592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Structural</a:t>
            </a:r>
            <a:endParaRPr lang="en-US" sz="2800" dirty="0"/>
          </a:p>
        </p:txBody>
      </p:sp>
      <p:sp>
        <p:nvSpPr>
          <p:cNvPr id="16" name="Text 14"/>
          <p:cNvSpPr txBox="1"/>
          <p:nvPr/>
        </p:nvSpPr>
        <p:spPr>
          <a:xfrm>
            <a:off x="4617720" y="21945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Cara menyusun objek</a:t>
            </a:r>
            <a:endParaRPr lang="en-US" dirty="0"/>
          </a:p>
        </p:txBody>
      </p:sp>
      <p:sp>
        <p:nvSpPr>
          <p:cNvPr id="17" name="Pola Adapter"/>
          <p:cNvSpPr/>
          <p:nvPr/>
        </p:nvSpPr>
        <p:spPr>
          <a:xfrm>
            <a:off x="4617720" y="3017520"/>
            <a:ext cx="2926080" cy="6858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617720" y="301752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Adapter</a:t>
            </a:r>
            <a:endParaRPr lang="en-US" sz="2000" dirty="0"/>
          </a:p>
        </p:txBody>
      </p:sp>
      <p:sp>
        <p:nvSpPr>
          <p:cNvPr id="19" name="Pola Facade"/>
          <p:cNvSpPr/>
          <p:nvPr/>
        </p:nvSpPr>
        <p:spPr>
          <a:xfrm>
            <a:off x="4617720" y="3886200"/>
            <a:ext cx="2926080" cy="6858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4617720" y="388620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Facade</a:t>
            </a:r>
            <a:endParaRPr lang="en-US" sz="2000" dirty="0"/>
          </a:p>
        </p:txBody>
      </p:sp>
      <p:sp>
        <p:nvSpPr>
          <p:cNvPr id="21" name="Pola Decorator"/>
          <p:cNvSpPr/>
          <p:nvPr/>
        </p:nvSpPr>
        <p:spPr>
          <a:xfrm>
            <a:off x="4617720" y="4754880"/>
            <a:ext cx="2926080" cy="6858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4617720" y="475488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Decorator</a:t>
            </a:r>
            <a:endParaRPr lang="en-US" sz="2000" dirty="0"/>
          </a:p>
        </p:txBody>
      </p:sp>
      <p:sp>
        <p:nvSpPr>
          <p:cNvPr id="23" name="Kartu pola Behavioral"/>
          <p:cNvSpPr/>
          <p:nvPr/>
        </p:nvSpPr>
        <p:spPr>
          <a:xfrm>
            <a:off x="8046720" y="1508760"/>
            <a:ext cx="3566160" cy="42062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/>
        </p:spPr>
      </p:sp>
      <p:sp>
        <p:nvSpPr>
          <p:cNvPr id="24" name="Kepala pola Behavioral"/>
          <p:cNvSpPr/>
          <p:nvPr/>
        </p:nvSpPr>
        <p:spPr>
          <a:xfrm>
            <a:off x="8046720" y="1508760"/>
            <a:ext cx="3566160" cy="1188720"/>
          </a:xfrm>
          <a:prstGeom prst="roundRect">
            <a:avLst>
              <a:gd name="adj" fmla="val 9231"/>
            </a:avLst>
          </a:prstGeom>
          <a:solidFill>
            <a:schemeClr val="accent3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8366760" y="164592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chemeClr val="bg1"/>
                </a:solidFill>
              </a:rPr>
              <a:t>Behavioral</a:t>
            </a:r>
            <a:endParaRPr lang="en-US" sz="2800" dirty="0"/>
          </a:p>
        </p:txBody>
      </p:sp>
      <p:sp>
        <p:nvSpPr>
          <p:cNvPr id="26" name="Text 24"/>
          <p:cNvSpPr txBox="1"/>
          <p:nvPr/>
        </p:nvSpPr>
        <p:spPr>
          <a:xfrm>
            <a:off x="8366760" y="21945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Cara objek berinteraksi</a:t>
            </a:r>
            <a:endParaRPr lang="en-US" dirty="0"/>
          </a:p>
        </p:txBody>
      </p:sp>
      <p:sp>
        <p:nvSpPr>
          <p:cNvPr id="27" name="Pola Observer"/>
          <p:cNvSpPr/>
          <p:nvPr/>
        </p:nvSpPr>
        <p:spPr>
          <a:xfrm>
            <a:off x="8366760" y="3017520"/>
            <a:ext cx="2926080" cy="6858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8366760" y="301752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Observer</a:t>
            </a:r>
            <a:endParaRPr lang="en-US" sz="2000" dirty="0"/>
          </a:p>
        </p:txBody>
      </p:sp>
      <p:sp>
        <p:nvSpPr>
          <p:cNvPr id="29" name="Pola Strategy"/>
          <p:cNvSpPr/>
          <p:nvPr/>
        </p:nvSpPr>
        <p:spPr>
          <a:xfrm>
            <a:off x="8366760" y="3886200"/>
            <a:ext cx="2926080" cy="6858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8366760" y="388620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Strategy</a:t>
            </a:r>
            <a:endParaRPr lang="en-US" sz="2000" dirty="0"/>
          </a:p>
        </p:txBody>
      </p:sp>
      <p:sp>
        <p:nvSpPr>
          <p:cNvPr id="31" name="Pola Command"/>
          <p:cNvSpPr/>
          <p:nvPr/>
        </p:nvSpPr>
        <p:spPr>
          <a:xfrm>
            <a:off x="8366760" y="4754880"/>
            <a:ext cx="2926080" cy="685800"/>
          </a:xfrm>
          <a:prstGeom prst="roundRect">
            <a:avLst>
              <a:gd name="adj" fmla="val 16000"/>
            </a:avLst>
          </a:prstGeom>
          <a:solidFill>
            <a:schemeClr val="bg1"/>
          </a:solidFill>
          <a:ln/>
        </p:spPr>
      </p:sp>
      <p:sp>
        <p:nvSpPr>
          <p:cNvPr id="32" name="Text 30"/>
          <p:cNvSpPr txBox="1"/>
          <p:nvPr/>
        </p:nvSpPr>
        <p:spPr>
          <a:xfrm>
            <a:off x="8366760" y="475488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1"/>
                </a:solidFill>
              </a:rPr>
              <a:t>Command</a:t>
            </a:r>
            <a:endParaRPr lang="en-US" sz="2000" dirty="0"/>
          </a:p>
        </p:txBody>
      </p:sp>
      <p:sp>
        <p:nvSpPr>
          <p:cNvPr id="33" name="Text 31"/>
          <p:cNvSpPr txBox="1"/>
          <p:nvPr/>
        </p:nvSpPr>
        <p:spPr>
          <a:xfrm>
            <a:off x="548640" y="58521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Pola adalah solusi teruji untuk masalah desain yang berulang, bukan kode siap tempel.</a:t>
            </a:r>
            <a:endParaRPr lang="en-US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sz="1050" b="0"/>
              <a:t>7</a:t>
            </a:fld>
            <a:endParaRPr lang="en-US" sz="105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bg1"/>
                </a:solidFill>
              </a:rPr>
              <a:t>Peran AI di Setiap Tahap Desain</a:t>
            </a:r>
            <a:endParaRPr lang="en-US" sz="3600" dirty="0"/>
          </a:p>
        </p:txBody>
      </p:sp>
      <p:sp>
        <p:nvSpPr>
          <p:cNvPr id="3" name="Kartu alur Kebutuhan"/>
          <p:cNvSpPr/>
          <p:nvPr/>
        </p:nvSpPr>
        <p:spPr>
          <a:xfrm>
            <a:off x="548640" y="1554480"/>
            <a:ext cx="2057400" cy="4206240"/>
          </a:xfrm>
          <a:prstGeom prst="roundRect">
            <a:avLst>
              <a:gd name="adj" fmla="val 5333"/>
            </a:avLst>
          </a:prstGeom>
          <a:solidFill>
            <a:schemeClr val="tx2"/>
          </a:solidFill>
          <a:ln/>
        </p:spPr>
      </p:sp>
      <p:sp>
        <p:nvSpPr>
          <p:cNvPr id="4" name="Nomor alur 1"/>
          <p:cNvSpPr/>
          <p:nvPr/>
        </p:nvSpPr>
        <p:spPr>
          <a:xfrm>
            <a:off x="777240" y="17830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1783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tx1"/>
                </a:solidFill>
              </a:rPr>
              <a:t>1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5176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Kebutuhan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200400"/>
            <a:ext cx="16916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2"/>
                </a:solidFill>
              </a:rPr>
              <a:t>Merangkum wawancara, menyusun user story dan kriteria penerimaan</a:t>
            </a:r>
            <a:endParaRPr lang="en-US" sz="1600" dirty="0"/>
          </a:p>
        </p:txBody>
      </p:sp>
      <p:sp>
        <p:nvSpPr>
          <p:cNvPr id="8" name="Kartu alur Arsitektur"/>
          <p:cNvSpPr/>
          <p:nvPr/>
        </p:nvSpPr>
        <p:spPr>
          <a:xfrm>
            <a:off x="2788920" y="1554480"/>
            <a:ext cx="2057400" cy="4206240"/>
          </a:xfrm>
          <a:prstGeom prst="roundRect">
            <a:avLst>
              <a:gd name="adj" fmla="val 5333"/>
            </a:avLst>
          </a:prstGeom>
          <a:solidFill>
            <a:schemeClr val="tx2"/>
          </a:solidFill>
          <a:ln/>
        </p:spPr>
      </p:sp>
      <p:sp>
        <p:nvSpPr>
          <p:cNvPr id="9" name="Nomor alur 2"/>
          <p:cNvSpPr/>
          <p:nvPr/>
        </p:nvSpPr>
        <p:spPr>
          <a:xfrm>
            <a:off x="3017520" y="17830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017520" y="1783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2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3017520" y="265176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Arsitektur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3017520" y="3200400"/>
            <a:ext cx="16916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2"/>
                </a:solidFill>
              </a:rPr>
              <a:t>Membandingkan alternatif arsitektur beserta trade-off-nya</a:t>
            </a:r>
            <a:endParaRPr lang="en-US" sz="1600" dirty="0"/>
          </a:p>
        </p:txBody>
      </p:sp>
      <p:sp>
        <p:nvSpPr>
          <p:cNvPr id="13" name="Kartu alur Desain Rinci"/>
          <p:cNvSpPr/>
          <p:nvPr/>
        </p:nvSpPr>
        <p:spPr>
          <a:xfrm>
            <a:off x="5029200" y="1554480"/>
            <a:ext cx="2057400" cy="4206240"/>
          </a:xfrm>
          <a:prstGeom prst="roundRect">
            <a:avLst>
              <a:gd name="adj" fmla="val 5333"/>
            </a:avLst>
          </a:prstGeom>
          <a:solidFill>
            <a:schemeClr val="tx2"/>
          </a:solidFill>
          <a:ln/>
        </p:spPr>
      </p:sp>
      <p:sp>
        <p:nvSpPr>
          <p:cNvPr id="14" name="Nomor alur 3"/>
          <p:cNvSpPr/>
          <p:nvPr/>
        </p:nvSpPr>
        <p:spPr>
          <a:xfrm>
            <a:off x="5257800" y="178308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5257800" y="1783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3</a:t>
            </a:r>
            <a:endParaRPr lang="en-US" sz="2400" dirty="0"/>
          </a:p>
        </p:txBody>
      </p:sp>
      <p:sp>
        <p:nvSpPr>
          <p:cNvPr id="16" name="Text 14"/>
          <p:cNvSpPr txBox="1"/>
          <p:nvPr/>
        </p:nvSpPr>
        <p:spPr>
          <a:xfrm>
            <a:off x="5257800" y="265176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Desain Rinci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5257800" y="3200400"/>
            <a:ext cx="16916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2"/>
                </a:solidFill>
              </a:rPr>
              <a:t>Membuat draf UML (Mermaid/PlantUML) dan skema database</a:t>
            </a:r>
            <a:endParaRPr lang="en-US" sz="1600" dirty="0"/>
          </a:p>
        </p:txBody>
      </p:sp>
      <p:sp>
        <p:nvSpPr>
          <p:cNvPr id="18" name="Kartu alur Implementasi"/>
          <p:cNvSpPr/>
          <p:nvPr/>
        </p:nvSpPr>
        <p:spPr>
          <a:xfrm>
            <a:off x="7269480" y="1554480"/>
            <a:ext cx="2057400" cy="4206240"/>
          </a:xfrm>
          <a:prstGeom prst="roundRect">
            <a:avLst>
              <a:gd name="adj" fmla="val 5333"/>
            </a:avLst>
          </a:prstGeom>
          <a:solidFill>
            <a:schemeClr val="tx2"/>
          </a:solidFill>
          <a:ln/>
        </p:spPr>
      </p:sp>
      <p:sp>
        <p:nvSpPr>
          <p:cNvPr id="19" name="Nomor alur 4"/>
          <p:cNvSpPr/>
          <p:nvPr/>
        </p:nvSpPr>
        <p:spPr>
          <a:xfrm>
            <a:off x="7498080" y="17830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498080" y="1783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4</a:t>
            </a:r>
            <a:endParaRPr lang="en-US" sz="2400" dirty="0"/>
          </a:p>
        </p:txBody>
      </p:sp>
      <p:sp>
        <p:nvSpPr>
          <p:cNvPr id="21" name="Text 19"/>
          <p:cNvSpPr txBox="1"/>
          <p:nvPr/>
        </p:nvSpPr>
        <p:spPr>
          <a:xfrm>
            <a:off x="7498080" y="265176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Implementasi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7498080" y="3200400"/>
            <a:ext cx="16916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2"/>
                </a:solidFill>
              </a:rPr>
              <a:t>Menulis kode, tes unit, dan refactor sebagai pair programmer</a:t>
            </a:r>
            <a:endParaRPr lang="en-US" sz="1600" dirty="0"/>
          </a:p>
        </p:txBody>
      </p:sp>
      <p:sp>
        <p:nvSpPr>
          <p:cNvPr id="23" name="Kartu alur Review"/>
          <p:cNvSpPr/>
          <p:nvPr/>
        </p:nvSpPr>
        <p:spPr>
          <a:xfrm>
            <a:off x="9509760" y="1554480"/>
            <a:ext cx="2057400" cy="4206240"/>
          </a:xfrm>
          <a:prstGeom prst="roundRect">
            <a:avLst>
              <a:gd name="adj" fmla="val 5333"/>
            </a:avLst>
          </a:prstGeom>
          <a:solidFill>
            <a:schemeClr val="tx2"/>
          </a:solidFill>
          <a:ln/>
        </p:spPr>
      </p:sp>
      <p:sp>
        <p:nvSpPr>
          <p:cNvPr id="24" name="Nomor alur 5"/>
          <p:cNvSpPr/>
          <p:nvPr/>
        </p:nvSpPr>
        <p:spPr>
          <a:xfrm>
            <a:off x="9738360" y="178308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738360" y="1783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5</a:t>
            </a:r>
            <a:endParaRPr lang="en-US" sz="2400" dirty="0"/>
          </a:p>
        </p:txBody>
      </p:sp>
      <p:sp>
        <p:nvSpPr>
          <p:cNvPr id="26" name="Text 24"/>
          <p:cNvSpPr txBox="1"/>
          <p:nvPr/>
        </p:nvSpPr>
        <p:spPr>
          <a:xfrm>
            <a:off x="9738360" y="265176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Review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9738360" y="3200400"/>
            <a:ext cx="16916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bg2"/>
                </a:solidFill>
              </a:rPr>
              <a:t>Mendeteksi code smell dan menyusun dokumentasi</a:t>
            </a:r>
            <a:endParaRPr lang="en-US" sz="1600" dirty="0"/>
          </a:p>
        </p:txBody>
      </p:sp>
      <p:sp>
        <p:nvSpPr>
          <p:cNvPr id="28" name="Text 26"/>
          <p:cNvSpPr txBox="1"/>
          <p:nvPr/>
        </p:nvSpPr>
        <p:spPr>
          <a:xfrm>
            <a:off x="548640" y="59436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AI mempercepat draf dan eksplorasi; keputusan akhir tetap di tangan perancang.</a:t>
            </a:r>
            <a:endParaRPr lang="en-US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sz="1050" b="0"/>
              <a:t>8</a:t>
            </a:fld>
            <a:endParaRPr lang="en-US" sz="105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tx1"/>
                </a:solidFill>
              </a:rPr>
              <a:t>Peta Tools AI untuk Rekayasa Perangkat Lunak</a:t>
            </a:r>
            <a:endParaRPr lang="en-US" sz="4000" dirty="0"/>
          </a:p>
        </p:txBody>
      </p:sp>
      <p:graphicFrame>
        <p:nvGraphicFramePr>
          <p:cNvPr id="10" name="Tabel tools AI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64240" cy="4160520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66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120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Tahap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E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Contoh tools AI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E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Pemanfaatan</a:t>
                      </a:r>
                      <a:endParaRPr lang="en-US" sz="15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E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E7C86"/>
                          </a:solidFill>
                        </a:rPr>
                        <a:t>Kebutuhan &amp; ide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B2E3A"/>
                          </a:solidFill>
                        </a:rPr>
                        <a:t>ChatGPT, Claude, Gemini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B2E3A"/>
                          </a:solidFill>
                        </a:rPr>
                        <a:t>Menyusun user story, menganalisis kebutuhan, menyiapkan pertanyaan wawancara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E7C86"/>
                          </a:solidFill>
                        </a:rPr>
                        <a:t>Pemodelan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B2E3A"/>
                          </a:solidFill>
                        </a:rPr>
                        <a:t>Mermaid / PlantUML + LLM, Eraser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B2E3A"/>
                          </a:solidFill>
                        </a:rPr>
                        <a:t>Teks menjadi diagram UML, ERD, dan arsitektur yang mudah direvisi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E7C86"/>
                          </a:solidFill>
                        </a:rPr>
                        <a:t>Antarmuka (UI)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B2E3A"/>
                          </a:solidFill>
                        </a:rPr>
                        <a:t>Figma (fitur AI), v0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B2E3A"/>
                          </a:solidFill>
                        </a:rPr>
                        <a:t>Draf wireframe dan komponen UI dari deskripsi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E7C86"/>
                          </a:solidFill>
                        </a:rPr>
                        <a:t>Implementasi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B2E3A"/>
                          </a:solidFill>
                        </a:rPr>
                        <a:t>GitHub Copilot, Cursor, Claude Code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B2E3A"/>
                          </a:solidFill>
                        </a:rPr>
                        <a:t>Menulis kode dari desain, refactor, dan membuat tes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E7C86"/>
                          </a:solidFill>
                        </a:rPr>
                        <a:t>Review &amp; kualitas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0B2E3A"/>
                          </a:solidFill>
                        </a:rPr>
                        <a:t>CodeRabbit, SonarQube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0B2E3A"/>
                          </a:solidFill>
                        </a:rPr>
                        <a:t>Memeriksa code smell, celah keamanan, dan kesesuaian desain</a:t>
                      </a:r>
                      <a:endParaRPr lang="en-US" sz="1400" dirty="0"/>
                    </a:p>
                  </a:txBody>
                  <a:tcPr marL="137160" marR="137160" marT="0" marB="0" anchor="ctr">
                    <a:lnL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DA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5760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dirty="0">
                <a:solidFill>
                  <a:schemeClr val="tx2"/>
                </a:solidFill>
              </a:rPr>
              <a:t>Catatan: fitur dan nama produk AI berubah cepat. Periksa dokumentasi resmi sebelum dipakai.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sz="1100" b="0"/>
              <a:t>9</a:t>
            </a:fld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chemeClr val="tx1"/>
                </a:solidFill>
              </a:rPr>
              <a:t>Contoh: Dari Prompt ke Class Diagram</a:t>
            </a:r>
            <a:endParaRPr lang="en-US" sz="3400" dirty="0"/>
          </a:p>
        </p:txBody>
      </p:sp>
      <p:sp>
        <p:nvSpPr>
          <p:cNvPr id="3" name="Panel prompt"/>
          <p:cNvSpPr/>
          <p:nvPr/>
        </p:nvSpPr>
        <p:spPr>
          <a:xfrm>
            <a:off x="548640" y="1463040"/>
            <a:ext cx="5303520" cy="4297680"/>
          </a:xfrm>
          <a:prstGeom prst="roundRect">
            <a:avLst>
              <a:gd name="adj" fmla="val 2553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868680" y="1645920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1"/>
                </a:solidFill>
              </a:rPr>
              <a:t>1. Prompt ke AI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2194560"/>
            <a:ext cx="466344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Peran: software architect.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Konteks: sistem peminjaman buku perpustakaan kampus.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Tugas: buat class diagram (Mermaid) untuk Anggota, Buku, dan Peminjaman.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Terapkan SOLID dan jelaskan alasan desain.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852160" y="3291840"/>
            <a:ext cx="502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accent6"/>
                </a:solidFill>
              </a:rPr>
              <a:t>→</a:t>
            </a:r>
            <a:endParaRPr lang="en-US" sz="2800" dirty="0"/>
          </a:p>
        </p:txBody>
      </p:sp>
      <p:sp>
        <p:nvSpPr>
          <p:cNvPr id="7" name="Panel Mermaid"/>
          <p:cNvSpPr/>
          <p:nvPr/>
        </p:nvSpPr>
        <p:spPr>
          <a:xfrm>
            <a:off x="6355080" y="1463040"/>
            <a:ext cx="5257800" cy="4297680"/>
          </a:xfrm>
          <a:prstGeom prst="roundRect">
            <a:avLst>
              <a:gd name="adj" fmla="val 2553"/>
            </a:avLst>
          </a:prstGeom>
          <a:solidFill>
            <a:srgbClr val="0B2E3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675120" y="1645920"/>
            <a:ext cx="4663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2"/>
                </a:solidFill>
              </a:rPr>
              <a:t>2. Keluaran: kode Mermaid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6675120" y="2194560"/>
            <a:ext cx="466344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classDiagram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class Anggota {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+id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+nama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}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class Buku {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+isbn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+judul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}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class Peminjaman {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+tglPinjam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  +hitungDenda()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}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Anggota --&gt; Peminjaman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Buku --&gt; Peminjaman</a:t>
            </a:r>
            <a:endParaRPr lang="en-US" sz="140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8978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3. Mahasiswa mengkritik hasilnya: apakah sudah sesuai SOLID? Lalu revisi.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79012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600" b="1" dirty="0">
                <a:solidFill>
                  <a:schemeClr val="tx1"/>
                </a:solidFill>
              </a:rPr>
              <a:t>Peluang dan Risiko Desain Berbantuan AI</a:t>
            </a:r>
            <a:endParaRPr lang="en-US" sz="3600" dirty="0"/>
          </a:p>
        </p:txBody>
      </p:sp>
      <p:sp>
        <p:nvSpPr>
          <p:cNvPr id="3" name="Kartu Peluang"/>
          <p:cNvSpPr/>
          <p:nvPr/>
        </p:nvSpPr>
        <p:spPr>
          <a:xfrm>
            <a:off x="548640" y="1476292"/>
            <a:ext cx="5394960" cy="384048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4" name="Ikon bulat Peluang"/>
          <p:cNvSpPr/>
          <p:nvPr/>
        </p:nvSpPr>
        <p:spPr>
          <a:xfrm>
            <a:off x="868680" y="1704892"/>
            <a:ext cx="685800" cy="6858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mage 0" descr="Ikon Pelua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" y="1869484"/>
            <a:ext cx="365760" cy="36576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737360" y="1704892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Peluang</a:t>
            </a:r>
            <a:endParaRPr lang="en-US" sz="28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665012"/>
            <a:ext cx="46634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</a:rPr>
              <a:t>Draf desain dan dokumentasi lebih cepat</a:t>
            </a:r>
            <a:endParaRPr lang="en-US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</a:rPr>
              <a:t>Eksplorasi banyak alternatif arsitektur</a:t>
            </a:r>
            <a:endParaRPr lang="en-US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</a:rPr>
              <a:t>Review konsistensi dan code smell otomatis</a:t>
            </a:r>
            <a:endParaRPr lang="en-US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</a:rPr>
              <a:t>Membantu pemula memahami pola desain</a:t>
            </a:r>
            <a:endParaRPr lang="en-US" dirty="0"/>
          </a:p>
        </p:txBody>
      </p:sp>
      <p:sp>
        <p:nvSpPr>
          <p:cNvPr id="8" name="Kartu Risiko"/>
          <p:cNvSpPr/>
          <p:nvPr/>
        </p:nvSpPr>
        <p:spPr>
          <a:xfrm>
            <a:off x="6217920" y="1476292"/>
            <a:ext cx="5394960" cy="384048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9" name="Ikon bulat Risiko"/>
          <p:cNvSpPr/>
          <p:nvPr/>
        </p:nvSpPr>
        <p:spPr>
          <a:xfrm>
            <a:off x="6537960" y="1704892"/>
            <a:ext cx="685800" cy="6858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0" name="Image 1" descr="Ikon Risik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2552" y="1869484"/>
            <a:ext cx="365760" cy="36576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7406640" y="1704892"/>
            <a:ext cx="3931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3"/>
                </a:solidFill>
              </a:rPr>
              <a:t>Risiko</a:t>
            </a:r>
            <a:endParaRPr lang="en-US" sz="2800" dirty="0"/>
          </a:p>
        </p:txBody>
      </p:sp>
      <p:sp>
        <p:nvSpPr>
          <p:cNvPr id="12" name="Text 8"/>
          <p:cNvSpPr txBox="1"/>
          <p:nvPr/>
        </p:nvSpPr>
        <p:spPr>
          <a:xfrm>
            <a:off x="6583680" y="2665012"/>
            <a:ext cx="46634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</a:rPr>
              <a:t>Jawaban yakin tapi keliru (halusinasi)</a:t>
            </a:r>
            <a:endParaRPr lang="en-US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</a:rPr>
              <a:t>Desain tidak konsisten dengan konteks sistem</a:t>
            </a:r>
            <a:endParaRPr lang="en-US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</a:rPr>
              <a:t>Kebocoran data atau kode rahasia</a:t>
            </a:r>
            <a:endParaRPr lang="en-US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dirty="0">
                <a:solidFill>
                  <a:schemeClr val="tx1"/>
                </a:solidFill>
              </a:rPr>
              <a:t>Ketergantungan dan menurunnya pemahaman dasar</a:t>
            </a:r>
            <a:endParaRPr lang="en-US" dirty="0"/>
          </a:p>
        </p:txBody>
      </p:sp>
      <p:sp>
        <p:nvSpPr>
          <p:cNvPr id="13" name="Pita prinsip"/>
          <p:cNvSpPr/>
          <p:nvPr/>
        </p:nvSpPr>
        <p:spPr>
          <a:xfrm>
            <a:off x="548640" y="5499652"/>
            <a:ext cx="11064240" cy="731520"/>
          </a:xfrm>
          <a:prstGeom prst="roundRect">
            <a:avLst>
              <a:gd name="adj" fmla="val 15000"/>
            </a:avLst>
          </a:prstGeom>
          <a:solidFill>
            <a:schemeClr val="tx1"/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548640" y="549965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Prinsip: AI sebagai asisten, insinyur tetap bertanggung jawab (human-in-the-loop).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14052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sz="1050" b="0"/>
              <a:t>11</a:t>
            </a:fld>
            <a:endParaRPr lang="en-US" sz="105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tx1"/>
                </a:solidFill>
              </a:rPr>
              <a:t>Praktik Terbaik Memakai AI untuk Desain</a:t>
            </a:r>
            <a:endParaRPr lang="en-US" sz="4000" dirty="0"/>
          </a:p>
        </p:txBody>
      </p:sp>
      <p:sp>
        <p:nvSpPr>
          <p:cNvPr id="3" name="Tips 1"/>
          <p:cNvSpPr/>
          <p:nvPr/>
        </p:nvSpPr>
        <p:spPr>
          <a:xfrm>
            <a:off x="548640" y="1508760"/>
            <a:ext cx="640080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4" name="Nomor tips 1"/>
          <p:cNvSpPr/>
          <p:nvPr/>
        </p:nvSpPr>
        <p:spPr>
          <a:xfrm>
            <a:off x="777240" y="16916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77240" y="16916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bg1"/>
                </a:solidFill>
              </a:rPr>
              <a:t>1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1554480" y="150876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Beri konteks dan batasan yang jelas pada prompt</a:t>
            </a:r>
            <a:endParaRPr lang="en-US" sz="2000" dirty="0"/>
          </a:p>
        </p:txBody>
      </p:sp>
      <p:sp>
        <p:nvSpPr>
          <p:cNvPr id="7" name="Tips 2"/>
          <p:cNvSpPr/>
          <p:nvPr/>
        </p:nvSpPr>
        <p:spPr>
          <a:xfrm>
            <a:off x="548640" y="2606040"/>
            <a:ext cx="640080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8" name="Nomor tips 2"/>
          <p:cNvSpPr/>
          <p:nvPr/>
        </p:nvSpPr>
        <p:spPr>
          <a:xfrm>
            <a:off x="777240" y="27889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77240" y="2788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bg1"/>
                </a:solidFill>
              </a:rPr>
              <a:t>2</a:t>
            </a:r>
            <a:endParaRPr lang="en-US" sz="28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260604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Minta beberapa alternatif beserta trade-off, bukan satu jawaban</a:t>
            </a:r>
            <a:endParaRPr lang="en-US" sz="2000" dirty="0"/>
          </a:p>
        </p:txBody>
      </p:sp>
      <p:sp>
        <p:nvSpPr>
          <p:cNvPr id="11" name="Tips 3"/>
          <p:cNvSpPr/>
          <p:nvPr/>
        </p:nvSpPr>
        <p:spPr>
          <a:xfrm>
            <a:off x="548640" y="3703320"/>
            <a:ext cx="640080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12" name="Nomor tips 3"/>
          <p:cNvSpPr/>
          <p:nvPr/>
        </p:nvSpPr>
        <p:spPr>
          <a:xfrm>
            <a:off x="777240" y="38862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77240" y="38862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bg1"/>
                </a:solidFill>
              </a:rPr>
              <a:t>3</a:t>
            </a:r>
            <a:endParaRPr lang="en-US" sz="2800" dirty="0"/>
          </a:p>
        </p:txBody>
      </p:sp>
      <p:sp>
        <p:nvSpPr>
          <p:cNvPr id="14" name="Text 12"/>
          <p:cNvSpPr txBox="1"/>
          <p:nvPr/>
        </p:nvSpPr>
        <p:spPr>
          <a:xfrm>
            <a:off x="1554480" y="370332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Verifikasi hasil dengan prinsip desain dan pengujian</a:t>
            </a:r>
            <a:endParaRPr lang="en-US" sz="2000" dirty="0"/>
          </a:p>
        </p:txBody>
      </p:sp>
      <p:sp>
        <p:nvSpPr>
          <p:cNvPr id="15" name="Tips 4"/>
          <p:cNvSpPr/>
          <p:nvPr/>
        </p:nvSpPr>
        <p:spPr>
          <a:xfrm>
            <a:off x="548640" y="4800600"/>
            <a:ext cx="6400800" cy="914400"/>
          </a:xfrm>
          <a:prstGeom prst="roundRect">
            <a:avLst>
              <a:gd name="adj" fmla="val 12000"/>
            </a:avLst>
          </a:prstGeom>
          <a:solidFill>
            <a:schemeClr val="bg2"/>
          </a:solidFill>
          <a:ln/>
        </p:spPr>
      </p:sp>
      <p:sp>
        <p:nvSpPr>
          <p:cNvPr id="16" name="Nomor tips 4"/>
          <p:cNvSpPr/>
          <p:nvPr/>
        </p:nvSpPr>
        <p:spPr>
          <a:xfrm>
            <a:off x="777240" y="498348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777240" y="49834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bg1"/>
                </a:solidFill>
              </a:rPr>
              <a:t>4</a:t>
            </a:r>
            <a:endParaRPr lang="en-US" sz="2800" dirty="0"/>
          </a:p>
        </p:txBody>
      </p:sp>
      <p:sp>
        <p:nvSpPr>
          <p:cNvPr id="18" name="Text 16"/>
          <p:cNvSpPr txBox="1"/>
          <p:nvPr/>
        </p:nvSpPr>
        <p:spPr>
          <a:xfrm>
            <a:off x="1554480" y="480060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Jangan unggah data sensitif atau kode rahasia ke tools publik</a:t>
            </a:r>
            <a:endParaRPr lang="en-US" sz="2000" dirty="0"/>
          </a:p>
        </p:txBody>
      </p:sp>
      <p:sp>
        <p:nvSpPr>
          <p:cNvPr id="19" name="Panel tugas mini"/>
          <p:cNvSpPr/>
          <p:nvPr/>
        </p:nvSpPr>
        <p:spPr>
          <a:xfrm>
            <a:off x="7269480" y="1508760"/>
            <a:ext cx="4343400" cy="4206240"/>
          </a:xfrm>
          <a:prstGeom prst="roundRect">
            <a:avLst>
              <a:gd name="adj" fmla="val 2609"/>
            </a:avLst>
          </a:prstGeom>
          <a:solidFill>
            <a:schemeClr val="tx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7635240" y="178308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Tugas Mini</a:t>
            </a:r>
            <a:endParaRPr lang="en-US" sz="3200" dirty="0"/>
          </a:p>
        </p:txBody>
      </p:sp>
      <p:sp>
        <p:nvSpPr>
          <p:cNvPr id="21" name="Text 19"/>
          <p:cNvSpPr txBox="1"/>
          <p:nvPr/>
        </p:nvSpPr>
        <p:spPr>
          <a:xfrm>
            <a:off x="7635240" y="25146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Pilih sistem sederhana (mis. aplikasi kasir).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Minta AI membuat draf class diagram.</a:t>
            </a:r>
            <a:endParaRPr lang="en-US" sz="20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Kritik hasilnya terhadap SOLID.</a:t>
            </a:r>
            <a:endParaRPr lang="en-US" sz="2000" dirty="0"/>
          </a:p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Revisi dan jelaskan keputusan desain Anda.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sz="1100" b="0"/>
              <a:t>12</a:t>
            </a:fld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6576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000" b="1" dirty="0">
                <a:solidFill>
                  <a:schemeClr val="bg1"/>
                </a:solidFill>
              </a:rPr>
              <a:t>Kesimpulan dan Referensi</a:t>
            </a:r>
            <a:endParaRPr lang="en-US" sz="4000" dirty="0"/>
          </a:p>
        </p:txBody>
      </p:sp>
      <p:sp>
        <p:nvSpPr>
          <p:cNvPr id="3" name="Panel kesimpulan"/>
          <p:cNvSpPr/>
          <p:nvPr/>
        </p:nvSpPr>
        <p:spPr>
          <a:xfrm>
            <a:off x="548640" y="1463040"/>
            <a:ext cx="5486400" cy="4480560"/>
          </a:xfrm>
          <a:prstGeom prst="roundRect">
            <a:avLst>
              <a:gd name="adj" fmla="val 2449"/>
            </a:avLst>
          </a:prstGeom>
          <a:solidFill>
            <a:schemeClr val="tx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1691640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Kesimpulan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377440"/>
            <a:ext cx="475488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Desain adalah jembatan antara kebutuhan dan kode.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Prinsip, arsitektur, UML, dan pattern tetap fondasi utama.</a:t>
            </a:r>
            <a:endParaRPr lang="en-US" sz="2000" dirty="0"/>
          </a:p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AI mempercepat proses, tetapi penilaian dan tanggung jawab tetap manusia.</a:t>
            </a:r>
            <a:endParaRPr lang="en-US" sz="2000" dirty="0"/>
          </a:p>
        </p:txBody>
      </p:sp>
      <p:sp>
        <p:nvSpPr>
          <p:cNvPr id="6" name="Panel referensi"/>
          <p:cNvSpPr/>
          <p:nvPr/>
        </p:nvSpPr>
        <p:spPr>
          <a:xfrm>
            <a:off x="6309360" y="1463040"/>
            <a:ext cx="5303520" cy="4480560"/>
          </a:xfrm>
          <a:prstGeom prst="roundRect">
            <a:avLst>
              <a:gd name="adj" fmla="val 2449"/>
            </a:avLst>
          </a:prstGeom>
          <a:solidFill>
            <a:schemeClr val="tx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675120" y="1691640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Referensi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6675120" y="2377440"/>
            <a:ext cx="457200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Sommerville, Software Engineering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Pressman &amp; Maxim, Software Engineering: A Practitioner's Approach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Gamma et al., Design Patterns</a:t>
            </a:r>
            <a:endParaRPr lang="en-US" sz="2000" dirty="0"/>
          </a:p>
          <a:p>
            <a:pPr marL="342900" indent="-342900">
              <a:buSzPct val="100000"/>
              <a:buChar char="•"/>
            </a:pPr>
            <a:r>
              <a:rPr lang="en-US" sz="2000" dirty="0">
                <a:solidFill>
                  <a:schemeClr val="bg1"/>
                </a:solidFill>
              </a:rPr>
              <a:t>Martin, Clean Architecture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6424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l"/>
            <a:fld id="{F7021451-1387-4CA6-816F-3879F97B5CBC}" type="slidenum">
              <a:rPr lang="en-US" sz="1100" b="0"/>
              <a:t>13</a:t>
            </a:fld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PL Desain">
  <a:themeElements>
    <a:clrScheme name="RPL Desain">
      <a:dk1>
        <a:srgbClr val="0B2E3A"/>
      </a:dk1>
      <a:lt1>
        <a:srgbClr val="FFFFFF"/>
      </a:lt1>
      <a:dk2>
        <a:srgbClr val="1F5F6B"/>
      </a:dk2>
      <a:lt2>
        <a:srgbClr val="E8F0EF"/>
      </a:lt2>
      <a:accent1>
        <a:srgbClr val="0E7C86"/>
      </a:accent1>
      <a:accent2>
        <a:srgbClr val="F2A541"/>
      </a:accent2>
      <a:accent3>
        <a:srgbClr val="D1495B"/>
      </a:accent3>
      <a:accent4>
        <a:srgbClr val="5B8E7D"/>
      </a:accent4>
      <a:accent5>
        <a:srgbClr val="3D5A80"/>
      </a:accent5>
      <a:accent6>
        <a:srgbClr val="8A9BA8"/>
      </a:accent6>
      <a:hlink>
        <a:srgbClr val="0E7C86"/>
      </a:hlink>
      <a:folHlink>
        <a:srgbClr val="5B8E7D"/>
      </a:folHlink>
    </a:clrScheme>
    <a:fontScheme name="RPL Desain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938</Words>
  <Application>Microsoft Office PowerPoint</Application>
  <PresentationFormat>Widescreen</PresentationFormat>
  <Paragraphs>221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Courier New</vt:lpstr>
      <vt:lpstr>RPL Desain</vt:lpstr>
      <vt:lpstr>Desain Perangkat Lunak di Era AI</vt:lpstr>
      <vt:lpstr>Tujuan Pembelajaran</vt:lpstr>
      <vt:lpstr>Apa Itu Desain Perangkat Lunak?</vt:lpstr>
      <vt:lpstr>Prinsip Desain: SOLID</vt:lpstr>
      <vt:lpstr>Pola Arsitektur Perangkat Lunak</vt:lpstr>
      <vt:lpstr>Pemodelan dengan UML</vt:lpstr>
      <vt:lpstr>Design Pattern (Gang of Four)</vt:lpstr>
      <vt:lpstr>Peran AI di Setiap Tahap Desain</vt:lpstr>
      <vt:lpstr>Peta Tools AI untuk Rekayasa Perangkat Lunak</vt:lpstr>
      <vt:lpstr>Contoh: Dari Prompt ke Class Diagram</vt:lpstr>
      <vt:lpstr>Peluang dan Risiko Desain Berbantuan AI</vt:lpstr>
      <vt:lpstr>Praktik Terbaik Memakai AI untuk Desain</vt:lpstr>
      <vt:lpstr>Kesimpulan dan Referensi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Desain Perangkat Lunak di Era AI</dc:title>
  <dc:subject>PptxGenJS Presentation</dc:subject>
  <dc:creator>PptxGenJS</dc:creator>
  <cp:lastModifiedBy>sularso</cp:lastModifiedBy>
  <cp:revision>2</cp:revision>
  <dcterms:created xsi:type="dcterms:W3CDTF">2026-10-15T01:09:44Z</dcterms:created>
  <dcterms:modified xsi:type="dcterms:W3CDTF">2026-10-15T01:22:33Z</dcterms:modified>
</cp:coreProperties>
</file>