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72" r:id="rId3"/>
    <p:sldId id="273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4" r:id="rId18"/>
    <p:sldId id="276" r:id="rId19"/>
    <p:sldId id="275" r:id="rId2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1" autoAdjust="0"/>
    <p:restoredTop sz="94729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54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717DF46-304E-437F-B4EF-8A5A009494E0}" type="datetimeFigureOut">
              <a:rPr lang="id-ID" smtClean="0"/>
              <a:pPr/>
              <a:t>01/10/2014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B9A11F4-87D5-490A-85EB-CA1FB828A7EF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Functional Requirements (FR) dan</a:t>
            </a:r>
            <a:br>
              <a:rPr lang="id-ID" dirty="0" smtClean="0"/>
            </a:br>
            <a:r>
              <a:rPr lang="id-ID" dirty="0" smtClean="0"/>
              <a:t>Non-Functional Requirements (NFR)</a:t>
            </a: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d-ID" dirty="0" smtClean="0"/>
              <a:t>Aryo Pinandito</a:t>
            </a:r>
          </a:p>
          <a:p>
            <a:r>
              <a:rPr lang="id-ID" dirty="0" smtClean="0"/>
              <a:t>Program Vokasi Universitas Brawijaya 2012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75416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Functional Requirements (FR)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Menggambarkan fungsionalitas sistem atau layanan-layanan sistem</a:t>
            </a:r>
          </a:p>
          <a:p>
            <a:r>
              <a:rPr lang="id-ID" dirty="0" smtClean="0"/>
              <a:t>Sangat bergantung dari jenis perangkat lunak, pengguna sistem, dan jenis sistem dimana perangkat lunak tersebut digunakan</a:t>
            </a:r>
          </a:p>
          <a:p>
            <a:r>
              <a:rPr lang="id-ID" dirty="0" smtClean="0"/>
              <a:t>Kebutuhan fungsional dapat berupa pernyataan-pernyataan tingkat tinggi dari:</a:t>
            </a:r>
          </a:p>
          <a:p>
            <a:pPr lvl="1"/>
            <a:r>
              <a:rPr lang="id-ID" dirty="0" smtClean="0"/>
              <a:t>Apa yang sistem harus lakukan</a:t>
            </a:r>
          </a:p>
          <a:p>
            <a:pPr lvl="1"/>
            <a:r>
              <a:rPr lang="id-ID" dirty="0" smtClean="0"/>
              <a:t>Harus dapat menggambarkan layanan-layanan yang dapat diberikan oleh sistem kepada pengguna secara mendetail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34369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Sistem Perpustakaan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Sistem perpustakaan menyediakan antarmuka tunggal untuk mengakses artikel-artikel dalam </a:t>
            </a:r>
            <a:r>
              <a:rPr lang="id-ID" i="1" dirty="0" smtClean="0"/>
              <a:t>database </a:t>
            </a:r>
            <a:r>
              <a:rPr lang="id-ID" dirty="0" smtClean="0"/>
              <a:t>perpustakaan yang berbeda-beda</a:t>
            </a:r>
          </a:p>
          <a:p>
            <a:r>
              <a:rPr lang="id-ID" dirty="0" smtClean="0"/>
              <a:t>Pengguna dapat mencari, men-</a:t>
            </a:r>
            <a:r>
              <a:rPr lang="id-ID" i="1" dirty="0" smtClean="0"/>
              <a:t>download</a:t>
            </a:r>
            <a:r>
              <a:rPr lang="id-ID" dirty="0" smtClean="0"/>
              <a:t>, dan mencetak artikel yang ditampilkan.</a:t>
            </a:r>
          </a:p>
          <a:p>
            <a:r>
              <a:rPr lang="id-ID" dirty="0" smtClean="0"/>
              <a:t>Contoh FR sistem perpustakaan:</a:t>
            </a:r>
          </a:p>
          <a:p>
            <a:pPr lvl="1"/>
            <a:r>
              <a:rPr lang="id-ID" dirty="0" smtClean="0"/>
              <a:t>Pengguna harus dapat mencari di seluruh database yang ada, atau mencari di sebagian database yang disediakan.</a:t>
            </a:r>
          </a:p>
          <a:p>
            <a:pPr lvl="1"/>
            <a:r>
              <a:rPr lang="id-ID" dirty="0" smtClean="0"/>
              <a:t>Sistem harus menyediakan program yang memungkinkan penggunanya membaca artikel atau dokumen dalam perpustakaan</a:t>
            </a:r>
          </a:p>
          <a:p>
            <a:pPr lvl="1"/>
            <a:r>
              <a:rPr lang="id-ID" dirty="0" smtClean="0"/>
              <a:t>Sistem harus dapat mencatat buku-buku atau dokumen yang dipinjam oleh pengguna.</a:t>
            </a:r>
            <a:endParaRPr lang="id-ID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424434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Non-functional Requirements (NFR)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d-ID" dirty="0" smtClean="0"/>
          </a:p>
          <a:p>
            <a:r>
              <a:rPr lang="id-ID" dirty="0" smtClean="0"/>
              <a:t>Non-functional requirements atau kebutuhan non-fungsional menentukan atribut atau kualitas secara keseluruhan dari suatu sistem.</a:t>
            </a:r>
          </a:p>
          <a:p>
            <a:endParaRPr lang="id-ID" dirty="0" smtClean="0"/>
          </a:p>
          <a:p>
            <a:r>
              <a:rPr lang="id-ID" dirty="0" smtClean="0"/>
              <a:t>Kebutuhan non-fungsional menempatkan batasan pada produk yang sedang dikembangkan, proses pengembangannya, dan menentukan batasan-batasan eksternal yang harus dipenuhi oleh produk tersebut.</a:t>
            </a:r>
          </a:p>
          <a:p>
            <a:endParaRPr lang="id-ID" dirty="0" smtClean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18490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Beberapa Kategori NFR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d-ID" dirty="0" smtClean="0"/>
          </a:p>
          <a:p>
            <a:r>
              <a:rPr lang="id-ID" dirty="0" smtClean="0"/>
              <a:t>Keamanan </a:t>
            </a:r>
            <a:r>
              <a:rPr lang="id-ID" dirty="0"/>
              <a:t>(</a:t>
            </a:r>
            <a:r>
              <a:rPr lang="id-ID" i="1" dirty="0"/>
              <a:t>safety </a:t>
            </a:r>
            <a:r>
              <a:rPr lang="id-ID" dirty="0"/>
              <a:t>dan </a:t>
            </a:r>
            <a:r>
              <a:rPr lang="id-ID" i="1" dirty="0" smtClean="0"/>
              <a:t>security</a:t>
            </a:r>
            <a:r>
              <a:rPr lang="id-ID" dirty="0" smtClean="0"/>
              <a:t>)</a:t>
            </a:r>
          </a:p>
          <a:p>
            <a:endParaRPr lang="id-ID" dirty="0" smtClean="0"/>
          </a:p>
          <a:p>
            <a:r>
              <a:rPr lang="id-ID" dirty="0" smtClean="0"/>
              <a:t>Ketergunaan (</a:t>
            </a:r>
            <a:r>
              <a:rPr lang="id-ID" i="1" dirty="0" smtClean="0"/>
              <a:t>usability</a:t>
            </a:r>
            <a:r>
              <a:rPr lang="id-ID" dirty="0" smtClean="0"/>
              <a:t>)</a:t>
            </a:r>
          </a:p>
          <a:p>
            <a:endParaRPr lang="id-ID" dirty="0" smtClean="0"/>
          </a:p>
          <a:p>
            <a:r>
              <a:rPr lang="id-ID" dirty="0" smtClean="0"/>
              <a:t>Reliabilitas</a:t>
            </a:r>
            <a:endParaRPr lang="id-ID" dirty="0"/>
          </a:p>
          <a:p>
            <a:endParaRPr lang="id-ID" dirty="0" smtClean="0"/>
          </a:p>
          <a:p>
            <a:r>
              <a:rPr lang="id-ID" dirty="0" smtClean="0"/>
              <a:t>Performansi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400822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NFR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 fontScale="92500" lnSpcReduction="10000"/>
          </a:bodyPr>
          <a:lstStyle/>
          <a:p>
            <a:r>
              <a:rPr lang="id-ID" dirty="0" smtClean="0"/>
              <a:t>“Sistem harus dapat memastikan bahwa data yang digunakan dalam sistem harus terlindung dari akses yang tidak berwenang.”</a:t>
            </a:r>
          </a:p>
          <a:p>
            <a:pPr lvl="1"/>
            <a:r>
              <a:rPr lang="id-ID" dirty="0" smtClean="0"/>
              <a:t>Dengan kata lain, data tidak dapat diakses oleh pengguna yang tidak berhak.</a:t>
            </a:r>
            <a:endParaRPr lang="id-ID" dirty="0"/>
          </a:p>
          <a:p>
            <a:r>
              <a:rPr lang="id-ID" dirty="0" smtClean="0"/>
              <a:t>Secara konvensional kebutuhan ini termasuk kebutuhan non-fungsional, karena tidak menyebutkan secara spesifik kebutuhan fungsional yang harus disediakan oleh sistem. </a:t>
            </a:r>
          </a:p>
          <a:p>
            <a:r>
              <a:rPr lang="id-ID" dirty="0" smtClean="0"/>
              <a:t>Namun dapat dispesifikasikan lebih lanjut dengan:</a:t>
            </a:r>
          </a:p>
          <a:p>
            <a:pPr lvl="1"/>
            <a:r>
              <a:rPr lang="id-ID" dirty="0" smtClean="0"/>
              <a:t>“Sistem harus menyertakan sebuah prosedur otorisasi dimana penggunanya harus mengidentifikasi diri dengan sebuah username dan password. Hanya pengguna yang memiliki wewenang melalui prosedur ini yang dapat mengakses data dalam sistem.”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44291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Jenis-jenis NFR (IEEE-Std 830-1993)</a:t>
            </a:r>
            <a:endParaRPr lang="id-ID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285874"/>
            <a:ext cx="8219256" cy="1063006"/>
          </a:xfrm>
        </p:spPr>
        <p:txBody>
          <a:bodyPr/>
          <a:lstStyle/>
          <a:p>
            <a:r>
              <a:rPr lang="id-ID" dirty="0"/>
              <a:t>13 NFR yang harus disertakan dalam sebuah dokumen spesifikasi kebutuhan perangkat lunak (SRS</a:t>
            </a:r>
            <a:r>
              <a:rPr lang="id-ID" dirty="0" smtClean="0"/>
              <a:t>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>
          <a:xfrm>
            <a:off x="457200" y="2708920"/>
            <a:ext cx="4038600" cy="3463280"/>
          </a:xfrm>
        </p:spPr>
        <p:txBody>
          <a:bodyPr>
            <a:normAutofit lnSpcReduction="10000"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Performance</a:t>
            </a:r>
          </a:p>
          <a:p>
            <a:r>
              <a:rPr lang="id-ID" b="1" dirty="0" smtClean="0">
                <a:solidFill>
                  <a:srgbClr val="FF0000"/>
                </a:solidFill>
              </a:rPr>
              <a:t>Interface/Usability</a:t>
            </a:r>
          </a:p>
          <a:p>
            <a:r>
              <a:rPr lang="id-ID" dirty="0" smtClean="0"/>
              <a:t>Operational</a:t>
            </a:r>
          </a:p>
          <a:p>
            <a:r>
              <a:rPr lang="id-ID" dirty="0" smtClean="0"/>
              <a:t>Resource</a:t>
            </a:r>
          </a:p>
          <a:p>
            <a:r>
              <a:rPr lang="id-ID" dirty="0" smtClean="0"/>
              <a:t>Verification</a:t>
            </a:r>
          </a:p>
          <a:p>
            <a:r>
              <a:rPr lang="id-ID" dirty="0" smtClean="0"/>
              <a:t>Acceptance</a:t>
            </a:r>
          </a:p>
          <a:p>
            <a:pPr lvl="2"/>
            <a:endParaRPr lang="id-ID" b="1" i="1" dirty="0" smtClean="0">
              <a:solidFill>
                <a:srgbClr val="FF0000"/>
              </a:solidFill>
            </a:endParaRPr>
          </a:p>
          <a:p>
            <a:pPr lvl="2"/>
            <a:r>
              <a:rPr lang="id-ID" b="1" i="1" dirty="0" smtClean="0">
                <a:solidFill>
                  <a:srgbClr val="FF0000"/>
                </a:solidFill>
              </a:rPr>
              <a:t>*critical system NFR</a:t>
            </a:r>
            <a:endParaRPr lang="id-ID" b="1" i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2708920"/>
            <a:ext cx="4038600" cy="3463280"/>
          </a:xfrm>
        </p:spPr>
        <p:txBody>
          <a:bodyPr>
            <a:normAutofit lnSpcReduction="10000"/>
          </a:bodyPr>
          <a:lstStyle/>
          <a:p>
            <a:r>
              <a:rPr lang="id-ID" dirty="0" smtClean="0"/>
              <a:t>Documentation</a:t>
            </a:r>
          </a:p>
          <a:p>
            <a:r>
              <a:rPr lang="id-ID" b="1" dirty="0" smtClean="0">
                <a:solidFill>
                  <a:srgbClr val="FF0000"/>
                </a:solidFill>
              </a:rPr>
              <a:t>Security</a:t>
            </a:r>
          </a:p>
          <a:p>
            <a:r>
              <a:rPr lang="id-ID" dirty="0" smtClean="0"/>
              <a:t>Portability</a:t>
            </a:r>
          </a:p>
          <a:p>
            <a:r>
              <a:rPr lang="id-ID" dirty="0" smtClean="0"/>
              <a:t>Quality</a:t>
            </a:r>
          </a:p>
          <a:p>
            <a:r>
              <a:rPr lang="id-ID" b="1" dirty="0" smtClean="0">
                <a:solidFill>
                  <a:srgbClr val="FF0000"/>
                </a:solidFill>
              </a:rPr>
              <a:t>Reliability</a:t>
            </a:r>
          </a:p>
          <a:p>
            <a:r>
              <a:rPr lang="id-ID" dirty="0" smtClean="0"/>
              <a:t>Maintainability</a:t>
            </a:r>
          </a:p>
          <a:p>
            <a:r>
              <a:rPr lang="id-ID" b="1" dirty="0" smtClean="0">
                <a:solidFill>
                  <a:srgbClr val="FF0000"/>
                </a:solidFill>
              </a:rPr>
              <a:t>Safety</a:t>
            </a:r>
          </a:p>
          <a:p>
            <a:pPr marL="594360" lvl="2" indent="0">
              <a:buNone/>
            </a:pPr>
            <a:r>
              <a:rPr lang="id-ID" b="1" dirty="0" smtClean="0">
                <a:solidFill>
                  <a:srgbClr val="FF0000"/>
                </a:solidFill>
              </a:rPr>
              <a:t> 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64907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NFR</a:t>
            </a:r>
            <a:endParaRPr lang="id-ID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d-ID" dirty="0" smtClean="0"/>
              <a:t>Sistem layanan X harus memiliki tingkat ketersediaan 999/1000 atau 99%. 	</a:t>
            </a:r>
          </a:p>
          <a:p>
            <a:pPr lvl="1"/>
            <a:r>
              <a:rPr lang="id-ID" dirty="0" smtClean="0"/>
              <a:t>Hal ini merupakan kebutuhan akan reliabilitas yang berarti setiap 1000 permintaan layanan, 999 permintaan harus dapat terpenuhi.</a:t>
            </a:r>
          </a:p>
          <a:p>
            <a:r>
              <a:rPr lang="id-ID" dirty="0" smtClean="0"/>
              <a:t>Sistem Y harus mampu mengolah transaksi sekurang-kurangnya 8 transaksi dalam setiap detik.</a:t>
            </a:r>
          </a:p>
          <a:p>
            <a:pPr lvl="1"/>
            <a:r>
              <a:rPr lang="id-ID" dirty="0" smtClean="0"/>
              <a:t>Hal ini merupakan sebuah kebutuhan akan performansi.</a:t>
            </a:r>
          </a:p>
          <a:p>
            <a:r>
              <a:rPr lang="id-ID" dirty="0" smtClean="0"/>
              <a:t>Besarnya program sistem Z dibatasi sebesar 512 Kbytes.</a:t>
            </a:r>
          </a:p>
          <a:p>
            <a:pPr lvl="1"/>
            <a:r>
              <a:rPr lang="id-ID" dirty="0" smtClean="0"/>
              <a:t>Hal ini merupakan kebutuhan sumber daya (resource) yang menentukan ukuran </a:t>
            </a:r>
            <a:r>
              <a:rPr lang="id-ID" i="1" dirty="0" smtClean="0"/>
              <a:t>memory</a:t>
            </a:r>
            <a:r>
              <a:rPr lang="id-ID" dirty="0" smtClean="0"/>
              <a:t> maksimum sistem tersebut.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26004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Mengidentifikasi NFR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Umumnya NFR dapat dikenali dari “keinginan”, “kebutuhan”, atau “kepentingan” dari para </a:t>
            </a:r>
            <a:r>
              <a:rPr lang="id-ID" i="1" dirty="0" smtClean="0"/>
              <a:t>stakeholders</a:t>
            </a:r>
            <a:r>
              <a:rPr lang="id-ID" dirty="0" smtClean="0"/>
              <a:t>.</a:t>
            </a:r>
          </a:p>
          <a:p>
            <a:r>
              <a:rPr lang="id-ID" dirty="0" smtClean="0"/>
              <a:t>keinginan, kebutuhan, </a:t>
            </a:r>
            <a:r>
              <a:rPr lang="id-ID" dirty="0"/>
              <a:t>atau </a:t>
            </a:r>
            <a:r>
              <a:rPr lang="id-ID" dirty="0" smtClean="0"/>
              <a:t>kepentingan tersebut umumnya bersifat non-fungsional</a:t>
            </a:r>
          </a:p>
          <a:p>
            <a:pPr lvl="1"/>
            <a:r>
              <a:rPr lang="id-ID" dirty="0" smtClean="0"/>
              <a:t>Tujuan bisnis</a:t>
            </a:r>
          </a:p>
          <a:p>
            <a:pPr lvl="1"/>
            <a:r>
              <a:rPr lang="id-ID" dirty="0" smtClean="0"/>
              <a:t>Karakteristik sistem</a:t>
            </a:r>
          </a:p>
          <a:p>
            <a:pPr lvl="1"/>
            <a:r>
              <a:rPr lang="id-ID" dirty="0" smtClean="0"/>
              <a:t>Keamanan, performa, fungsionalitas, dan perawatan sistem</a:t>
            </a:r>
          </a:p>
        </p:txBody>
      </p:sp>
    </p:spTree>
    <p:extLst>
      <p:ext uri="{BB962C8B-B14F-4D97-AF65-F5344CB8AC3E}">
        <p14:creationId xmlns:p14="http://schemas.microsoft.com/office/powerpoint/2010/main" xmlns="" val="111378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dirty="0" smtClean="0"/>
              <a:t>Hubungan antara kebutuhan user, kepentingan, dan NFR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73121011"/>
              </p:ext>
            </p:extLst>
          </p:nvPr>
        </p:nvGraphicFramePr>
        <p:xfrm>
          <a:off x="457200" y="1665952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528"/>
                <a:gridCol w="3819872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Kebutuhan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Kepentingan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NFR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Fungsi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Kemudahan penggunaan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Otoritas Akses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Kemungkinan</a:t>
                      </a:r>
                      <a:r>
                        <a:rPr lang="id-ID" baseline="0" dirty="0" smtClean="0"/>
                        <a:t> kegagalan sistem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Usability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Security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Reliability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Performansi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Penggunaan sumber daya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Verifikasi performa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Kemudahan antarmuka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Efficiency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Verifiability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Interoperability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Perubahan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Kemudahan</a:t>
                      </a:r>
                      <a:r>
                        <a:rPr lang="id-ID" baseline="0" dirty="0" smtClean="0"/>
                        <a:t> perbaikan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 smtClean="0"/>
                        <a:t>Kemudahan perubahan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Kemudahan transport/lokasi</a:t>
                      </a:r>
                      <a:r>
                        <a:rPr lang="id-ID" baseline="0" dirty="0" smtClean="0"/>
                        <a:t> penggunaan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baseline="0" dirty="0" smtClean="0"/>
                        <a:t>Kemudahan dalam meningkatkan kapasitas dan performa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Maintainability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Flexibility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Portability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id-ID" dirty="0" smtClean="0"/>
                        <a:t>Expandability</a:t>
                      </a:r>
                      <a:endParaRPr lang="id-ID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186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Reliability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Memberikan batasan perilaku sistem pada saat beroperasi</a:t>
            </a:r>
          </a:p>
          <a:p>
            <a:pPr lvl="1"/>
            <a:endParaRPr lang="id-ID" dirty="0" smtClean="0"/>
          </a:p>
          <a:p>
            <a:pPr lvl="1"/>
            <a:r>
              <a:rPr lang="id-ID" dirty="0" smtClean="0"/>
              <a:t>Availability – Ketersediaan sistem dalam memberikan layanan ketika diperlukan oleh pengguna</a:t>
            </a:r>
          </a:p>
          <a:p>
            <a:pPr lvl="1"/>
            <a:endParaRPr lang="id-ID" dirty="0" smtClean="0"/>
          </a:p>
          <a:p>
            <a:pPr lvl="1"/>
            <a:r>
              <a:rPr lang="id-ID" dirty="0" smtClean="0"/>
              <a:t>Tingkat kegagalan – Seberapa sering sistem gagal untuk dapat memberikan layanan yang diharapkan oleh pengguna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17101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Performance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d-ID" dirty="0" smtClean="0"/>
          </a:p>
          <a:p>
            <a:r>
              <a:rPr lang="id-ID" dirty="0" smtClean="0"/>
              <a:t>Memberikan batasan mengenai kecepatan operasional sebuah sistem</a:t>
            </a:r>
          </a:p>
          <a:p>
            <a:endParaRPr lang="id-ID" dirty="0"/>
          </a:p>
          <a:p>
            <a:pPr lvl="1"/>
            <a:r>
              <a:rPr lang="id-ID" dirty="0" smtClean="0"/>
              <a:t>Kebutuhan akan respon</a:t>
            </a:r>
          </a:p>
          <a:p>
            <a:pPr lvl="1"/>
            <a:endParaRPr lang="id-ID" dirty="0" smtClean="0"/>
          </a:p>
          <a:p>
            <a:pPr lvl="1"/>
            <a:r>
              <a:rPr lang="id-ID" dirty="0" smtClean="0"/>
              <a:t>Kebutuhan </a:t>
            </a:r>
            <a:r>
              <a:rPr lang="id-ID" i="1" dirty="0" smtClean="0"/>
              <a:t>throughput </a:t>
            </a:r>
            <a:r>
              <a:rPr lang="id-ID" dirty="0" smtClean="0"/>
              <a:t>(keluaran)</a:t>
            </a:r>
          </a:p>
          <a:p>
            <a:pPr lvl="1"/>
            <a:endParaRPr lang="id-ID" dirty="0" smtClean="0"/>
          </a:p>
          <a:p>
            <a:pPr lvl="1"/>
            <a:r>
              <a:rPr lang="id-ID" dirty="0" smtClean="0"/>
              <a:t>Kebutuhan akan pewaktuan (</a:t>
            </a:r>
            <a:r>
              <a:rPr lang="id-ID" i="1" dirty="0" smtClean="0"/>
              <a:t>timing</a:t>
            </a:r>
            <a:r>
              <a:rPr lang="id-ID" dirty="0" smtClean="0"/>
              <a:t>)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3756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Security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Kebutuhan akan keamanan disertakan dalam sistem untuk menjamin:</a:t>
            </a:r>
          </a:p>
          <a:p>
            <a:pPr lvl="1"/>
            <a:r>
              <a:rPr lang="id-ID" dirty="0" smtClean="0"/>
              <a:t>Akses ke dalam sistem tanpa otorisasi tidak dimungkinkan</a:t>
            </a:r>
          </a:p>
          <a:p>
            <a:pPr lvl="1"/>
            <a:r>
              <a:rPr lang="id-ID" dirty="0" smtClean="0"/>
              <a:t>Memastikan integritas sistem dari kecelakaan atau kerusakan</a:t>
            </a:r>
          </a:p>
          <a:p>
            <a:r>
              <a:rPr lang="id-ID" dirty="0" smtClean="0"/>
              <a:t>Contoh:</a:t>
            </a:r>
          </a:p>
          <a:p>
            <a:pPr lvl="1"/>
            <a:r>
              <a:rPr lang="id-ID" dirty="0" smtClean="0"/>
              <a:t>Data hanya dapat diubah oleh administrator sistem</a:t>
            </a:r>
          </a:p>
          <a:p>
            <a:pPr lvl="1"/>
            <a:r>
              <a:rPr lang="id-ID" dirty="0" smtClean="0"/>
              <a:t>Seluruh data harus di-</a:t>
            </a:r>
            <a:r>
              <a:rPr lang="id-ID" i="1" dirty="0" smtClean="0"/>
              <a:t>backup </a:t>
            </a:r>
            <a:r>
              <a:rPr lang="id-ID" dirty="0" smtClean="0"/>
              <a:t>setiap 24 jam, dan hasil </a:t>
            </a:r>
            <a:r>
              <a:rPr lang="id-ID" i="1" dirty="0" smtClean="0"/>
              <a:t>backup</a:t>
            </a:r>
            <a:r>
              <a:rPr lang="id-ID" dirty="0" smtClean="0"/>
              <a:t>-nya disimpan di lokasi yang berbeda dengan sistem</a:t>
            </a:r>
          </a:p>
          <a:p>
            <a:pPr lvl="1"/>
            <a:r>
              <a:rPr lang="id-ID" dirty="0" smtClean="0"/>
              <a:t>Seluruh komunikasi antara </a:t>
            </a:r>
            <a:r>
              <a:rPr lang="id-ID" i="1" dirty="0" smtClean="0"/>
              <a:t>client-server </a:t>
            </a:r>
            <a:r>
              <a:rPr lang="id-ID" dirty="0" smtClean="0"/>
              <a:t>harus dienkripsi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55756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Usability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id-ID" dirty="0" smtClean="0"/>
          </a:p>
          <a:p>
            <a:r>
              <a:rPr lang="id-ID" dirty="0" smtClean="0"/>
              <a:t>Terkait dengan penentuan antarmuka dan interaksi pengguna dengan sistem</a:t>
            </a:r>
          </a:p>
          <a:p>
            <a:endParaRPr lang="id-ID" dirty="0" smtClean="0"/>
          </a:p>
          <a:p>
            <a:r>
              <a:rPr lang="id-ID" dirty="0" smtClean="0"/>
              <a:t>User manual yang terstruktur, pesan kesalahan yang informatif, fasilitas pertolongan, dan antarmuka yang konsisten dapat meningkatkan kebutuhan </a:t>
            </a:r>
            <a:r>
              <a:rPr lang="id-ID" i="1" dirty="0" smtClean="0"/>
              <a:t>usability </a:t>
            </a:r>
            <a:r>
              <a:rPr lang="id-ID" dirty="0" smtClean="0"/>
              <a:t>ini.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37583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Safety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Umumnya diasumsikan sebagai seluruh kebutuhan yang terkait dengan keamanan sistem</a:t>
            </a:r>
          </a:p>
          <a:p>
            <a:r>
              <a:rPr lang="id-ID" dirty="0" smtClean="0"/>
              <a:t>Umumnya sangat berhubungan dengan kebutuhan untuk memastikan keamanan dalam operasional sistem</a:t>
            </a:r>
          </a:p>
          <a:p>
            <a:pPr lvl="1"/>
            <a:r>
              <a:rPr lang="id-ID" dirty="0" smtClean="0"/>
              <a:t>Kebutuhan untuk melindungi sistem</a:t>
            </a:r>
          </a:p>
          <a:p>
            <a:pPr lvl="1"/>
            <a:r>
              <a:rPr lang="id-ID" dirty="0" smtClean="0"/>
              <a:t>Kebutuhan untuk menghindari kecelakaan dalam sistem maupun dalam menggunakan sistem.</a:t>
            </a:r>
          </a:p>
          <a:p>
            <a:r>
              <a:rPr lang="id-ID" dirty="0" smtClean="0"/>
              <a:t>Penggunaannya seringkali bergantung dengan budaya dan perilaku dalam organisasi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85958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Contoh Kebutuhan </a:t>
            </a:r>
            <a:r>
              <a:rPr lang="id-ID" i="1" dirty="0" smtClean="0"/>
              <a:t>Safety</a:t>
            </a:r>
            <a:endParaRPr lang="id-ID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Sistem tidak mengizinkan pengoperasian alat/perangkat kecuali terdapat petugas di lokasi</a:t>
            </a:r>
          </a:p>
          <a:p>
            <a:r>
              <a:rPr lang="id-ID" dirty="0" smtClean="0"/>
              <a:t>Sistem tidak boleh memberikan obat kepada pasien dengan dosis yang lebih dari yang diizinkan oleh dokter pasien yang bersangkutan</a:t>
            </a:r>
          </a:p>
          <a:p>
            <a:r>
              <a:rPr lang="id-ID" dirty="0" smtClean="0"/>
              <a:t>Sistem tidak boleh beroperasi jika suhu di luar ruangan berada di bawah 4 derajat Celcius.</a:t>
            </a:r>
          </a:p>
          <a:p>
            <a:r>
              <a:rPr lang="id-ID" dirty="0" smtClean="0"/>
              <a:t>Petugas yang melaksanaan proses perawatan sistem harus menggunakan gelang anti-statik selama berada di dalam ruangan.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101761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Petunjuk Penulisan Requirements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d-ID" dirty="0" smtClean="0"/>
              <a:t>Gunakan format yang standar dan gunakan pada seluruh kebutuhan yang dituliskan</a:t>
            </a:r>
          </a:p>
          <a:p>
            <a:r>
              <a:rPr lang="id-ID" dirty="0" smtClean="0"/>
              <a:t>Gunakan bahasa yang konsisten dan tidak membingungkan atau ambigu.</a:t>
            </a:r>
          </a:p>
          <a:p>
            <a:r>
              <a:rPr lang="id-ID" dirty="0" smtClean="0"/>
              <a:t>Gunakan kata “harus” pada kondisi kebutuhan yang memang harus dipenuhi oleh sistem, dan gunakan kata “seharusnya/sebaiknya” untuk menuliskan kondisi kebutuhan yang diinginkan.</a:t>
            </a:r>
          </a:p>
          <a:p>
            <a:r>
              <a:rPr lang="id-ID" dirty="0" smtClean="0"/>
              <a:t>Hindari penggunaan bahasa yang terlalu bersifat teknis dalam penulisan </a:t>
            </a:r>
            <a:r>
              <a:rPr lang="id-ID" i="1" dirty="0" smtClean="0"/>
              <a:t>requirements</a:t>
            </a:r>
            <a:r>
              <a:rPr lang="id-ID" dirty="0" smtClean="0"/>
              <a:t>.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65318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Be S.M.A.R.T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29600" cy="475252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</a:t>
            </a:r>
            <a:r>
              <a:rPr lang="en-US" dirty="0" smtClean="0"/>
              <a:t>pecific</a:t>
            </a:r>
            <a:endParaRPr lang="id-ID" dirty="0"/>
          </a:p>
          <a:p>
            <a:pPr lvl="1"/>
            <a:r>
              <a:rPr lang="id-ID" dirty="0" smtClean="0"/>
              <a:t>Spesifik dan detail</a:t>
            </a:r>
          </a:p>
          <a:p>
            <a:r>
              <a:rPr lang="id-ID" b="1" dirty="0">
                <a:solidFill>
                  <a:srgbClr val="FF0000"/>
                </a:solidFill>
              </a:rPr>
              <a:t>M</a:t>
            </a:r>
            <a:r>
              <a:rPr lang="en-US" dirty="0" err="1" smtClean="0"/>
              <a:t>easurable</a:t>
            </a:r>
            <a:endParaRPr lang="id-ID" dirty="0" smtClean="0"/>
          </a:p>
          <a:p>
            <a:pPr lvl="1"/>
            <a:r>
              <a:rPr lang="id-ID" dirty="0" smtClean="0"/>
              <a:t>Dapat diukur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ttainable</a:t>
            </a:r>
            <a:endParaRPr lang="id-ID" dirty="0" smtClean="0"/>
          </a:p>
          <a:p>
            <a:pPr lvl="1"/>
            <a:r>
              <a:rPr lang="id-ID" dirty="0" smtClean="0"/>
              <a:t>Dapat dicapai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R</a:t>
            </a:r>
            <a:r>
              <a:rPr lang="en-US" dirty="0" smtClean="0"/>
              <a:t>ealistic</a:t>
            </a:r>
            <a:endParaRPr lang="id-ID" dirty="0" smtClean="0"/>
          </a:p>
          <a:p>
            <a:pPr lvl="1"/>
            <a:r>
              <a:rPr lang="id-ID" dirty="0" smtClean="0"/>
              <a:t>Realistis</a:t>
            </a:r>
            <a:r>
              <a:rPr lang="en-US" dirty="0" smtClean="0"/>
              <a:t> </a:t>
            </a:r>
            <a:endParaRPr lang="id-ID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angible</a:t>
            </a:r>
            <a:endParaRPr lang="id-ID" dirty="0" smtClean="0"/>
          </a:p>
          <a:p>
            <a:pPr lvl="1"/>
            <a:r>
              <a:rPr lang="id-ID" dirty="0" smtClean="0"/>
              <a:t>Berwujud atau dapat diwujudkan</a:t>
            </a: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2511292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Struktur Dokumen SRS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d-ID" dirty="0" smtClean="0"/>
              <a:t>Pendahuluan</a:t>
            </a:r>
          </a:p>
          <a:p>
            <a:pPr lvl="1"/>
            <a:r>
              <a:rPr lang="id-ID" dirty="0" smtClean="0"/>
              <a:t>Pengantar</a:t>
            </a:r>
          </a:p>
          <a:p>
            <a:pPr lvl="1"/>
            <a:r>
              <a:rPr lang="id-ID" dirty="0" smtClean="0"/>
              <a:t>Daftar Istilah</a:t>
            </a:r>
          </a:p>
          <a:p>
            <a:pPr lvl="1"/>
            <a:r>
              <a:rPr lang="id-ID" dirty="0" smtClean="0"/>
              <a:t>Daftar Revisi</a:t>
            </a:r>
          </a:p>
          <a:p>
            <a:r>
              <a:rPr lang="id-ID" dirty="0" smtClean="0"/>
              <a:t>Deskripsi Umum</a:t>
            </a:r>
          </a:p>
          <a:p>
            <a:pPr lvl="1"/>
            <a:r>
              <a:rPr lang="id-ID" dirty="0" smtClean="0"/>
              <a:t>Penjelasan sistem secara umum</a:t>
            </a:r>
          </a:p>
          <a:p>
            <a:r>
              <a:rPr lang="id-ID" dirty="0" smtClean="0"/>
              <a:t>Spesifikasi Kebutuhan</a:t>
            </a:r>
          </a:p>
          <a:p>
            <a:pPr lvl="1"/>
            <a:r>
              <a:rPr lang="id-ID" dirty="0" smtClean="0"/>
              <a:t>Arsitektur sistem</a:t>
            </a:r>
          </a:p>
          <a:p>
            <a:pPr lvl="1"/>
            <a:r>
              <a:rPr lang="id-ID" dirty="0" smtClean="0"/>
              <a:t>Spesifikasi kebutuhan sistem</a:t>
            </a:r>
          </a:p>
          <a:p>
            <a:pPr lvl="2"/>
            <a:r>
              <a:rPr lang="id-ID" dirty="0" smtClean="0"/>
              <a:t>FR dan NFR</a:t>
            </a:r>
          </a:p>
          <a:p>
            <a:pPr lvl="1"/>
            <a:r>
              <a:rPr lang="id-ID" dirty="0" smtClean="0"/>
              <a:t>Model-model sistem</a:t>
            </a:r>
          </a:p>
          <a:p>
            <a:pPr lvl="1"/>
            <a:r>
              <a:rPr lang="id-ID" dirty="0" smtClean="0"/>
              <a:t>Evolusi sistem</a:t>
            </a:r>
          </a:p>
          <a:p>
            <a:r>
              <a:rPr lang="id-ID" dirty="0" smtClean="0"/>
              <a:t>Lampiran</a:t>
            </a:r>
          </a:p>
          <a:p>
            <a:r>
              <a:rPr lang="id-ID" dirty="0" smtClean="0"/>
              <a:t>Index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xmlns="" val="384065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352</TotalTime>
  <Words>819</Words>
  <Application>Microsoft Office PowerPoint</Application>
  <PresentationFormat>On-screen Show (4:3)</PresentationFormat>
  <Paragraphs>164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Origin</vt:lpstr>
      <vt:lpstr>Functional Requirements (FR) dan Non-Functional Requirements (NFR)</vt:lpstr>
      <vt:lpstr>Functional Requirements (FR)</vt:lpstr>
      <vt:lpstr>Contoh Sistem Perpustakaan</vt:lpstr>
      <vt:lpstr>Non-functional Requirements (NFR)</vt:lpstr>
      <vt:lpstr>Beberapa Kategori NFR</vt:lpstr>
      <vt:lpstr>Contoh NFR</vt:lpstr>
      <vt:lpstr>Jenis-jenis NFR (IEEE-Std 830-1993)</vt:lpstr>
      <vt:lpstr>Contoh NFR</vt:lpstr>
      <vt:lpstr>Mengidentifikasi NFR</vt:lpstr>
      <vt:lpstr>Hubungan antara kebutuhan user, kepentingan, dan NFR</vt:lpstr>
      <vt:lpstr>Reliability</vt:lpstr>
      <vt:lpstr>Performance</vt:lpstr>
      <vt:lpstr>Security</vt:lpstr>
      <vt:lpstr>Usability</vt:lpstr>
      <vt:lpstr>Safety</vt:lpstr>
      <vt:lpstr>Contoh Kebutuhan Safety</vt:lpstr>
      <vt:lpstr>Petunjuk Penulisan Requirements</vt:lpstr>
      <vt:lpstr>Be S.M.A.R.T</vt:lpstr>
      <vt:lpstr>Struktur Dokumen SRS</vt:lpstr>
    </vt:vector>
  </TitlesOfParts>
  <Company>A-Works,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Pengenalan  Rekayasa Perangkat Lunak</dc:title>
  <dc:creator>Aryo Pinandito</dc:creator>
  <cp:lastModifiedBy>user</cp:lastModifiedBy>
  <cp:revision>54</cp:revision>
  <dcterms:created xsi:type="dcterms:W3CDTF">2012-09-09T21:26:57Z</dcterms:created>
  <dcterms:modified xsi:type="dcterms:W3CDTF">2014-10-01T11:50:26Z</dcterms:modified>
</cp:coreProperties>
</file>