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34"/>
  </p:notesMasterIdLst>
  <p:handoutMasterIdLst>
    <p:handoutMasterId r:id="rId35"/>
  </p:handoutMasterIdLst>
  <p:sldIdLst>
    <p:sldId id="1777" r:id="rId2"/>
    <p:sldId id="1798" r:id="rId3"/>
    <p:sldId id="1797" r:id="rId4"/>
    <p:sldId id="1747" r:id="rId5"/>
    <p:sldId id="1771" r:id="rId6"/>
    <p:sldId id="1795" r:id="rId7"/>
    <p:sldId id="1748" r:id="rId8"/>
    <p:sldId id="1638" r:id="rId9"/>
    <p:sldId id="1639" r:id="rId10"/>
    <p:sldId id="1780" r:id="rId11"/>
    <p:sldId id="1781" r:id="rId12"/>
    <p:sldId id="1782" r:id="rId13"/>
    <p:sldId id="1783" r:id="rId14"/>
    <p:sldId id="1784" r:id="rId15"/>
    <p:sldId id="1785" r:id="rId16"/>
    <p:sldId id="1786" r:id="rId17"/>
    <p:sldId id="1787" r:id="rId18"/>
    <p:sldId id="1788" r:id="rId19"/>
    <p:sldId id="1802" r:id="rId20"/>
    <p:sldId id="1800" r:id="rId21"/>
    <p:sldId id="1801" r:id="rId22"/>
    <p:sldId id="1789" r:id="rId23"/>
    <p:sldId id="1790" r:id="rId24"/>
    <p:sldId id="1791" r:id="rId25"/>
    <p:sldId id="1792" r:id="rId26"/>
    <p:sldId id="1793" r:id="rId27"/>
    <p:sldId id="1794" r:id="rId28"/>
    <p:sldId id="1803" r:id="rId29"/>
    <p:sldId id="1668" r:id="rId30"/>
    <p:sldId id="1728" r:id="rId31"/>
    <p:sldId id="1729" r:id="rId32"/>
    <p:sldId id="1730" r:id="rId33"/>
  </p:sldIdLst>
  <p:sldSz cx="9144000" cy="6858000" type="screen4x3"/>
  <p:notesSz cx="7099300" cy="10234613"/>
  <p:custDataLst>
    <p:tags r:id="rId36"/>
  </p:custDataLst>
  <p:defaultTextStyle>
    <a:defPPr>
      <a:defRPr lang="ja-JP"/>
    </a:defPPr>
    <a:lvl1pPr algn="ctr" rtl="0" fontAlgn="base">
      <a:spcBef>
        <a:spcPct val="0"/>
      </a:spcBef>
      <a:spcAft>
        <a:spcPct val="0"/>
      </a:spcAft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5pPr>
    <a:lvl6pPr marL="2286000" algn="l" defTabSz="914400" rtl="0" eaLnBrk="1" latinLnBrk="0" hangingPunct="1"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6pPr>
    <a:lvl7pPr marL="2743200" algn="l" defTabSz="914400" rtl="0" eaLnBrk="1" latinLnBrk="0" hangingPunct="1"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7pPr>
    <a:lvl8pPr marL="3200400" algn="l" defTabSz="914400" rtl="0" eaLnBrk="1" latinLnBrk="0" hangingPunct="1"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8pPr>
    <a:lvl9pPr marL="3657600" algn="l" defTabSz="914400" rtl="0" eaLnBrk="1" latinLnBrk="0" hangingPunct="1">
      <a:defRPr kumimoji="1" sz="44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itchFamily="34" charset="0"/>
        <a:ea typeface="ＭＳ Ｐゴシック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2">
          <p15:clr>
            <a:srgbClr val="A4A3A4"/>
          </p15:clr>
        </p15:guide>
        <p15:guide id="2" pos="124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  <a:srgbClr val="14663B"/>
    <a:srgbClr val="097542"/>
    <a:srgbClr val="000099"/>
    <a:srgbClr val="085823"/>
    <a:srgbClr val="333333"/>
    <a:srgbClr val="CC0000"/>
    <a:srgbClr val="1C1C1C"/>
    <a:srgbClr val="045C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4631" autoAdjust="0"/>
  </p:normalViewPr>
  <p:slideViewPr>
    <p:cSldViewPr>
      <p:cViewPr varScale="1">
        <p:scale>
          <a:sx n="72" d="100"/>
          <a:sy n="72" d="100"/>
        </p:scale>
        <p:origin x="1296" y="384"/>
      </p:cViewPr>
      <p:guideLst>
        <p:guide orient="horz" pos="2112"/>
        <p:guide pos="1248"/>
      </p:guideLst>
    </p:cSldViewPr>
  </p:slideViewPr>
  <p:outlineViewPr>
    <p:cViewPr>
      <p:scale>
        <a:sx n="33" d="100"/>
        <a:sy n="33" d="100"/>
      </p:scale>
      <p:origin x="0" y="1236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642"/>
    </p:cViewPr>
  </p:sorterViewPr>
  <p:notesViewPr>
    <p:cSldViewPr>
      <p:cViewPr>
        <p:scale>
          <a:sx n="150" d="100"/>
          <a:sy n="150" d="100"/>
        </p:scale>
        <p:origin x="-696" y="6270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529640-6838-4196-93FD-3FAA23059D52}" type="doc">
      <dgm:prSet loTypeId="urn:microsoft.com/office/officeart/2005/8/layout/cycle6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id-ID"/>
        </a:p>
      </dgm:t>
    </dgm:pt>
    <dgm:pt modelId="{D36FC947-5AF4-43CC-9A53-7C3FD1C60BF9}">
      <dgm:prSet phldrT="[Text]" custT="1"/>
      <dgm:spPr/>
      <dgm:t>
        <a:bodyPr/>
        <a:lstStyle/>
        <a:p>
          <a:r>
            <a:rPr lang="id-ID" sz="2200" b="1" dirty="0">
              <a:latin typeface="Calibri" pitchFamily="34" charset="0"/>
              <a:cs typeface="Calibri" pitchFamily="34" charset="0"/>
            </a:rPr>
            <a:t>Pretest</a:t>
          </a:r>
          <a:r>
            <a:rPr lang="id-ID" sz="2200" dirty="0">
              <a:latin typeface="Calibri" pitchFamily="34" charset="0"/>
              <a:cs typeface="Calibri" pitchFamily="34" charset="0"/>
            </a:rPr>
            <a:t> dan </a:t>
          </a:r>
          <a:r>
            <a:rPr lang="id-ID" sz="2200" b="1" dirty="0">
              <a:latin typeface="Calibri" pitchFamily="34" charset="0"/>
              <a:cs typeface="Calibri" pitchFamily="34" charset="0"/>
            </a:rPr>
            <a:t>Posttest</a:t>
          </a:r>
          <a:r>
            <a:rPr lang="id-ID" sz="2200" dirty="0">
              <a:latin typeface="Calibri" pitchFamily="34" charset="0"/>
              <a:cs typeface="Calibri" pitchFamily="34" charset="0"/>
            </a:rPr>
            <a:t> untuk Mengukur Kompetensi Kognifif</a:t>
          </a:r>
        </a:p>
      </dgm:t>
    </dgm:pt>
    <dgm:pt modelId="{286F311F-8A38-4243-8818-DAC0C2FE2041}" type="parTrans" cxnId="{B9735659-979C-4C79-8169-44A005FEBFE0}">
      <dgm:prSet/>
      <dgm:spPr/>
      <dgm:t>
        <a:bodyPr/>
        <a:lstStyle/>
        <a:p>
          <a:endParaRPr lang="id-ID"/>
        </a:p>
      </dgm:t>
    </dgm:pt>
    <dgm:pt modelId="{7D979F0A-0456-43A5-B8FF-0549B586EB38}" type="sibTrans" cxnId="{B9735659-979C-4C79-8169-44A005FEBFE0}">
      <dgm:prSet/>
      <dgm:spPr/>
      <dgm:t>
        <a:bodyPr/>
        <a:lstStyle/>
        <a:p>
          <a:endParaRPr lang="id-ID"/>
        </a:p>
      </dgm:t>
    </dgm:pt>
    <dgm:pt modelId="{B17FC547-0CDE-4DC0-A85D-0D02A20F1250}">
      <dgm:prSet phldrT="[Text]" custT="1"/>
      <dgm:spPr/>
      <dgm:t>
        <a:bodyPr/>
        <a:lstStyle/>
        <a:p>
          <a:r>
            <a:rPr lang="id-ID" sz="2200" b="1" dirty="0">
              <a:latin typeface="Calibri" pitchFamily="34" charset="0"/>
              <a:cs typeface="Calibri" pitchFamily="34" charset="0"/>
            </a:rPr>
            <a:t>Latihan Secara Iteratif </a:t>
          </a:r>
          <a:r>
            <a:rPr lang="id-ID" sz="2200" dirty="0">
              <a:latin typeface="Calibri" pitchFamily="34" charset="0"/>
              <a:cs typeface="Calibri" pitchFamily="34" charset="0"/>
            </a:rPr>
            <a:t>untuk Meningkatkan Kompetensi Kognitif dan Psikomotorik</a:t>
          </a:r>
        </a:p>
      </dgm:t>
    </dgm:pt>
    <dgm:pt modelId="{C62AF95A-5C3E-4B69-93EB-66FFDB270A2A}" type="parTrans" cxnId="{8EE94775-FFD1-48CF-AA08-14F637EA5B04}">
      <dgm:prSet/>
      <dgm:spPr/>
      <dgm:t>
        <a:bodyPr/>
        <a:lstStyle/>
        <a:p>
          <a:endParaRPr lang="id-ID"/>
        </a:p>
      </dgm:t>
    </dgm:pt>
    <dgm:pt modelId="{6B8DB756-1F16-4970-A961-81D86EE1B29A}" type="sibTrans" cxnId="{8EE94775-FFD1-48CF-AA08-14F637EA5B04}">
      <dgm:prSet/>
      <dgm:spPr/>
      <dgm:t>
        <a:bodyPr/>
        <a:lstStyle/>
        <a:p>
          <a:endParaRPr lang="id-ID"/>
        </a:p>
      </dgm:t>
    </dgm:pt>
    <dgm:pt modelId="{AF70E699-1632-4888-84FC-626143C77B79}">
      <dgm:prSet phldrT="[Text]" custT="1"/>
      <dgm:spPr/>
      <dgm:t>
        <a:bodyPr/>
        <a:lstStyle/>
        <a:p>
          <a:r>
            <a:rPr lang="id-ID" sz="2200" b="1" dirty="0">
              <a:latin typeface="Calibri" pitchFamily="34" charset="0"/>
              <a:cs typeface="Calibri" pitchFamily="34" charset="0"/>
            </a:rPr>
            <a:t>Penugasan</a:t>
          </a:r>
          <a:r>
            <a:rPr lang="id-ID" sz="2200" dirty="0">
              <a:latin typeface="Calibri" pitchFamily="34" charset="0"/>
              <a:cs typeface="Calibri" pitchFamily="34" charset="0"/>
            </a:rPr>
            <a:t> berbasis </a:t>
          </a:r>
          <a:r>
            <a:rPr lang="id-ID" sz="2200" dirty="0" err="1">
              <a:latin typeface="Calibri" pitchFamily="34" charset="0"/>
              <a:cs typeface="Calibri" pitchFamily="34" charset="0"/>
            </a:rPr>
            <a:t>Self-Contained</a:t>
          </a:r>
          <a:r>
            <a:rPr lang="id-ID" sz="2200" dirty="0">
              <a:latin typeface="Calibri" pitchFamily="34" charset="0"/>
              <a:cs typeface="Calibri" pitchFamily="34" charset="0"/>
            </a:rPr>
            <a:t> </a:t>
          </a:r>
          <a:r>
            <a:rPr lang="id-ID" sz="2200">
              <a:latin typeface="Calibri" pitchFamily="34" charset="0"/>
              <a:cs typeface="Calibri" pitchFamily="34" charset="0"/>
            </a:rPr>
            <a:t>Project dan Literatur </a:t>
          </a:r>
          <a:r>
            <a:rPr lang="id-ID" sz="2200" dirty="0" err="1">
              <a:latin typeface="Calibri" pitchFamily="34" charset="0"/>
              <a:cs typeface="Calibri" pitchFamily="34" charset="0"/>
            </a:rPr>
            <a:t>Review</a:t>
          </a:r>
          <a:endParaRPr lang="id-ID" sz="2200" dirty="0">
            <a:latin typeface="Calibri" pitchFamily="34" charset="0"/>
            <a:cs typeface="Calibri" pitchFamily="34" charset="0"/>
          </a:endParaRPr>
        </a:p>
      </dgm:t>
    </dgm:pt>
    <dgm:pt modelId="{322168D1-27D8-4F39-B9D2-DD5E33F3050A}" type="parTrans" cxnId="{8758085E-D272-4F40-855F-445A2E0D0014}">
      <dgm:prSet/>
      <dgm:spPr/>
      <dgm:t>
        <a:bodyPr/>
        <a:lstStyle/>
        <a:p>
          <a:endParaRPr lang="id-ID"/>
        </a:p>
      </dgm:t>
    </dgm:pt>
    <dgm:pt modelId="{3D9E1200-148E-4B57-921C-E4B199F5C5C7}" type="sibTrans" cxnId="{8758085E-D272-4F40-855F-445A2E0D0014}">
      <dgm:prSet/>
      <dgm:spPr/>
      <dgm:t>
        <a:bodyPr/>
        <a:lstStyle/>
        <a:p>
          <a:endParaRPr lang="id-ID"/>
        </a:p>
      </dgm:t>
    </dgm:pt>
    <dgm:pt modelId="{705F8F96-4A06-415F-B608-44A870DB12A9}">
      <dgm:prSet phldrT="[Text]" custT="1"/>
      <dgm:spPr/>
      <dgm:t>
        <a:bodyPr/>
        <a:lstStyle/>
        <a:p>
          <a:r>
            <a:rPr lang="id-ID" sz="2200" b="1" dirty="0">
              <a:latin typeface="Calibri" pitchFamily="34" charset="0"/>
              <a:cs typeface="Calibri" pitchFamily="34" charset="0"/>
            </a:rPr>
            <a:t>Penyajian Materi </a:t>
          </a:r>
          <a:r>
            <a:rPr lang="id-ID" sz="2200" dirty="0">
              <a:latin typeface="Calibri" pitchFamily="34" charset="0"/>
              <a:cs typeface="Calibri" pitchFamily="34" charset="0"/>
            </a:rPr>
            <a:t>dengan Model </a:t>
          </a:r>
          <a:r>
            <a:rPr lang="id-ID" sz="2200" dirty="0" err="1">
              <a:latin typeface="Calibri" pitchFamily="34" charset="0"/>
              <a:cs typeface="Calibri" pitchFamily="34" charset="0"/>
            </a:rPr>
            <a:t>Minimalism</a:t>
          </a:r>
          <a:r>
            <a:rPr lang="id-ID" sz="2200" dirty="0">
              <a:latin typeface="Calibri" pitchFamily="34" charset="0"/>
              <a:cs typeface="Calibri" pitchFamily="34" charset="0"/>
            </a:rPr>
            <a:t> berbasis Konsep </a:t>
          </a:r>
          <a:r>
            <a:rPr lang="id-ID" sz="2200" dirty="0" err="1">
              <a:latin typeface="Calibri" pitchFamily="34" charset="0"/>
              <a:cs typeface="Calibri" pitchFamily="34" charset="0"/>
            </a:rPr>
            <a:t>Amati-Tiru-Modifikasi</a:t>
          </a:r>
          <a:endParaRPr lang="id-ID" sz="2200" dirty="0">
            <a:latin typeface="Calibri" pitchFamily="34" charset="0"/>
            <a:cs typeface="Calibri" pitchFamily="34" charset="0"/>
          </a:endParaRPr>
        </a:p>
      </dgm:t>
    </dgm:pt>
    <dgm:pt modelId="{86DC5303-82B3-40A2-9ABB-B9A0A4DA22D5}" type="parTrans" cxnId="{8B58A107-1F76-4CBE-8549-92707DBFA0EC}">
      <dgm:prSet/>
      <dgm:spPr/>
      <dgm:t>
        <a:bodyPr/>
        <a:lstStyle/>
        <a:p>
          <a:endParaRPr lang="id-ID"/>
        </a:p>
      </dgm:t>
    </dgm:pt>
    <dgm:pt modelId="{58E2BDCA-41E5-417B-A9CD-FA853E9232DF}" type="sibTrans" cxnId="{8B58A107-1F76-4CBE-8549-92707DBFA0EC}">
      <dgm:prSet/>
      <dgm:spPr/>
      <dgm:t>
        <a:bodyPr/>
        <a:lstStyle/>
        <a:p>
          <a:endParaRPr lang="id-ID"/>
        </a:p>
      </dgm:t>
    </dgm:pt>
    <dgm:pt modelId="{3D4A6336-8DA2-4A4E-8EDA-E1404C553957}" type="pres">
      <dgm:prSet presAssocID="{10529640-6838-4196-93FD-3FAA23059D52}" presName="cycle" presStyleCnt="0">
        <dgm:presLayoutVars>
          <dgm:dir/>
          <dgm:resizeHandles val="exact"/>
        </dgm:presLayoutVars>
      </dgm:prSet>
      <dgm:spPr/>
    </dgm:pt>
    <dgm:pt modelId="{80942D70-5F2E-45E7-9AD2-D4A3AC1FD906}" type="pres">
      <dgm:prSet presAssocID="{D36FC947-5AF4-43CC-9A53-7C3FD1C60BF9}" presName="node" presStyleLbl="node1" presStyleIdx="0" presStyleCnt="4" custScaleX="231666">
        <dgm:presLayoutVars>
          <dgm:bulletEnabled val="1"/>
        </dgm:presLayoutVars>
      </dgm:prSet>
      <dgm:spPr/>
    </dgm:pt>
    <dgm:pt modelId="{EE439880-2555-47FA-B595-7C9D662DFE7F}" type="pres">
      <dgm:prSet presAssocID="{D36FC947-5AF4-43CC-9A53-7C3FD1C60BF9}" presName="spNode" presStyleCnt="0"/>
      <dgm:spPr/>
    </dgm:pt>
    <dgm:pt modelId="{C8CB6753-8920-4BC3-ABF4-0DAC9B00166B}" type="pres">
      <dgm:prSet presAssocID="{7D979F0A-0456-43A5-B8FF-0549B586EB38}" presName="sibTrans" presStyleLbl="sibTrans1D1" presStyleIdx="0" presStyleCnt="4"/>
      <dgm:spPr/>
    </dgm:pt>
    <dgm:pt modelId="{870EAF07-B2BF-4789-81B7-AAA55C2D2479}" type="pres">
      <dgm:prSet presAssocID="{705F8F96-4A06-415F-B608-44A870DB12A9}" presName="node" presStyleLbl="node1" presStyleIdx="1" presStyleCnt="4" custScaleX="197780" custRadScaleRad="119294" custRadScaleInc="-667">
        <dgm:presLayoutVars>
          <dgm:bulletEnabled val="1"/>
        </dgm:presLayoutVars>
      </dgm:prSet>
      <dgm:spPr/>
    </dgm:pt>
    <dgm:pt modelId="{73AFE52B-2462-4BCA-8581-C86AB6A1CEEC}" type="pres">
      <dgm:prSet presAssocID="{705F8F96-4A06-415F-B608-44A870DB12A9}" presName="spNode" presStyleCnt="0"/>
      <dgm:spPr/>
    </dgm:pt>
    <dgm:pt modelId="{9A6A051E-E37A-4954-9B67-51B1B9032B2E}" type="pres">
      <dgm:prSet presAssocID="{58E2BDCA-41E5-417B-A9CD-FA853E9232DF}" presName="sibTrans" presStyleLbl="sibTrans1D1" presStyleIdx="1" presStyleCnt="4"/>
      <dgm:spPr/>
    </dgm:pt>
    <dgm:pt modelId="{6643B5FF-4856-4F7E-B7FE-DB8200D9A1C4}" type="pres">
      <dgm:prSet presAssocID="{B17FC547-0CDE-4DC0-A85D-0D02A20F1250}" presName="node" presStyleLbl="node1" presStyleIdx="2" presStyleCnt="4" custScaleX="231666">
        <dgm:presLayoutVars>
          <dgm:bulletEnabled val="1"/>
        </dgm:presLayoutVars>
      </dgm:prSet>
      <dgm:spPr/>
    </dgm:pt>
    <dgm:pt modelId="{3DC17299-5D2D-4949-BCE8-52A271E5E6C5}" type="pres">
      <dgm:prSet presAssocID="{B17FC547-0CDE-4DC0-A85D-0D02A20F1250}" presName="spNode" presStyleCnt="0"/>
      <dgm:spPr/>
    </dgm:pt>
    <dgm:pt modelId="{77F963A5-C2F6-4FDC-A036-236C8803A25D}" type="pres">
      <dgm:prSet presAssocID="{6B8DB756-1F16-4970-A961-81D86EE1B29A}" presName="sibTrans" presStyleLbl="sibTrans1D1" presStyleIdx="2" presStyleCnt="4"/>
      <dgm:spPr/>
    </dgm:pt>
    <dgm:pt modelId="{3EB08C39-6A8C-4B0D-90D1-0B0FC67E9E49}" type="pres">
      <dgm:prSet presAssocID="{AF70E699-1632-4888-84FC-626143C77B79}" presName="node" presStyleLbl="node1" presStyleIdx="3" presStyleCnt="4" custScaleX="197780" custRadScaleRad="118251" custRadScaleInc="673">
        <dgm:presLayoutVars>
          <dgm:bulletEnabled val="1"/>
        </dgm:presLayoutVars>
      </dgm:prSet>
      <dgm:spPr/>
    </dgm:pt>
    <dgm:pt modelId="{E9158717-B2FF-4A27-B531-876F37FB1BFA}" type="pres">
      <dgm:prSet presAssocID="{AF70E699-1632-4888-84FC-626143C77B79}" presName="spNode" presStyleCnt="0"/>
      <dgm:spPr/>
    </dgm:pt>
    <dgm:pt modelId="{9AA260A5-3211-4BE6-8B69-410E391B5F59}" type="pres">
      <dgm:prSet presAssocID="{3D9E1200-148E-4B57-921C-E4B199F5C5C7}" presName="sibTrans" presStyleLbl="sibTrans1D1" presStyleIdx="3" presStyleCnt="4"/>
      <dgm:spPr/>
    </dgm:pt>
  </dgm:ptLst>
  <dgm:cxnLst>
    <dgm:cxn modelId="{E5F1BF00-C348-49C7-AB7B-C074F4056B13}" type="presOf" srcId="{AF70E699-1632-4888-84FC-626143C77B79}" destId="{3EB08C39-6A8C-4B0D-90D1-0B0FC67E9E49}" srcOrd="0" destOrd="0" presId="urn:microsoft.com/office/officeart/2005/8/layout/cycle6"/>
    <dgm:cxn modelId="{6C0B0304-D0AB-4B9D-8B63-541E18344D51}" type="presOf" srcId="{10529640-6838-4196-93FD-3FAA23059D52}" destId="{3D4A6336-8DA2-4A4E-8EDA-E1404C553957}" srcOrd="0" destOrd="0" presId="urn:microsoft.com/office/officeart/2005/8/layout/cycle6"/>
    <dgm:cxn modelId="{8B58A107-1F76-4CBE-8549-92707DBFA0EC}" srcId="{10529640-6838-4196-93FD-3FAA23059D52}" destId="{705F8F96-4A06-415F-B608-44A870DB12A9}" srcOrd="1" destOrd="0" parTransId="{86DC5303-82B3-40A2-9ABB-B9A0A4DA22D5}" sibTransId="{58E2BDCA-41E5-417B-A9CD-FA853E9232DF}"/>
    <dgm:cxn modelId="{BF7F450A-5BCD-4888-B54C-695A26198138}" type="presOf" srcId="{6B8DB756-1F16-4970-A961-81D86EE1B29A}" destId="{77F963A5-C2F6-4FDC-A036-236C8803A25D}" srcOrd="0" destOrd="0" presId="urn:microsoft.com/office/officeart/2005/8/layout/cycle6"/>
    <dgm:cxn modelId="{AADDF62B-6C21-484C-90D7-8A5001550532}" type="presOf" srcId="{705F8F96-4A06-415F-B608-44A870DB12A9}" destId="{870EAF07-B2BF-4789-81B7-AAA55C2D2479}" srcOrd="0" destOrd="0" presId="urn:microsoft.com/office/officeart/2005/8/layout/cycle6"/>
    <dgm:cxn modelId="{87B05140-2D61-41F5-89D2-47DA863EB7D4}" type="presOf" srcId="{D36FC947-5AF4-43CC-9A53-7C3FD1C60BF9}" destId="{80942D70-5F2E-45E7-9AD2-D4A3AC1FD906}" srcOrd="0" destOrd="0" presId="urn:microsoft.com/office/officeart/2005/8/layout/cycle6"/>
    <dgm:cxn modelId="{8758085E-D272-4F40-855F-445A2E0D0014}" srcId="{10529640-6838-4196-93FD-3FAA23059D52}" destId="{AF70E699-1632-4888-84FC-626143C77B79}" srcOrd="3" destOrd="0" parTransId="{322168D1-27D8-4F39-B9D2-DD5E33F3050A}" sibTransId="{3D9E1200-148E-4B57-921C-E4B199F5C5C7}"/>
    <dgm:cxn modelId="{82CEB76D-7436-42B4-9A06-2DD1411522CE}" type="presOf" srcId="{58E2BDCA-41E5-417B-A9CD-FA853E9232DF}" destId="{9A6A051E-E37A-4954-9B67-51B1B9032B2E}" srcOrd="0" destOrd="0" presId="urn:microsoft.com/office/officeart/2005/8/layout/cycle6"/>
    <dgm:cxn modelId="{52DB784E-D2D5-4869-A6DE-FC3DAFE275A1}" type="presOf" srcId="{7D979F0A-0456-43A5-B8FF-0549B586EB38}" destId="{C8CB6753-8920-4BC3-ABF4-0DAC9B00166B}" srcOrd="0" destOrd="0" presId="urn:microsoft.com/office/officeart/2005/8/layout/cycle6"/>
    <dgm:cxn modelId="{8EE94775-FFD1-48CF-AA08-14F637EA5B04}" srcId="{10529640-6838-4196-93FD-3FAA23059D52}" destId="{B17FC547-0CDE-4DC0-A85D-0D02A20F1250}" srcOrd="2" destOrd="0" parTransId="{C62AF95A-5C3E-4B69-93EB-66FFDB270A2A}" sibTransId="{6B8DB756-1F16-4970-A961-81D86EE1B29A}"/>
    <dgm:cxn modelId="{B9735659-979C-4C79-8169-44A005FEBFE0}" srcId="{10529640-6838-4196-93FD-3FAA23059D52}" destId="{D36FC947-5AF4-43CC-9A53-7C3FD1C60BF9}" srcOrd="0" destOrd="0" parTransId="{286F311F-8A38-4243-8818-DAC0C2FE2041}" sibTransId="{7D979F0A-0456-43A5-B8FF-0549B586EB38}"/>
    <dgm:cxn modelId="{038A30A1-2A87-4B1E-989E-E0F81002C71F}" type="presOf" srcId="{3D9E1200-148E-4B57-921C-E4B199F5C5C7}" destId="{9AA260A5-3211-4BE6-8B69-410E391B5F59}" srcOrd="0" destOrd="0" presId="urn:microsoft.com/office/officeart/2005/8/layout/cycle6"/>
    <dgm:cxn modelId="{903200D7-315B-4FA5-A0D0-4E5A55EDE4D6}" type="presOf" srcId="{B17FC547-0CDE-4DC0-A85D-0D02A20F1250}" destId="{6643B5FF-4856-4F7E-B7FE-DB8200D9A1C4}" srcOrd="0" destOrd="0" presId="urn:microsoft.com/office/officeart/2005/8/layout/cycle6"/>
    <dgm:cxn modelId="{9AAA9E7C-117B-4B60-B64A-0F1FC08945CF}" type="presParOf" srcId="{3D4A6336-8DA2-4A4E-8EDA-E1404C553957}" destId="{80942D70-5F2E-45E7-9AD2-D4A3AC1FD906}" srcOrd="0" destOrd="0" presId="urn:microsoft.com/office/officeart/2005/8/layout/cycle6"/>
    <dgm:cxn modelId="{5BA08A9E-420F-448F-B12A-9B5CF9DB84B7}" type="presParOf" srcId="{3D4A6336-8DA2-4A4E-8EDA-E1404C553957}" destId="{EE439880-2555-47FA-B595-7C9D662DFE7F}" srcOrd="1" destOrd="0" presId="urn:microsoft.com/office/officeart/2005/8/layout/cycle6"/>
    <dgm:cxn modelId="{24DDB2E0-33A8-4728-A01C-BDCD94E3F13E}" type="presParOf" srcId="{3D4A6336-8DA2-4A4E-8EDA-E1404C553957}" destId="{C8CB6753-8920-4BC3-ABF4-0DAC9B00166B}" srcOrd="2" destOrd="0" presId="urn:microsoft.com/office/officeart/2005/8/layout/cycle6"/>
    <dgm:cxn modelId="{E4C51487-7A7E-4BBF-8B47-DFA11A8D6966}" type="presParOf" srcId="{3D4A6336-8DA2-4A4E-8EDA-E1404C553957}" destId="{870EAF07-B2BF-4789-81B7-AAA55C2D2479}" srcOrd="3" destOrd="0" presId="urn:microsoft.com/office/officeart/2005/8/layout/cycle6"/>
    <dgm:cxn modelId="{DD4BA7A4-6790-493C-8BB2-47285D682194}" type="presParOf" srcId="{3D4A6336-8DA2-4A4E-8EDA-E1404C553957}" destId="{73AFE52B-2462-4BCA-8581-C86AB6A1CEEC}" srcOrd="4" destOrd="0" presId="urn:microsoft.com/office/officeart/2005/8/layout/cycle6"/>
    <dgm:cxn modelId="{95203401-CF8C-4A53-B75E-8E67CF3F7DC7}" type="presParOf" srcId="{3D4A6336-8DA2-4A4E-8EDA-E1404C553957}" destId="{9A6A051E-E37A-4954-9B67-51B1B9032B2E}" srcOrd="5" destOrd="0" presId="urn:microsoft.com/office/officeart/2005/8/layout/cycle6"/>
    <dgm:cxn modelId="{5E63FB11-BD4A-4775-B03D-42E4F290A286}" type="presParOf" srcId="{3D4A6336-8DA2-4A4E-8EDA-E1404C553957}" destId="{6643B5FF-4856-4F7E-B7FE-DB8200D9A1C4}" srcOrd="6" destOrd="0" presId="urn:microsoft.com/office/officeart/2005/8/layout/cycle6"/>
    <dgm:cxn modelId="{3D0133FE-F1E1-45E6-9785-690D9890A529}" type="presParOf" srcId="{3D4A6336-8DA2-4A4E-8EDA-E1404C553957}" destId="{3DC17299-5D2D-4949-BCE8-52A271E5E6C5}" srcOrd="7" destOrd="0" presId="urn:microsoft.com/office/officeart/2005/8/layout/cycle6"/>
    <dgm:cxn modelId="{BECD236F-4AF5-495C-B898-2E6F0700D9A5}" type="presParOf" srcId="{3D4A6336-8DA2-4A4E-8EDA-E1404C553957}" destId="{77F963A5-C2F6-4FDC-A036-236C8803A25D}" srcOrd="8" destOrd="0" presId="urn:microsoft.com/office/officeart/2005/8/layout/cycle6"/>
    <dgm:cxn modelId="{E4647797-64EB-4B6A-93B9-ACE61DD69152}" type="presParOf" srcId="{3D4A6336-8DA2-4A4E-8EDA-E1404C553957}" destId="{3EB08C39-6A8C-4B0D-90D1-0B0FC67E9E49}" srcOrd="9" destOrd="0" presId="urn:microsoft.com/office/officeart/2005/8/layout/cycle6"/>
    <dgm:cxn modelId="{5DD5F786-BC9A-4452-84A1-FA7FF5694B4E}" type="presParOf" srcId="{3D4A6336-8DA2-4A4E-8EDA-E1404C553957}" destId="{E9158717-B2FF-4A27-B531-876F37FB1BFA}" srcOrd="10" destOrd="0" presId="urn:microsoft.com/office/officeart/2005/8/layout/cycle6"/>
    <dgm:cxn modelId="{EB06199F-F5CB-41BF-9D0E-1152EE102361}" type="presParOf" srcId="{3D4A6336-8DA2-4A4E-8EDA-E1404C553957}" destId="{9AA260A5-3211-4BE6-8B69-410E391B5F59}" srcOrd="11" destOrd="0" presId="urn:microsoft.com/office/officeart/2005/8/layout/cycle6"/>
  </dgm:cxnLst>
  <dgm:bg/>
  <dgm:whole>
    <a:ln w="38100"/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942D70-5F2E-45E7-9AD2-D4A3AC1FD906}">
      <dsp:nvSpPr>
        <dsp:cNvPr id="0" name=""/>
        <dsp:cNvSpPr/>
      </dsp:nvSpPr>
      <dsp:spPr>
        <a:xfrm>
          <a:off x="2133600" y="638"/>
          <a:ext cx="4286248" cy="120262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>
              <a:latin typeface="Calibri" pitchFamily="34" charset="0"/>
              <a:cs typeface="Calibri" pitchFamily="34" charset="0"/>
            </a:rPr>
            <a:t>Pretest</a:t>
          </a:r>
          <a:r>
            <a:rPr lang="id-ID" sz="2200" kern="1200" dirty="0">
              <a:latin typeface="Calibri" pitchFamily="34" charset="0"/>
              <a:cs typeface="Calibri" pitchFamily="34" charset="0"/>
            </a:rPr>
            <a:t> dan </a:t>
          </a:r>
          <a:r>
            <a:rPr lang="id-ID" sz="2200" b="1" kern="1200" dirty="0">
              <a:latin typeface="Calibri" pitchFamily="34" charset="0"/>
              <a:cs typeface="Calibri" pitchFamily="34" charset="0"/>
            </a:rPr>
            <a:t>Posttest</a:t>
          </a:r>
          <a:r>
            <a:rPr lang="id-ID" sz="2200" kern="1200" dirty="0">
              <a:latin typeface="Calibri" pitchFamily="34" charset="0"/>
              <a:cs typeface="Calibri" pitchFamily="34" charset="0"/>
            </a:rPr>
            <a:t> untuk Mengukur Kompetensi Kognifif</a:t>
          </a:r>
        </a:p>
      </dsp:txBody>
      <dsp:txXfrm>
        <a:off x="2192307" y="59345"/>
        <a:ext cx="4168834" cy="1085206"/>
      </dsp:txXfrm>
    </dsp:sp>
    <dsp:sp modelId="{C8CB6753-8920-4BC3-ABF4-0DAC9B00166B}">
      <dsp:nvSpPr>
        <dsp:cNvPr id="0" name=""/>
        <dsp:cNvSpPr/>
      </dsp:nvSpPr>
      <dsp:spPr>
        <a:xfrm>
          <a:off x="2260429" y="1057332"/>
          <a:ext cx="3977702" cy="3977702"/>
        </a:xfrm>
        <a:custGeom>
          <a:avLst/>
          <a:gdLst/>
          <a:ahLst/>
          <a:cxnLst/>
          <a:rect l="0" t="0" r="0" b="0"/>
          <a:pathLst>
            <a:path>
              <a:moveTo>
                <a:pt x="2747854" y="150524"/>
              </a:moveTo>
              <a:arcTo wR="1988851" hR="1988851" stAng="17546076" swAng="2090374"/>
            </a:path>
          </a:pathLst>
        </a:custGeom>
        <a:noFill/>
        <a:ln w="952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0EAF07-B2BF-4789-81B7-AAA55C2D2479}">
      <dsp:nvSpPr>
        <dsp:cNvPr id="0" name=""/>
        <dsp:cNvSpPr/>
      </dsp:nvSpPr>
      <dsp:spPr>
        <a:xfrm>
          <a:off x="4819643" y="1981203"/>
          <a:ext cx="3659295" cy="1202620"/>
        </a:xfrm>
        <a:prstGeom prst="roundRect">
          <a:avLst/>
        </a:prstGeom>
        <a:gradFill rotWithShape="0">
          <a:gsLst>
            <a:gs pos="0">
              <a:schemeClr val="accent5">
                <a:hueOff val="-4550958"/>
                <a:satOff val="17418"/>
                <a:lumOff val="-10980"/>
                <a:alphaOff val="0"/>
                <a:tint val="50000"/>
                <a:satMod val="300000"/>
              </a:schemeClr>
            </a:gs>
            <a:gs pos="35000">
              <a:schemeClr val="accent5">
                <a:hueOff val="-4550958"/>
                <a:satOff val="17418"/>
                <a:lumOff val="-10980"/>
                <a:alphaOff val="0"/>
                <a:tint val="37000"/>
                <a:satMod val="300000"/>
              </a:schemeClr>
            </a:gs>
            <a:gs pos="100000">
              <a:schemeClr val="accent5">
                <a:hueOff val="-4550958"/>
                <a:satOff val="17418"/>
                <a:lumOff val="-1098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>
              <a:latin typeface="Calibri" pitchFamily="34" charset="0"/>
              <a:cs typeface="Calibri" pitchFamily="34" charset="0"/>
            </a:rPr>
            <a:t>Penyajian Materi </a:t>
          </a:r>
          <a:r>
            <a:rPr lang="id-ID" sz="2200" kern="1200" dirty="0">
              <a:latin typeface="Calibri" pitchFamily="34" charset="0"/>
              <a:cs typeface="Calibri" pitchFamily="34" charset="0"/>
            </a:rPr>
            <a:t>dengan Model </a:t>
          </a:r>
          <a:r>
            <a:rPr lang="id-ID" sz="2200" kern="1200" dirty="0" err="1">
              <a:latin typeface="Calibri" pitchFamily="34" charset="0"/>
              <a:cs typeface="Calibri" pitchFamily="34" charset="0"/>
            </a:rPr>
            <a:t>Minimalism</a:t>
          </a:r>
          <a:r>
            <a:rPr lang="id-ID" sz="2200" kern="1200" dirty="0">
              <a:latin typeface="Calibri" pitchFamily="34" charset="0"/>
              <a:cs typeface="Calibri" pitchFamily="34" charset="0"/>
            </a:rPr>
            <a:t> berbasis Konsep </a:t>
          </a:r>
          <a:r>
            <a:rPr lang="id-ID" sz="2200" kern="1200" dirty="0" err="1">
              <a:latin typeface="Calibri" pitchFamily="34" charset="0"/>
              <a:cs typeface="Calibri" pitchFamily="34" charset="0"/>
            </a:rPr>
            <a:t>Amati-Tiru-Modifikasi</a:t>
          </a:r>
          <a:endParaRPr lang="id-ID" sz="2200" kern="1200" dirty="0">
            <a:latin typeface="Calibri" pitchFamily="34" charset="0"/>
            <a:cs typeface="Calibri" pitchFamily="34" charset="0"/>
          </a:endParaRPr>
        </a:p>
      </dsp:txBody>
      <dsp:txXfrm>
        <a:off x="4878350" y="2039910"/>
        <a:ext cx="3541881" cy="1085206"/>
      </dsp:txXfrm>
    </dsp:sp>
    <dsp:sp modelId="{9A6A051E-E37A-4954-9B67-51B1B9032B2E}">
      <dsp:nvSpPr>
        <dsp:cNvPr id="0" name=""/>
        <dsp:cNvSpPr/>
      </dsp:nvSpPr>
      <dsp:spPr>
        <a:xfrm>
          <a:off x="2256537" y="145720"/>
          <a:ext cx="3977702" cy="3977702"/>
        </a:xfrm>
        <a:custGeom>
          <a:avLst/>
          <a:gdLst/>
          <a:ahLst/>
          <a:cxnLst/>
          <a:rect l="0" t="0" r="0" b="0"/>
          <a:pathLst>
            <a:path>
              <a:moveTo>
                <a:pt x="3671865" y="3048564"/>
              </a:moveTo>
              <a:arcTo wR="1988851" hR="1988851" stAng="1931799" swAng="2125672"/>
            </a:path>
          </a:pathLst>
        </a:custGeom>
        <a:noFill/>
        <a:ln w="9525" cap="flat" cmpd="sng" algn="ctr">
          <a:solidFill>
            <a:schemeClr val="accent5">
              <a:hueOff val="-4550958"/>
              <a:satOff val="17418"/>
              <a:lumOff val="-1098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643B5FF-4856-4F7E-B7FE-DB8200D9A1C4}">
      <dsp:nvSpPr>
        <dsp:cNvPr id="0" name=""/>
        <dsp:cNvSpPr/>
      </dsp:nvSpPr>
      <dsp:spPr>
        <a:xfrm>
          <a:off x="2133600" y="3978341"/>
          <a:ext cx="4286248" cy="1202620"/>
        </a:xfrm>
        <a:prstGeom prst="roundRect">
          <a:avLst/>
        </a:prstGeom>
        <a:gradFill rotWithShape="0">
          <a:gsLst>
            <a:gs pos="0">
              <a:schemeClr val="accent5">
                <a:hueOff val="-9101917"/>
                <a:satOff val="34835"/>
                <a:lumOff val="-21961"/>
                <a:alphaOff val="0"/>
                <a:tint val="50000"/>
                <a:satMod val="300000"/>
              </a:schemeClr>
            </a:gs>
            <a:gs pos="35000">
              <a:schemeClr val="accent5">
                <a:hueOff val="-9101917"/>
                <a:satOff val="34835"/>
                <a:lumOff val="-21961"/>
                <a:alphaOff val="0"/>
                <a:tint val="37000"/>
                <a:satMod val="300000"/>
              </a:schemeClr>
            </a:gs>
            <a:gs pos="100000">
              <a:schemeClr val="accent5">
                <a:hueOff val="-9101917"/>
                <a:satOff val="34835"/>
                <a:lumOff val="-2196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>
              <a:latin typeface="Calibri" pitchFamily="34" charset="0"/>
              <a:cs typeface="Calibri" pitchFamily="34" charset="0"/>
            </a:rPr>
            <a:t>Latihan Secara Iteratif </a:t>
          </a:r>
          <a:r>
            <a:rPr lang="id-ID" sz="2200" kern="1200" dirty="0">
              <a:latin typeface="Calibri" pitchFamily="34" charset="0"/>
              <a:cs typeface="Calibri" pitchFamily="34" charset="0"/>
            </a:rPr>
            <a:t>untuk Meningkatkan Kompetensi Kognitif dan Psikomotorik</a:t>
          </a:r>
        </a:p>
      </dsp:txBody>
      <dsp:txXfrm>
        <a:off x="2192307" y="4037048"/>
        <a:ext cx="4168834" cy="1085206"/>
      </dsp:txXfrm>
    </dsp:sp>
    <dsp:sp modelId="{77F963A5-C2F6-4FDC-A036-236C8803A25D}">
      <dsp:nvSpPr>
        <dsp:cNvPr id="0" name=""/>
        <dsp:cNvSpPr/>
      </dsp:nvSpPr>
      <dsp:spPr>
        <a:xfrm>
          <a:off x="2336497" y="150223"/>
          <a:ext cx="3977702" cy="3977702"/>
        </a:xfrm>
        <a:custGeom>
          <a:avLst/>
          <a:gdLst/>
          <a:ahLst/>
          <a:cxnLst/>
          <a:rect l="0" t="0" r="0" b="0"/>
          <a:pathLst>
            <a:path>
              <a:moveTo>
                <a:pt x="1220790" y="3823412"/>
              </a:moveTo>
              <a:arcTo wR="1988851" hR="1988851" stAng="6763032" swAng="2114438"/>
            </a:path>
          </a:pathLst>
        </a:custGeom>
        <a:noFill/>
        <a:ln w="9525" cap="flat" cmpd="sng" algn="ctr">
          <a:solidFill>
            <a:schemeClr val="accent5">
              <a:hueOff val="-9101917"/>
              <a:satOff val="34835"/>
              <a:lumOff val="-2196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B08C39-6A8C-4B0D-90D1-0B0FC67E9E49}">
      <dsp:nvSpPr>
        <dsp:cNvPr id="0" name=""/>
        <dsp:cNvSpPr/>
      </dsp:nvSpPr>
      <dsp:spPr>
        <a:xfrm>
          <a:off x="95255" y="1981202"/>
          <a:ext cx="3659295" cy="1202620"/>
        </a:xfrm>
        <a:prstGeom prst="roundRect">
          <a:avLst/>
        </a:prstGeom>
        <a:gradFill rotWithShape="0">
          <a:gsLst>
            <a:gs pos="0">
              <a:schemeClr val="accent5">
                <a:hueOff val="-13652875"/>
                <a:satOff val="52253"/>
                <a:lumOff val="-32941"/>
                <a:alphaOff val="0"/>
                <a:tint val="50000"/>
                <a:satMod val="300000"/>
              </a:schemeClr>
            </a:gs>
            <a:gs pos="35000">
              <a:schemeClr val="accent5">
                <a:hueOff val="-13652875"/>
                <a:satOff val="52253"/>
                <a:lumOff val="-32941"/>
                <a:alphaOff val="0"/>
                <a:tint val="37000"/>
                <a:satMod val="300000"/>
              </a:schemeClr>
            </a:gs>
            <a:gs pos="100000">
              <a:schemeClr val="accent5">
                <a:hueOff val="-13652875"/>
                <a:satOff val="52253"/>
                <a:lumOff val="-32941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2200" b="1" kern="1200" dirty="0">
              <a:latin typeface="Calibri" pitchFamily="34" charset="0"/>
              <a:cs typeface="Calibri" pitchFamily="34" charset="0"/>
            </a:rPr>
            <a:t>Penugasan</a:t>
          </a:r>
          <a:r>
            <a:rPr lang="id-ID" sz="2200" kern="1200" dirty="0">
              <a:latin typeface="Calibri" pitchFamily="34" charset="0"/>
              <a:cs typeface="Calibri" pitchFamily="34" charset="0"/>
            </a:rPr>
            <a:t> berbasis </a:t>
          </a:r>
          <a:r>
            <a:rPr lang="id-ID" sz="2200" kern="1200" dirty="0" err="1">
              <a:latin typeface="Calibri" pitchFamily="34" charset="0"/>
              <a:cs typeface="Calibri" pitchFamily="34" charset="0"/>
            </a:rPr>
            <a:t>Self-Contained</a:t>
          </a:r>
          <a:r>
            <a:rPr lang="id-ID" sz="2200" kern="1200" dirty="0">
              <a:latin typeface="Calibri" pitchFamily="34" charset="0"/>
              <a:cs typeface="Calibri" pitchFamily="34" charset="0"/>
            </a:rPr>
            <a:t> </a:t>
          </a:r>
          <a:r>
            <a:rPr lang="id-ID" sz="2200" kern="1200">
              <a:latin typeface="Calibri" pitchFamily="34" charset="0"/>
              <a:cs typeface="Calibri" pitchFamily="34" charset="0"/>
            </a:rPr>
            <a:t>Project dan Literatur </a:t>
          </a:r>
          <a:r>
            <a:rPr lang="id-ID" sz="2200" kern="1200" dirty="0" err="1">
              <a:latin typeface="Calibri" pitchFamily="34" charset="0"/>
              <a:cs typeface="Calibri" pitchFamily="34" charset="0"/>
            </a:rPr>
            <a:t>Review</a:t>
          </a:r>
          <a:endParaRPr lang="id-ID" sz="2200" kern="1200" dirty="0">
            <a:latin typeface="Calibri" pitchFamily="34" charset="0"/>
            <a:cs typeface="Calibri" pitchFamily="34" charset="0"/>
          </a:endParaRPr>
        </a:p>
      </dsp:txBody>
      <dsp:txXfrm>
        <a:off x="153962" y="2039909"/>
        <a:ext cx="3541881" cy="1085206"/>
      </dsp:txXfrm>
    </dsp:sp>
    <dsp:sp modelId="{9AA260A5-3211-4BE6-8B69-410E391B5F59}">
      <dsp:nvSpPr>
        <dsp:cNvPr id="0" name=""/>
        <dsp:cNvSpPr/>
      </dsp:nvSpPr>
      <dsp:spPr>
        <a:xfrm>
          <a:off x="2332606" y="1052834"/>
          <a:ext cx="3977702" cy="3977702"/>
        </a:xfrm>
        <a:custGeom>
          <a:avLst/>
          <a:gdLst/>
          <a:ahLst/>
          <a:cxnLst/>
          <a:rect l="0" t="0" r="0" b="0"/>
          <a:pathLst>
            <a:path>
              <a:moveTo>
                <a:pt x="312792" y="918170"/>
              </a:moveTo>
              <a:arcTo wR="1988851" hR="1988851" stAng="12754247" swAng="2079257"/>
            </a:path>
          </a:pathLst>
        </a:custGeom>
        <a:noFill/>
        <a:ln w="9525" cap="flat" cmpd="sng" algn="ctr">
          <a:solidFill>
            <a:schemeClr val="accent5">
              <a:hueOff val="-13652875"/>
              <a:satOff val="52253"/>
              <a:lumOff val="-32941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7" name="Rectangle 9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475699" y="9833555"/>
            <a:ext cx="3105944" cy="472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t" anchorCtr="0" compatLnSpc="1">
            <a:prstTxWarp prst="textNoShape">
              <a:avLst/>
            </a:prstTxWarp>
          </a:bodyPr>
          <a:lstStyle>
            <a:lvl1pPr algn="r" defTabSz="954018">
              <a:defRPr sz="700" i="1" dirty="0">
                <a:effectLst/>
              </a:defRPr>
            </a:lvl1pPr>
          </a:lstStyle>
          <a:p>
            <a:pPr>
              <a:defRPr/>
            </a:pPr>
            <a:r>
              <a:rPr lang="en-US" altLang="ja-JP"/>
              <a:t>romi@romisatriawahono.net</a:t>
            </a:r>
          </a:p>
        </p:txBody>
      </p:sp>
      <p:sp>
        <p:nvSpPr>
          <p:cNvPr id="27658" name="Rectangle 10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93150" y="192914"/>
            <a:ext cx="5982331" cy="52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t" anchorCtr="0" compatLnSpc="1">
            <a:prstTxWarp prst="textNoShape">
              <a:avLst/>
            </a:prstTxWarp>
          </a:bodyPr>
          <a:lstStyle>
            <a:lvl1pPr algn="r" defTabSz="954018">
              <a:defRPr sz="700" i="1" dirty="0" smtClean="0">
                <a:effectLst/>
              </a:defRPr>
            </a:lvl1pPr>
          </a:lstStyle>
          <a:p>
            <a:pPr>
              <a:defRPr/>
            </a:pPr>
            <a:r>
              <a:rPr lang="id-ID" altLang="ja-JP"/>
              <a:t>Object-Oriented Programming</a:t>
            </a:r>
            <a:endParaRPr lang="en-US" altLang="ja-JP"/>
          </a:p>
        </p:txBody>
      </p:sp>
      <p:sp>
        <p:nvSpPr>
          <p:cNvPr id="27659" name="Rectangle 11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480681" y="9701561"/>
            <a:ext cx="3216871" cy="370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b" anchorCtr="0" compatLnSpc="1">
            <a:prstTxWarp prst="textNoShape">
              <a:avLst/>
            </a:prstTxWarp>
          </a:bodyPr>
          <a:lstStyle>
            <a:lvl1pPr algn="l" defTabSz="954018">
              <a:defRPr sz="700" i="1" dirty="0">
                <a:effectLst/>
              </a:defRPr>
            </a:lvl1pPr>
          </a:lstStyle>
          <a:p>
            <a:pPr>
              <a:defRPr/>
            </a:pPr>
            <a:r>
              <a:rPr lang="en-US" altLang="ja-JP"/>
              <a:t>http://romisatriawahono.net</a:t>
            </a:r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H="1">
            <a:off x="593151" y="406135"/>
            <a:ext cx="5916083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6" rIns="91433" bIns="45716"/>
          <a:lstStyle/>
          <a:p>
            <a:pPr>
              <a:defRPr/>
            </a:pPr>
            <a:endParaRPr lang="id-ID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H="1">
            <a:off x="593151" y="9828478"/>
            <a:ext cx="5916083" cy="0"/>
          </a:xfrm>
          <a:prstGeom prst="line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3" tIns="45716" rIns="91433" bIns="45716"/>
          <a:lstStyle/>
          <a:p>
            <a:pPr>
              <a:defRPr/>
            </a:pP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204269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t" anchorCtr="0" compatLnSpc="1">
            <a:prstTxWarp prst="textNoShape">
              <a:avLst/>
            </a:prstTxWarp>
          </a:bodyPr>
          <a:lstStyle>
            <a:lvl1pPr algn="l" defTabSz="954018">
              <a:defRPr sz="120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ja-JP"/>
              <a:t>romi@romisatriawahono.net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2630" y="0"/>
            <a:ext cx="3076671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t" anchorCtr="0" compatLnSpc="1">
            <a:prstTxWarp prst="textNoShape">
              <a:avLst/>
            </a:prstTxWarp>
          </a:bodyPr>
          <a:lstStyle>
            <a:lvl1pPr algn="r" defTabSz="954018">
              <a:defRPr sz="120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id-ID" altLang="ja-JP"/>
              <a:t>Object-Oriented Programming</a:t>
            </a:r>
            <a:endParaRPr lang="en-US" altLang="ja-JP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6950" y="768350"/>
            <a:ext cx="5116513" cy="38369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5958" y="4860089"/>
            <a:ext cx="5207386" cy="4606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723561"/>
            <a:ext cx="3076672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b" anchorCtr="0" compatLnSpc="1">
            <a:prstTxWarp prst="textNoShape">
              <a:avLst/>
            </a:prstTxWarp>
          </a:bodyPr>
          <a:lstStyle>
            <a:lvl1pPr algn="l" defTabSz="954018">
              <a:defRPr sz="120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r>
              <a:rPr lang="en-US" altLang="ja-JP"/>
              <a:t>http://romisatriawahono.net</a:t>
            </a: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2630" y="9723561"/>
            <a:ext cx="3076671" cy="511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82" tIns="47691" rIns="95382" bIns="47691" numCol="1" anchor="b" anchorCtr="0" compatLnSpc="1">
            <a:prstTxWarp prst="textNoShape">
              <a:avLst/>
            </a:prstTxWarp>
          </a:bodyPr>
          <a:lstStyle>
            <a:lvl1pPr algn="r" defTabSz="954018">
              <a:defRPr sz="1200">
                <a:effectLst/>
                <a:latin typeface="Times New Roman" pitchFamily="18" charset="0"/>
              </a:defRPr>
            </a:lvl1pPr>
          </a:lstStyle>
          <a:p>
            <a:pPr>
              <a:defRPr/>
            </a:pPr>
            <a:fld id="{38C9D2B2-F8A0-41B1-8482-D108E1D20E7F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27482936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ＭＳ Ｐ明朝" pitchFamily="1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32004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tIns="91440" bIns="91440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  <a:spcAft>
                <a:spcPct val="10000"/>
              </a:spcAft>
              <a:defRPr/>
            </a:pPr>
            <a:endParaRPr kumimoji="0" lang="en-US" sz="2400">
              <a:solidFill>
                <a:srgbClr val="000000"/>
              </a:solidFill>
              <a:effectLst/>
              <a:latin typeface="Arial" pitchFamily="34" charset="0"/>
              <a:ea typeface="Arial Unicode MS"/>
            </a:endParaRPr>
          </a:p>
        </p:txBody>
      </p:sp>
      <p:sp>
        <p:nvSpPr>
          <p:cNvPr id="280799" name="Rectangle 223"/>
          <p:cNvSpPr>
            <a:spLocks noGrp="1" noChangeArrowheads="1"/>
          </p:cNvSpPr>
          <p:nvPr>
            <p:ph type="subTitle" idx="1"/>
          </p:nvPr>
        </p:nvSpPr>
        <p:spPr>
          <a:xfrm>
            <a:off x="3521075" y="4267200"/>
            <a:ext cx="5113338" cy="1404938"/>
          </a:xfrm>
          <a:ln/>
        </p:spPr>
        <p:txBody>
          <a:bodyPr rIns="0"/>
          <a:lstStyle>
            <a:lvl1pPr marL="0" indent="0" algn="r">
              <a:buFont typeface="Times" pitchFamily="18" charset="0"/>
              <a:buNone/>
              <a:defRPr sz="260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280698" name="Rectangle 122"/>
          <p:cNvSpPr>
            <a:spLocks noGrp="1" noChangeArrowheads="1"/>
          </p:cNvSpPr>
          <p:nvPr>
            <p:ph type="ctrTitle"/>
          </p:nvPr>
        </p:nvSpPr>
        <p:spPr bwMode="auto">
          <a:xfrm>
            <a:off x="381000" y="420688"/>
            <a:ext cx="8305800" cy="2352675"/>
          </a:xfrm>
          <a:ln/>
        </p:spPr>
        <p:txBody>
          <a:bodyPr/>
          <a:lstStyle>
            <a:lvl1pPr>
              <a:defRPr sz="4000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9" name="Picture 15" descr="ikc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400" y="6585915"/>
            <a:ext cx="1371600" cy="27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 descr="bm-logo-kecil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6555684"/>
            <a:ext cx="856307" cy="257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812" y="190500"/>
            <a:ext cx="8561387" cy="6477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066800"/>
            <a:ext cx="8553450" cy="51816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5750" y="1362075"/>
            <a:ext cx="41021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0250" y="1362075"/>
            <a:ext cx="41021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1613" y="190500"/>
            <a:ext cx="2090737" cy="55911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7813" y="190500"/>
            <a:ext cx="6121400" cy="55911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20675"/>
            <a:ext cx="7467600" cy="14319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981200"/>
            <a:ext cx="3695700" cy="4114800"/>
          </a:xfrm>
        </p:spPr>
        <p:txBody>
          <a:bodyPr/>
          <a:lstStyle/>
          <a:p>
            <a:pPr lvl="0"/>
            <a:endParaRPr lang="id-ID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76700" y="1981200"/>
            <a:ext cx="36957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0000"/>
                </a:solidFill>
                <a:ea typeface="ＭＳ Ｐゴシック" pitchFamily="50" charset="-128"/>
              </a:defRPr>
            </a:lvl1pPr>
          </a:lstStyle>
          <a:p>
            <a:pPr algn="l">
              <a:defRPr/>
            </a:pPr>
            <a:endParaRPr kumimoji="0" lang="en-US" sz="1800">
              <a:effectLst/>
              <a:latin typeface="Arial" charset="0"/>
              <a:cs typeface="Arial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0000"/>
                </a:solidFill>
                <a:ea typeface="ＭＳ Ｐゴシック" pitchFamily="50" charset="-128"/>
              </a:defRPr>
            </a:lvl1pPr>
          </a:lstStyle>
          <a:p>
            <a:pPr algn="l">
              <a:defRPr/>
            </a:pPr>
            <a:endParaRPr kumimoji="0" lang="en-US" sz="1800">
              <a:effectLst/>
              <a:latin typeface="Arial" charset="0"/>
              <a:cs typeface="Arial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</p:spPr>
        <p:txBody>
          <a:bodyPr/>
          <a:lstStyle>
            <a:lvl1pPr>
              <a:defRPr sz="1200" b="1">
                <a:solidFill>
                  <a:srgbClr val="5F5F5F"/>
                </a:solidFill>
                <a:ea typeface="ＭＳ Ｐゴシック" pitchFamily="34" charset="-128"/>
                <a:cs typeface="Arial Unicode MS"/>
              </a:defRPr>
            </a:lvl1pPr>
          </a:lstStyle>
          <a:p>
            <a:pPr algn="l">
              <a:defRPr/>
            </a:pPr>
            <a:fld id="{EADF7C83-A7C6-478B-B500-C064B482CE0F}" type="slidenum">
              <a:rPr kumimoji="0" lang="en-US">
                <a:effectLst/>
                <a:latin typeface="Arial" charset="0"/>
              </a:rPr>
              <a:pPr algn="l">
                <a:defRPr/>
              </a:pPr>
              <a:t>‹#›</a:t>
            </a:fld>
            <a:endParaRPr kumimoji="0" lang="en-US">
              <a:effectLst/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382000" cy="762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371600"/>
            <a:ext cx="4038600" cy="47926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id-ID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4038600" cy="479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6200" y="65532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fld id="{F33DB1F6-EF26-4ADB-905F-8C647625EC41}" type="slidenum">
              <a:rPr kumimoji="0" lang="en-US" altLang="en-US" sz="1800">
                <a:solidFill>
                  <a:srgbClr val="000000"/>
                </a:solidFill>
                <a:effectLst/>
                <a:latin typeface="Arial" charset="0"/>
                <a:ea typeface="Arial Unicode MS"/>
                <a:cs typeface="Arial" charset="0"/>
              </a:rPr>
              <a:pPr algn="l">
                <a:defRPr/>
              </a:pPr>
              <a:t>‹#›</a:t>
            </a:fld>
            <a:endParaRPr kumimoji="0" lang="en-US" altLang="en-US" sz="1800">
              <a:solidFill>
                <a:srgbClr val="000000"/>
              </a:solidFill>
              <a:effectLst/>
              <a:latin typeface="Arial" charset="0"/>
              <a:ea typeface="Arial Unicode MS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948488" y="623728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algn="l">
              <a:defRPr/>
            </a:pPr>
            <a:endParaRPr kumimoji="0" lang="en-US" sz="1800">
              <a:solidFill>
                <a:srgbClr val="000000"/>
              </a:solidFill>
              <a:effectLst/>
              <a:latin typeface="Arial" charset="0"/>
              <a:ea typeface="Arial Unicode MS"/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76600" y="6308725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algn="l">
              <a:defRPr/>
            </a:pPr>
            <a:endParaRPr kumimoji="0" lang="en-US" sz="1800">
              <a:solidFill>
                <a:srgbClr val="000000"/>
              </a:solidFill>
              <a:effectLst/>
              <a:latin typeface="Arial" charset="0"/>
              <a:ea typeface="Arial Unicode MS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5532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fld id="{B69B7BB2-87DD-499E-A7A0-72C7A8C5EED6}" type="slidenum">
              <a:rPr kumimoji="0" lang="en-US" sz="1800">
                <a:solidFill>
                  <a:srgbClr val="000000"/>
                </a:solidFill>
                <a:effectLst/>
                <a:latin typeface="Arial" charset="0"/>
                <a:ea typeface="Arial Unicode MS"/>
                <a:cs typeface="Arial" charset="0"/>
              </a:rPr>
              <a:pPr algn="l">
                <a:defRPr/>
              </a:pPr>
              <a:t>‹#›</a:t>
            </a:fld>
            <a:endParaRPr kumimoji="0" lang="en-US" sz="1800">
              <a:solidFill>
                <a:srgbClr val="000000"/>
              </a:solidFill>
              <a:effectLst/>
              <a:latin typeface="Arial" charset="0"/>
              <a:ea typeface="Arial Unicode MS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0" y="1905000"/>
            <a:ext cx="7010400" cy="4114800"/>
          </a:xfrm>
        </p:spPr>
        <p:txBody>
          <a:bodyPr/>
          <a:lstStyle/>
          <a:p>
            <a:pPr lvl="0"/>
            <a:endParaRPr lang="id-ID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948488" y="6237288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algn="l">
              <a:defRPr/>
            </a:pPr>
            <a:endParaRPr kumimoji="0" lang="en-US" sz="1800">
              <a:solidFill>
                <a:srgbClr val="000000"/>
              </a:solidFill>
              <a:effectLst/>
              <a:latin typeface="Arial" charset="0"/>
              <a:ea typeface="Arial Unicode M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76600" y="6308725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+mn-cs"/>
              </a:defRPr>
            </a:lvl1pPr>
          </a:lstStyle>
          <a:p>
            <a:pPr algn="l">
              <a:defRPr/>
            </a:pPr>
            <a:endParaRPr kumimoji="0" lang="en-US" sz="1800">
              <a:solidFill>
                <a:srgbClr val="000000"/>
              </a:solidFill>
              <a:effectLst/>
              <a:latin typeface="Arial" charset="0"/>
              <a:ea typeface="Arial Unicode M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200" y="6553200"/>
            <a:ext cx="21336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defRPr/>
            </a:pPr>
            <a:fld id="{CFB55F19-88BE-4068-911A-DF454FC57071}" type="slidenum">
              <a:rPr kumimoji="0" lang="en-US" sz="1800">
                <a:solidFill>
                  <a:srgbClr val="000000"/>
                </a:solidFill>
                <a:effectLst/>
                <a:latin typeface="Arial" charset="0"/>
                <a:ea typeface="Arial Unicode MS"/>
                <a:cs typeface="Arial" charset="0"/>
              </a:rPr>
              <a:pPr algn="l">
                <a:defRPr/>
              </a:pPr>
              <a:t>‹#›</a:t>
            </a:fld>
            <a:endParaRPr kumimoji="0" lang="en-US" sz="1800">
              <a:solidFill>
                <a:srgbClr val="000000"/>
              </a:solidFill>
              <a:effectLst/>
              <a:latin typeface="Arial" charset="0"/>
              <a:ea typeface="Arial Unicode MS"/>
              <a:cs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0" y="0"/>
            <a:ext cx="9144000" cy="8382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tIns="91440" bIns="91440" anchor="ctr">
            <a:spAutoFit/>
          </a:bodyPr>
          <a:lstStyle/>
          <a:p>
            <a:pPr eaLnBrk="0" hangingPunct="0">
              <a:lnSpc>
                <a:spcPct val="90000"/>
              </a:lnSpc>
              <a:spcBef>
                <a:spcPct val="30000"/>
              </a:spcBef>
              <a:spcAft>
                <a:spcPct val="10000"/>
              </a:spcAft>
              <a:defRPr/>
            </a:pPr>
            <a:endParaRPr kumimoji="0" lang="en-US" sz="2400">
              <a:solidFill>
                <a:srgbClr val="000000"/>
              </a:solidFill>
              <a:effectLst/>
              <a:latin typeface="Arial" pitchFamily="34" charset="0"/>
              <a:ea typeface="Arial Unicode MS"/>
              <a:cs typeface="Arial" charset="0"/>
            </a:endParaRPr>
          </a:p>
        </p:txBody>
      </p:sp>
      <p:sp>
        <p:nvSpPr>
          <p:cNvPr id="7171" name="Rectangle 52"/>
          <p:cNvSpPr>
            <a:spLocks noGrp="1" noChangeArrowheads="1"/>
          </p:cNvSpPr>
          <p:nvPr>
            <p:ph type="body" idx="1"/>
          </p:nvPr>
        </p:nvSpPr>
        <p:spPr bwMode="gray">
          <a:xfrm>
            <a:off x="285750" y="1219200"/>
            <a:ext cx="8553450" cy="5029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172" name="Rectangle 53"/>
          <p:cNvSpPr>
            <a:spLocks noGrp="1" noChangeArrowheads="1"/>
          </p:cNvSpPr>
          <p:nvPr>
            <p:ph type="title"/>
          </p:nvPr>
        </p:nvSpPr>
        <p:spPr bwMode="invGray">
          <a:xfrm>
            <a:off x="277813" y="190500"/>
            <a:ext cx="8561387" cy="6477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pic>
        <p:nvPicPr>
          <p:cNvPr id="7" name="Picture 15" descr="ikc.jpg"/>
          <p:cNvPicPr>
            <a:picLocks noChangeAspect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772400" y="6585915"/>
            <a:ext cx="1371600" cy="272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 descr="bm-logo-kecil.png"/>
          <p:cNvPicPr>
            <a:picLocks noChangeAspect="1"/>
          </p:cNvPicPr>
          <p:nvPr userDrawn="1"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6200" y="6555684"/>
            <a:ext cx="856307" cy="257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</p:sldLayoutIdLst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bg1"/>
          </a:solidFill>
          <a:latin typeface="Calibri" pitchFamily="34" charset="0"/>
          <a:ea typeface="Tahoma" pitchFamily="34" charset="0"/>
          <a:cs typeface="Calibri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Arial" pitchFamily="34" charset="0"/>
          <a:ea typeface="Arial Unicode MS" pitchFamily="34" charset="-128"/>
          <a:cs typeface="Arial Unicode MS" pitchFamily="34" charset="-128"/>
        </a:defRPr>
      </a:lvl9pPr>
    </p:titleStyle>
    <p:bodyStyle>
      <a:lvl1pPr marL="347663" indent="-347663" algn="l" rtl="0" eaLnBrk="0" fontAlgn="base" hangingPunct="0">
        <a:lnSpc>
          <a:spcPct val="90000"/>
        </a:lnSpc>
        <a:spcBef>
          <a:spcPct val="30000"/>
        </a:spcBef>
        <a:spcAft>
          <a:spcPct val="10000"/>
        </a:spcAft>
        <a:buClr>
          <a:srgbClr val="7F7F7F"/>
        </a:buClr>
        <a:buFont typeface="Wingdings" pitchFamily="2" charset="2"/>
        <a:buChar char="§"/>
        <a:defRPr sz="30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635000" indent="-173038" algn="l" rtl="0" eaLnBrk="0" fontAlgn="base" hangingPunct="0">
        <a:lnSpc>
          <a:spcPct val="90000"/>
        </a:lnSpc>
        <a:spcBef>
          <a:spcPct val="30000"/>
        </a:spcBef>
        <a:spcAft>
          <a:spcPct val="10000"/>
        </a:spcAft>
        <a:buClr>
          <a:srgbClr val="A6A6A6"/>
        </a:buClr>
        <a:buFont typeface="Arial" charset="0"/>
        <a:buChar char="•"/>
        <a:defRPr sz="26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2pPr>
      <a:lvl3pPr marL="922338" indent="-173038" algn="l" rtl="0" eaLnBrk="0" fontAlgn="base" hangingPunct="0">
        <a:lnSpc>
          <a:spcPct val="90000"/>
        </a:lnSpc>
        <a:spcBef>
          <a:spcPct val="30000"/>
        </a:spcBef>
        <a:spcAft>
          <a:spcPct val="10000"/>
        </a:spcAft>
        <a:buClr>
          <a:srgbClr val="A6A6A6"/>
        </a:buClr>
        <a:buFont typeface="Wingdings" pitchFamily="2" charset="2"/>
        <a:buChar char="ü"/>
        <a:defRPr sz="22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3pPr>
      <a:lvl4pPr marL="1209675" indent="-173038" algn="l" rtl="0" eaLnBrk="0" fontAlgn="base" hangingPunct="0">
        <a:lnSpc>
          <a:spcPct val="90000"/>
        </a:lnSpc>
        <a:spcBef>
          <a:spcPct val="30000"/>
        </a:spcBef>
        <a:spcAft>
          <a:spcPct val="10000"/>
        </a:spcAft>
        <a:buClr>
          <a:srgbClr val="A6A6A6"/>
        </a:buClr>
        <a:buFont typeface="Arial" charset="0"/>
        <a:buChar char="-"/>
        <a:defRPr sz="20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4pPr>
      <a:lvl5pPr marL="1497013" indent="-173038" algn="l" rtl="0" eaLnBrk="0" fontAlgn="base" hangingPunct="0">
        <a:lnSpc>
          <a:spcPct val="90000"/>
        </a:lnSpc>
        <a:spcBef>
          <a:spcPct val="30000"/>
        </a:spcBef>
        <a:spcAft>
          <a:spcPct val="10000"/>
        </a:spcAft>
        <a:buClr>
          <a:srgbClr val="A6A6A6"/>
        </a:buClr>
        <a:buFont typeface="Times" pitchFamily="18" charset="0"/>
        <a:buChar char="•"/>
        <a:defRPr sz="180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5pPr>
      <a:lvl6pPr marL="1954213" indent="-173038" algn="l" rtl="0" fontAlgn="base">
        <a:lnSpc>
          <a:spcPct val="90000"/>
        </a:lnSpc>
        <a:spcBef>
          <a:spcPct val="30000"/>
        </a:spcBef>
        <a:spcAft>
          <a:spcPct val="10000"/>
        </a:spcAft>
        <a:buClr>
          <a:schemeClr val="tx1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411413" indent="-173038" algn="l" rtl="0" fontAlgn="base">
        <a:lnSpc>
          <a:spcPct val="90000"/>
        </a:lnSpc>
        <a:spcBef>
          <a:spcPct val="30000"/>
        </a:spcBef>
        <a:spcAft>
          <a:spcPct val="10000"/>
        </a:spcAft>
        <a:buClr>
          <a:schemeClr val="tx1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2868613" indent="-173038" algn="l" rtl="0" fontAlgn="base">
        <a:lnSpc>
          <a:spcPct val="90000"/>
        </a:lnSpc>
        <a:spcBef>
          <a:spcPct val="30000"/>
        </a:spcBef>
        <a:spcAft>
          <a:spcPct val="10000"/>
        </a:spcAft>
        <a:buClr>
          <a:schemeClr val="tx1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325813" indent="-173038" algn="l" rtl="0" fontAlgn="base">
        <a:lnSpc>
          <a:spcPct val="90000"/>
        </a:lnSpc>
        <a:spcBef>
          <a:spcPct val="30000"/>
        </a:spcBef>
        <a:spcAft>
          <a:spcPct val="10000"/>
        </a:spcAft>
        <a:buClr>
          <a:schemeClr val="tx1"/>
        </a:buClr>
        <a:buFont typeface="Times" pitchFamily="18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../../RSWPublications/01-multimediasrc/jokotriyono2007/gm.exe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81000" y="420688"/>
            <a:ext cx="8305800" cy="1941512"/>
          </a:xfrm>
        </p:spPr>
        <p:txBody>
          <a:bodyPr/>
          <a:lstStyle/>
          <a:p>
            <a:pPr>
              <a:defRPr/>
            </a:pPr>
            <a:r>
              <a:rPr lang="en-US" sz="9600" kern="800" spc="-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ekton Pro Cond" pitchFamily="34" charset="0"/>
                <a:cs typeface="Narkisim" pitchFamily="34" charset="-79"/>
              </a:rPr>
              <a:t>Software Engineering</a:t>
            </a:r>
            <a:endParaRPr lang="en-US" sz="9600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1828800" y="4267200"/>
            <a:ext cx="6781800" cy="1600200"/>
          </a:xfrm>
        </p:spPr>
        <p:txBody>
          <a:bodyPr/>
          <a:lstStyle/>
          <a:p>
            <a:pPr lvl="0">
              <a:buClr>
                <a:srgbClr val="000000">
                  <a:lumMod val="50000"/>
                  <a:lumOff val="50000"/>
                </a:srgbClr>
              </a:buClr>
              <a:defRPr/>
            </a:pPr>
            <a:endParaRPr lang="en-US" sz="25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</a:t>
            </a:r>
            <a:r>
              <a:rPr lang="id-ID" dirty="0" err="1"/>
              <a:t>Design</a:t>
            </a:r>
            <a:endParaRPr lang="id-ID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4773271"/>
              </p:ext>
            </p:extLst>
          </p:nvPr>
        </p:nvGraphicFramePr>
        <p:xfrm>
          <a:off x="285750" y="1219200"/>
          <a:ext cx="8553450" cy="5181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5727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sz="4000" dirty="0" err="1"/>
              <a:t>Textbooks</a:t>
            </a:r>
            <a:endParaRPr lang="id-ID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3" r="9519"/>
          <a:stretch/>
        </p:blipFill>
        <p:spPr>
          <a:xfrm>
            <a:off x="457200" y="1143000"/>
            <a:ext cx="4038600" cy="498237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48715"/>
            <a:ext cx="4005899" cy="4947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93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Course </a:t>
            </a:r>
            <a:r>
              <a:rPr lang="en-US"/>
              <a:t>Contents</a:t>
            </a:r>
            <a:r>
              <a:rPr lang="id-ID"/>
              <a:t>  </a:t>
            </a:r>
            <a:r>
              <a:rPr lang="en-US"/>
              <a:t>-1-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Introduction</a:t>
            </a:r>
            <a:r>
              <a:rPr lang="en-US" dirty="0"/>
              <a:t> to Software Engineering</a:t>
            </a:r>
          </a:p>
          <a:p>
            <a:pPr marL="863600" lvl="1" indent="-514350">
              <a:buFont typeface="+mj-lt"/>
              <a:buAutoNum type="arabicPeriod"/>
            </a:pPr>
            <a:r>
              <a:rPr lang="id-ID" dirty="0" err="1"/>
              <a:t>What</a:t>
            </a:r>
            <a:r>
              <a:rPr lang="id-ID" dirty="0"/>
              <a:t> </a:t>
            </a:r>
            <a:r>
              <a:rPr lang="id-ID" dirty="0" err="1"/>
              <a:t>is</a:t>
            </a:r>
            <a:r>
              <a:rPr lang="id-ID" dirty="0"/>
              <a:t> </a:t>
            </a:r>
            <a:r>
              <a:rPr lang="en-US" dirty="0"/>
              <a:t>Software</a:t>
            </a:r>
          </a:p>
          <a:p>
            <a:pPr marL="863600" lvl="1" indent="-514350">
              <a:buFont typeface="+mj-lt"/>
              <a:buAutoNum type="arabicPeriod"/>
            </a:pPr>
            <a:r>
              <a:rPr lang="id-ID" dirty="0" err="1"/>
              <a:t>What</a:t>
            </a:r>
            <a:r>
              <a:rPr lang="id-ID" dirty="0"/>
              <a:t> </a:t>
            </a:r>
            <a:r>
              <a:rPr lang="id-ID" dirty="0" err="1"/>
              <a:t>is</a:t>
            </a:r>
            <a:r>
              <a:rPr lang="id-ID" dirty="0"/>
              <a:t> </a:t>
            </a:r>
            <a:r>
              <a:rPr lang="en-US" dirty="0"/>
              <a:t>Software Engineering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Discipline </a:t>
            </a:r>
            <a:r>
              <a:rPr lang="id-ID" dirty="0" err="1"/>
              <a:t>and</a:t>
            </a:r>
            <a:r>
              <a:rPr lang="id-ID" dirty="0"/>
              <a:t> </a:t>
            </a:r>
            <a:r>
              <a:rPr lang="id-ID" dirty="0" err="1"/>
              <a:t>Curriculum</a:t>
            </a:r>
            <a:r>
              <a:rPr lang="id-ID" dirty="0"/>
              <a:t> </a:t>
            </a:r>
            <a:r>
              <a:rPr lang="en-US" dirty="0"/>
              <a:t>of Software Engineering</a:t>
            </a:r>
            <a:endParaRPr lang="id-ID" dirty="0"/>
          </a:p>
          <a:p>
            <a:pPr marL="863600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Software Engineering </a:t>
            </a:r>
            <a:r>
              <a:rPr lang="en-US" dirty="0">
                <a:solidFill>
                  <a:srgbClr val="C00000"/>
                </a:solidFill>
              </a:rPr>
              <a:t>Profession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Profession, Ethics and Certification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Software Industry and Market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Internet Business Model and Trends</a:t>
            </a:r>
          </a:p>
          <a:p>
            <a:pPr marL="863600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Course </a:t>
            </a:r>
            <a:r>
              <a:rPr lang="en-US"/>
              <a:t>Contents</a:t>
            </a:r>
            <a:r>
              <a:rPr lang="id-ID"/>
              <a:t>  </a:t>
            </a:r>
            <a:r>
              <a:rPr lang="en-US"/>
              <a:t>-</a:t>
            </a:r>
            <a:r>
              <a:rPr lang="en-US" dirty="0"/>
              <a:t>2-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Software Engineering </a:t>
            </a:r>
            <a:r>
              <a:rPr lang="en-US" dirty="0">
                <a:solidFill>
                  <a:srgbClr val="C00000"/>
                </a:solidFill>
              </a:rPr>
              <a:t>Process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Software Development Life Cycle (SDLC)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Software Development Methodologies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Software Development Notation (UML) and Tools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Object-Oriented Paradigm</a:t>
            </a:r>
            <a:endParaRPr lang="id-ID" dirty="0"/>
          </a:p>
          <a:p>
            <a:pPr marL="863600" lvl="1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 startAt="3"/>
            </a:pPr>
            <a:r>
              <a:rPr lang="en-US" dirty="0"/>
              <a:t>Software </a:t>
            </a:r>
            <a:r>
              <a:rPr lang="en-US" dirty="0">
                <a:solidFill>
                  <a:srgbClr val="C00000"/>
                </a:solidFill>
              </a:rPr>
              <a:t>Construction</a:t>
            </a:r>
            <a:endParaRPr lang="en-US" dirty="0"/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Software Construction Process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Case Study: Developing Software using UML and Java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Estimating the </a:t>
            </a:r>
            <a:r>
              <a:rPr lang="id-ID" dirty="0"/>
              <a:t>S</a:t>
            </a:r>
            <a:r>
              <a:rPr lang="en-US" dirty="0" err="1"/>
              <a:t>ize</a:t>
            </a:r>
            <a:r>
              <a:rPr lang="id-ID" dirty="0"/>
              <a:t> of </a:t>
            </a:r>
            <a:r>
              <a:rPr lang="id-ID" dirty="0" err="1"/>
              <a:t>Software</a:t>
            </a:r>
            <a:r>
              <a:rPr lang="id-ID" dirty="0"/>
              <a:t> Project</a:t>
            </a:r>
            <a:endParaRPr lang="en-US" dirty="0"/>
          </a:p>
          <a:p>
            <a:pPr marL="863600" lvl="1" indent="-514350">
              <a:buFont typeface="+mj-lt"/>
              <a:buAutoNum type="arabicPeriod"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/>
              <a:t>Course </a:t>
            </a:r>
            <a:r>
              <a:rPr lang="en-US"/>
              <a:t>Contents</a:t>
            </a:r>
            <a:r>
              <a:rPr lang="id-ID"/>
              <a:t>  </a:t>
            </a:r>
            <a:r>
              <a:rPr lang="en-US"/>
              <a:t>-</a:t>
            </a:r>
            <a:r>
              <a:rPr lang="id-ID"/>
              <a:t>3</a:t>
            </a:r>
            <a:r>
              <a:rPr lang="en-US"/>
              <a:t>-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Software </a:t>
            </a:r>
            <a:r>
              <a:rPr lang="en-US" dirty="0">
                <a:solidFill>
                  <a:srgbClr val="C00000"/>
                </a:solidFill>
              </a:rPr>
              <a:t>Quality Assurance</a:t>
            </a:r>
          </a:p>
          <a:p>
            <a:pPr marL="801687" lvl="1" indent="-514350">
              <a:buFont typeface="+mj-lt"/>
              <a:buAutoNum type="arabicPeriod"/>
            </a:pPr>
            <a:r>
              <a:rPr lang="id-ID" dirty="0"/>
              <a:t>The </a:t>
            </a:r>
            <a:r>
              <a:rPr lang="id-ID" dirty="0" err="1"/>
              <a:t>Uniqueness</a:t>
            </a:r>
            <a:r>
              <a:rPr lang="id-ID" dirty="0"/>
              <a:t> of </a:t>
            </a:r>
            <a:r>
              <a:rPr lang="id-ID" dirty="0" err="1"/>
              <a:t>Software</a:t>
            </a:r>
            <a:r>
              <a:rPr lang="id-ID" dirty="0"/>
              <a:t> </a:t>
            </a:r>
            <a:r>
              <a:rPr lang="id-ID" dirty="0" err="1"/>
              <a:t>Quality</a:t>
            </a:r>
            <a:r>
              <a:rPr lang="id-ID" dirty="0"/>
              <a:t> </a:t>
            </a:r>
            <a:r>
              <a:rPr lang="id-ID" dirty="0" err="1"/>
              <a:t>Assurance</a:t>
            </a:r>
            <a:endParaRPr lang="id-ID" dirty="0"/>
          </a:p>
          <a:p>
            <a:pPr marL="801687" lvl="1" indent="-514350">
              <a:buFont typeface="+mj-lt"/>
              <a:buAutoNum type="arabicPeriod"/>
            </a:pPr>
            <a:r>
              <a:rPr lang="en-US" dirty="0"/>
              <a:t>What is Software Quality</a:t>
            </a:r>
          </a:p>
          <a:p>
            <a:pPr marL="801687" lvl="1" indent="-514350">
              <a:buFont typeface="+mj-lt"/>
              <a:buAutoNum type="arabicPeriod"/>
            </a:pPr>
            <a:r>
              <a:rPr lang="en-US" dirty="0"/>
              <a:t>Software Quality Factor</a:t>
            </a:r>
            <a:endParaRPr lang="id-ID" dirty="0"/>
          </a:p>
          <a:p>
            <a:pPr marL="801687" lvl="1" indent="-514350">
              <a:buFont typeface="+mj-lt"/>
              <a:buAutoNum type="arabicPeriod"/>
            </a:pPr>
            <a:r>
              <a:rPr lang="id-ID" dirty="0" err="1"/>
              <a:t>Software</a:t>
            </a:r>
            <a:r>
              <a:rPr lang="id-ID" dirty="0"/>
              <a:t> Testing</a:t>
            </a:r>
          </a:p>
          <a:p>
            <a:pPr marL="801687" lvl="1" indent="-514350">
              <a:buFont typeface="+mj-lt"/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Software Engineering </a:t>
            </a:r>
            <a:r>
              <a:rPr lang="en-US" dirty="0">
                <a:solidFill>
                  <a:srgbClr val="C00000"/>
                </a:solidFill>
              </a:rPr>
              <a:t>Research</a:t>
            </a:r>
            <a:endParaRPr lang="en-US" dirty="0"/>
          </a:p>
          <a:p>
            <a:pPr marL="863600" lvl="1" indent="-514350">
              <a:buFont typeface="+mj-lt"/>
              <a:buAutoNum type="arabicPeriod"/>
            </a:pPr>
            <a:r>
              <a:rPr lang="id-ID" dirty="0" err="1"/>
              <a:t>Computing</a:t>
            </a:r>
            <a:r>
              <a:rPr lang="id-ID" dirty="0"/>
              <a:t> </a:t>
            </a:r>
            <a:r>
              <a:rPr lang="en-US" dirty="0"/>
              <a:t>Research </a:t>
            </a:r>
            <a:r>
              <a:rPr lang="id-ID" dirty="0" err="1"/>
              <a:t>Methodology</a:t>
            </a:r>
            <a:endParaRPr lang="en-US" dirty="0"/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Research Trend</a:t>
            </a:r>
            <a:r>
              <a:rPr lang="id-ID" dirty="0"/>
              <a:t>s</a:t>
            </a:r>
            <a:r>
              <a:rPr lang="en-US" dirty="0"/>
              <a:t> </a:t>
            </a:r>
            <a:r>
              <a:rPr lang="id-ID" dirty="0" err="1"/>
              <a:t>in</a:t>
            </a:r>
            <a:r>
              <a:rPr lang="en-US" dirty="0"/>
              <a:t> Software Engineering</a:t>
            </a:r>
          </a:p>
          <a:p>
            <a:pPr marL="863600" lvl="1" indent="-514350">
              <a:buFont typeface="+mj-lt"/>
              <a:buAutoNum type="arabicPeriod"/>
            </a:pPr>
            <a:r>
              <a:rPr lang="en-US" dirty="0"/>
              <a:t>Case Study: Developing Research Proposal </a:t>
            </a:r>
            <a:r>
              <a:rPr lang="id-ID"/>
              <a:t>i</a:t>
            </a:r>
            <a:r>
              <a:rPr lang="en-US"/>
              <a:t>n </a:t>
            </a:r>
            <a:r>
              <a:rPr lang="en-US" dirty="0"/>
              <a:t>Software Engineering Field</a:t>
            </a:r>
          </a:p>
          <a:p>
            <a:pPr marL="863600" lvl="1" indent="-514350">
              <a:buFont typeface="+mj-lt"/>
              <a:buAutoNum type="arabicPeriod" startAt="5"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Introduction to Software Engineering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219200"/>
            <a:ext cx="8553450" cy="5029200"/>
          </a:xfrm>
        </p:spPr>
        <p:txBody>
          <a:bodyPr/>
          <a:lstStyle/>
          <a:p>
            <a:pPr marL="576263" indent="-514350">
              <a:buFont typeface="+mj-lt"/>
              <a:buAutoNum type="arabicPeriod"/>
            </a:pPr>
            <a:r>
              <a:rPr lang="id-ID" sz="3600" dirty="0" err="1"/>
              <a:t>What</a:t>
            </a:r>
            <a:r>
              <a:rPr lang="id-ID" sz="3600" dirty="0"/>
              <a:t> </a:t>
            </a:r>
            <a:r>
              <a:rPr lang="id-ID" sz="3600" dirty="0" err="1"/>
              <a:t>is</a:t>
            </a:r>
            <a:r>
              <a:rPr lang="id-ID" sz="3600" dirty="0"/>
              <a:t> </a:t>
            </a:r>
            <a:r>
              <a:rPr lang="en-US" sz="3600" dirty="0"/>
              <a:t>Software</a:t>
            </a:r>
          </a:p>
          <a:p>
            <a:pPr marL="576263" indent="-514350">
              <a:buFont typeface="+mj-lt"/>
              <a:buAutoNum type="arabicPeriod"/>
            </a:pPr>
            <a:r>
              <a:rPr lang="id-ID" sz="3600" dirty="0" err="1"/>
              <a:t>What</a:t>
            </a:r>
            <a:r>
              <a:rPr lang="id-ID" sz="3600" dirty="0"/>
              <a:t> </a:t>
            </a:r>
            <a:r>
              <a:rPr lang="id-ID" sz="3600" dirty="0" err="1"/>
              <a:t>is</a:t>
            </a:r>
            <a:r>
              <a:rPr lang="id-ID" sz="3600" dirty="0"/>
              <a:t> </a:t>
            </a:r>
            <a:r>
              <a:rPr lang="en-US" sz="3600" dirty="0"/>
              <a:t>Software Engineering</a:t>
            </a:r>
          </a:p>
          <a:p>
            <a:pPr marL="576263" indent="-514350">
              <a:buFont typeface="+mj-lt"/>
              <a:buAutoNum type="arabicPeriod"/>
            </a:pPr>
            <a:r>
              <a:rPr lang="en-US" sz="3600" dirty="0"/>
              <a:t>Discipline of Software Engineering</a:t>
            </a:r>
            <a:endParaRPr lang="id-ID" sz="3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420689"/>
            <a:ext cx="8305800" cy="2246312"/>
          </a:xfrm>
        </p:spPr>
        <p:txBody>
          <a:bodyPr/>
          <a:lstStyle/>
          <a:p>
            <a:r>
              <a:rPr lang="id-ID" sz="4800" dirty="0" err="1"/>
              <a:t>What</a:t>
            </a:r>
            <a:r>
              <a:rPr lang="id-ID" sz="4800" dirty="0"/>
              <a:t> </a:t>
            </a:r>
            <a:r>
              <a:rPr lang="id-ID" sz="4800" dirty="0" err="1"/>
              <a:t>is</a:t>
            </a:r>
            <a:r>
              <a:rPr lang="id-ID" sz="4800" dirty="0"/>
              <a:t> </a:t>
            </a:r>
            <a:r>
              <a:rPr lang="en-US" sz="4800" dirty="0"/>
              <a:t>Software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Software</a:t>
            </a:r>
          </a:p>
        </p:txBody>
      </p:sp>
      <p:pic>
        <p:nvPicPr>
          <p:cNvPr id="4" name="Content Placeholder 3" descr="Galin - SQA from Theory to Implementation - 2004_Page_04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l="8824" t="27942" r="11765" b="41176"/>
          <a:stretch>
            <a:fillRect/>
          </a:stretch>
        </p:blipFill>
        <p:spPr>
          <a:xfrm>
            <a:off x="381000" y="1066800"/>
            <a:ext cx="8098971" cy="47244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42887"/>
            <a:ext cx="8464550" cy="59531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err="1">
                <a:ea typeface="ＭＳ Ｐゴシック" pitchFamily="34" charset="-128"/>
              </a:rPr>
              <a:t>Jenis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id-ID" altLang="ja-JP" dirty="0">
                <a:ea typeface="ＭＳ Ｐゴシック" pitchFamily="34" charset="-128"/>
              </a:rPr>
              <a:t>Software (Market)</a:t>
            </a:r>
            <a:endParaRPr lang="en-US" altLang="ja-JP" dirty="0">
              <a:ea typeface="ＭＳ Ｐゴシック" pitchFamily="34" charset="-128"/>
            </a:endParaRP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57188" y="990600"/>
            <a:ext cx="5976937" cy="4897437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sz="3200" dirty="0">
                <a:solidFill>
                  <a:srgbClr val="CC0000"/>
                </a:solidFill>
                <a:ea typeface="ＭＳ Ｐゴシック" pitchFamily="34" charset="-128"/>
              </a:rPr>
              <a:t>Software </a:t>
            </a:r>
            <a:r>
              <a:rPr lang="en-US" altLang="ja-JP" sz="3200" dirty="0" err="1">
                <a:solidFill>
                  <a:srgbClr val="CC0000"/>
                </a:solidFill>
                <a:ea typeface="ＭＳ Ｐゴシック" pitchFamily="34" charset="-128"/>
              </a:rPr>
              <a:t>Generik</a:t>
            </a:r>
            <a:endParaRPr lang="en-US" altLang="ja-JP" sz="32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id-ID" altLang="ja-JP" dirty="0">
                <a:ea typeface="ＭＳ Ｐゴシック" pitchFamily="34" charset="-128"/>
              </a:rPr>
              <a:t>	</a:t>
            </a:r>
            <a:r>
              <a:rPr lang="en-US" altLang="ja-JP" dirty="0" err="1">
                <a:ea typeface="ＭＳ Ｐゴシック" pitchFamily="34" charset="-128"/>
              </a:rPr>
              <a:t>Perangkat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lunak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standar</a:t>
            </a:r>
            <a:r>
              <a:rPr lang="en-US" altLang="ja-JP" dirty="0">
                <a:ea typeface="ＭＳ Ｐゴシック" pitchFamily="34" charset="-128"/>
              </a:rPr>
              <a:t> yang </a:t>
            </a:r>
            <a:r>
              <a:rPr lang="en-US" altLang="ja-JP" dirty="0" err="1">
                <a:ea typeface="ＭＳ Ｐゴシック" pitchFamily="34" charset="-128"/>
              </a:rPr>
              <a:t>diproduksi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oleh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perusahaan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pengembang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dan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0070C0"/>
                </a:solidFill>
                <a:ea typeface="ＭＳ Ｐゴシック" pitchFamily="34" charset="-128"/>
              </a:rPr>
              <a:t>dijual</a:t>
            </a:r>
            <a:r>
              <a:rPr lang="en-US" altLang="ja-JP" dirty="0">
                <a:solidFill>
                  <a:srgbClr val="0070C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0070C0"/>
                </a:solidFill>
                <a:ea typeface="ＭＳ Ｐゴシック" pitchFamily="34" charset="-128"/>
              </a:rPr>
              <a:t>pada</a:t>
            </a:r>
            <a:r>
              <a:rPr lang="en-US" altLang="ja-JP" dirty="0">
                <a:solidFill>
                  <a:srgbClr val="0070C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0070C0"/>
                </a:solidFill>
                <a:ea typeface="ＭＳ Ｐゴシック" pitchFamily="34" charset="-128"/>
              </a:rPr>
              <a:t>pasar</a:t>
            </a:r>
            <a:r>
              <a:rPr lang="en-US" altLang="ja-JP" dirty="0">
                <a:solidFill>
                  <a:srgbClr val="0070C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0070C0"/>
                </a:solidFill>
                <a:ea typeface="ＭＳ Ｐゴシック" pitchFamily="34" charset="-128"/>
              </a:rPr>
              <a:t>terbuka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ke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siapapun</a:t>
            </a:r>
            <a:r>
              <a:rPr lang="en-US" altLang="ja-JP" dirty="0">
                <a:ea typeface="ＭＳ Ｐゴシック" pitchFamily="34" charset="-128"/>
              </a:rPr>
              <a:t> yang </a:t>
            </a:r>
            <a:r>
              <a:rPr lang="en-US" altLang="ja-JP" dirty="0" err="1">
                <a:ea typeface="ＭＳ Ｐゴシック" pitchFamily="34" charset="-128"/>
              </a:rPr>
              <a:t>bisa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membelinya</a:t>
            </a:r>
            <a:r>
              <a:rPr lang="en-US" altLang="ja-JP" dirty="0">
                <a:ea typeface="ＭＳ Ｐゴシック" pitchFamily="34" charset="-128"/>
              </a:rPr>
              <a:t> (</a:t>
            </a:r>
            <a:r>
              <a:rPr lang="en-US" altLang="ja-JP" i="1" dirty="0">
                <a:ea typeface="ＭＳ Ｐゴシック" pitchFamily="34" charset="-128"/>
              </a:rPr>
              <a:t>Shrink-wrapped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pPr eaLnBrk="1" hangingPunct="1">
              <a:defRPr/>
            </a:pPr>
            <a:r>
              <a:rPr lang="en-US" altLang="ja-JP" sz="3200" dirty="0">
                <a:solidFill>
                  <a:srgbClr val="CC0000"/>
                </a:solidFill>
                <a:ea typeface="ＭＳ Ｐゴシック" pitchFamily="34" charset="-128"/>
              </a:rPr>
              <a:t>Software </a:t>
            </a:r>
            <a:r>
              <a:rPr lang="en-US" altLang="ja-JP" sz="3200" dirty="0" err="1">
                <a:solidFill>
                  <a:srgbClr val="CC0000"/>
                </a:solidFill>
                <a:ea typeface="ＭＳ Ｐゴシック" pitchFamily="34" charset="-128"/>
              </a:rPr>
              <a:t>Pesanan</a:t>
            </a:r>
            <a:endParaRPr lang="en-US" altLang="ja-JP" sz="32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id-ID" altLang="ja-JP" dirty="0">
                <a:ea typeface="ＭＳ Ｐゴシック" pitchFamily="34" charset="-128"/>
              </a:rPr>
              <a:t>	</a:t>
            </a:r>
            <a:r>
              <a:rPr lang="en-US" altLang="ja-JP" dirty="0" err="1">
                <a:ea typeface="ＭＳ Ｐゴシック" pitchFamily="34" charset="-128"/>
              </a:rPr>
              <a:t>Perangkat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lunak</a:t>
            </a:r>
            <a:r>
              <a:rPr lang="en-US" altLang="ja-JP" dirty="0">
                <a:ea typeface="ＭＳ Ｐゴシック" pitchFamily="34" charset="-128"/>
              </a:rPr>
              <a:t> yang </a:t>
            </a:r>
            <a:r>
              <a:rPr lang="en-US" altLang="ja-JP" dirty="0" err="1">
                <a:ea typeface="ＭＳ Ｐゴシック" pitchFamily="34" charset="-128"/>
              </a:rPr>
              <a:t>dikembangkan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khusus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dan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0070C0"/>
                </a:solidFill>
                <a:ea typeface="ＭＳ Ｐゴシック" pitchFamily="34" charset="-128"/>
              </a:rPr>
              <a:t>disesuaikan</a:t>
            </a:r>
            <a:r>
              <a:rPr lang="en-US" altLang="ja-JP" dirty="0">
                <a:solidFill>
                  <a:srgbClr val="0070C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0070C0"/>
                </a:solidFill>
                <a:ea typeface="ＭＳ Ｐゴシック" pitchFamily="34" charset="-128"/>
              </a:rPr>
              <a:t>dengan</a:t>
            </a:r>
            <a:r>
              <a:rPr lang="en-US" altLang="ja-JP" dirty="0">
                <a:solidFill>
                  <a:srgbClr val="0070C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0070C0"/>
                </a:solidFill>
                <a:ea typeface="ＭＳ Ｐゴシック" pitchFamily="34" charset="-128"/>
              </a:rPr>
              <a:t>kebutuhan</a:t>
            </a:r>
            <a:r>
              <a:rPr lang="en-US" altLang="ja-JP" dirty="0">
                <a:solidFill>
                  <a:srgbClr val="0070C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pelanggan</a:t>
            </a:r>
            <a:endParaRPr lang="en-US" altLang="ja-JP" dirty="0">
              <a:ea typeface="ＭＳ Ｐゴシック" pitchFamily="34" charset="-128"/>
            </a:endParaRPr>
          </a:p>
        </p:txBody>
      </p:sp>
      <p:pic>
        <p:nvPicPr>
          <p:cNvPr id="58379" name="Picture 11" descr="delphi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75" y="3962400"/>
            <a:ext cx="2714625" cy="1992313"/>
          </a:xfrm>
          <a:noFill/>
        </p:spPr>
      </p:pic>
      <p:pic>
        <p:nvPicPr>
          <p:cNvPr id="58378" name="Picture 10" descr="openoffic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357938" y="928688"/>
            <a:ext cx="2497137" cy="2952750"/>
          </a:xfrm>
          <a:noFill/>
        </p:spPr>
      </p:pic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441430" y="6076890"/>
            <a:ext cx="608532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200" i="1" dirty="0">
                <a:effectLst/>
                <a:latin typeface="Calibri" pitchFamily="34" charset="0"/>
                <a:cs typeface="Calibri" pitchFamily="34" charset="0"/>
              </a:rPr>
              <a:t>(</a:t>
            </a:r>
            <a:r>
              <a:rPr lang="en-US" sz="2200" i="1" dirty="0">
                <a:effectLst/>
                <a:latin typeface="Calibri" pitchFamily="34" charset="0"/>
                <a:cs typeface="Calibri" pitchFamily="34" charset="0"/>
              </a:rPr>
              <a:t>Ian </a:t>
            </a:r>
            <a:r>
              <a:rPr lang="en-US" sz="2200" i="1" dirty="0" err="1">
                <a:effectLst/>
                <a:latin typeface="Calibri" pitchFamily="34" charset="0"/>
                <a:cs typeface="Calibri" pitchFamily="34" charset="0"/>
              </a:rPr>
              <a:t>Sommerville</a:t>
            </a:r>
            <a:r>
              <a:rPr lang="en-US" sz="2200" i="1" dirty="0">
                <a:effectLst/>
                <a:latin typeface="Calibri" pitchFamily="34" charset="0"/>
                <a:cs typeface="Calibri" pitchFamily="34" charset="0"/>
              </a:rPr>
              <a:t>, Software Engineering</a:t>
            </a:r>
            <a:r>
              <a:rPr lang="id-ID" sz="2200" i="1" dirty="0">
                <a:effectLst/>
                <a:latin typeface="Calibri" pitchFamily="34" charset="0"/>
                <a:cs typeface="Calibri" pitchFamily="34" charset="0"/>
              </a:rPr>
              <a:t> 8 Ed.</a:t>
            </a:r>
            <a:r>
              <a:rPr lang="en-US" sz="2200" i="1" dirty="0">
                <a:effectLst/>
                <a:latin typeface="Calibri" pitchFamily="34" charset="0"/>
                <a:cs typeface="Calibri" pitchFamily="34" charset="0"/>
              </a:rPr>
              <a:t>, 20</a:t>
            </a:r>
            <a:r>
              <a:rPr lang="id-ID" sz="2200" i="1" dirty="0">
                <a:effectLst/>
                <a:latin typeface="Calibri" pitchFamily="34" charset="0"/>
                <a:cs typeface="Calibri" pitchFamily="34" charset="0"/>
              </a:rPr>
              <a:t>10)</a:t>
            </a:r>
            <a:endParaRPr lang="en-US" sz="2200" i="1" dirty="0"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0" fill="hold"/>
                                        <p:tgtEl>
                                          <p:spTgt spid="583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8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71450"/>
            <a:ext cx="7369175" cy="66675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id-ID" altLang="ja-JP" dirty="0">
                <a:ea typeface="ＭＳ Ｐゴシック" pitchFamily="34" charset="-128"/>
              </a:rPr>
              <a:t>Software (Platform)</a:t>
            </a:r>
            <a:endParaRPr lang="en-US" dirty="0"/>
          </a:p>
        </p:txBody>
      </p:sp>
      <p:sp>
        <p:nvSpPr>
          <p:cNvPr id="14848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171575"/>
            <a:ext cx="8534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 err="1">
                <a:solidFill>
                  <a:srgbClr val="CC0000"/>
                </a:solidFill>
              </a:rPr>
              <a:t>Sistem</a:t>
            </a:r>
            <a:endParaRPr lang="en-US" dirty="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>
                <a:solidFill>
                  <a:srgbClr val="CC0000"/>
                </a:solidFill>
              </a:rPr>
              <a:t>Real-Time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 err="1">
                <a:solidFill>
                  <a:srgbClr val="CC0000"/>
                </a:solidFill>
              </a:rPr>
              <a:t>Bisnis</a:t>
            </a:r>
            <a:endParaRPr lang="en-US" dirty="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 err="1">
                <a:solidFill>
                  <a:srgbClr val="CC0000"/>
                </a:solidFill>
              </a:rPr>
              <a:t>Teknik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err="1">
                <a:solidFill>
                  <a:srgbClr val="CC0000"/>
                </a:solidFill>
              </a:rPr>
              <a:t>dan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err="1">
                <a:solidFill>
                  <a:srgbClr val="CC0000"/>
                </a:solidFill>
              </a:rPr>
              <a:t>Ilmu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err="1">
                <a:solidFill>
                  <a:srgbClr val="CC0000"/>
                </a:solidFill>
              </a:rPr>
              <a:t>Pengetahuan</a:t>
            </a:r>
            <a:endParaRPr lang="en-US" dirty="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 err="1"/>
              <a:t>Tertanam</a:t>
            </a:r>
            <a:r>
              <a:rPr lang="en-US" dirty="0"/>
              <a:t> (</a:t>
            </a:r>
            <a:r>
              <a:rPr lang="en-US" dirty="0">
                <a:solidFill>
                  <a:srgbClr val="CC0000"/>
                </a:solidFill>
              </a:rPr>
              <a:t>Embedded Software</a:t>
            </a:r>
            <a:r>
              <a:rPr lang="en-US" dirty="0"/>
              <a:t>)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 err="1">
                <a:solidFill>
                  <a:srgbClr val="CC0000"/>
                </a:solidFill>
              </a:rPr>
              <a:t>Komputer</a:t>
            </a:r>
            <a:r>
              <a:rPr lang="en-US" dirty="0">
                <a:solidFill>
                  <a:srgbClr val="CC0000"/>
                </a:solidFill>
              </a:rPr>
              <a:t> Personal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 err="1">
                <a:solidFill>
                  <a:srgbClr val="CC0000"/>
                </a:solidFill>
              </a:rPr>
              <a:t>Kecerdasan</a:t>
            </a:r>
            <a:r>
              <a:rPr lang="en-US" dirty="0">
                <a:solidFill>
                  <a:srgbClr val="CC0000"/>
                </a:solidFill>
              </a:rPr>
              <a:t> </a:t>
            </a:r>
            <a:r>
              <a:rPr lang="en-US" dirty="0" err="1">
                <a:solidFill>
                  <a:srgbClr val="CC0000"/>
                </a:solidFill>
              </a:rPr>
              <a:t>Buatan</a:t>
            </a:r>
            <a:endParaRPr lang="id-ID" dirty="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id-ID" dirty="0">
                <a:solidFill>
                  <a:srgbClr val="CC0000"/>
                </a:solidFill>
              </a:rPr>
              <a:t>Mobile</a:t>
            </a:r>
            <a:endParaRPr lang="en-US" dirty="0">
              <a:solidFill>
                <a:srgbClr val="CC0000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851045" y="6076890"/>
            <a:ext cx="82840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id-ID" sz="2000" i="1" dirty="0">
                <a:effectLst/>
                <a:latin typeface="Calibri" pitchFamily="34" charset="0"/>
                <a:cs typeface="Calibri" pitchFamily="34" charset="0"/>
              </a:rPr>
              <a:t>(</a:t>
            </a:r>
            <a:r>
              <a:rPr lang="en-US" sz="2000" i="1" dirty="0">
                <a:effectLst/>
                <a:latin typeface="Calibri" pitchFamily="34" charset="0"/>
                <a:cs typeface="Calibri" pitchFamily="34" charset="0"/>
              </a:rPr>
              <a:t>Roger Pressman, Software Engineering,: A Practitioner’s Approach</a:t>
            </a:r>
            <a:r>
              <a:rPr lang="id-ID" sz="2000" i="1" dirty="0">
                <a:effectLst/>
                <a:latin typeface="Calibri" pitchFamily="34" charset="0"/>
                <a:cs typeface="Calibri" pitchFamily="34" charset="0"/>
              </a:rPr>
              <a:t> 7Ed.</a:t>
            </a:r>
            <a:r>
              <a:rPr lang="en-US" sz="2000" i="1" dirty="0">
                <a:effectLst/>
                <a:latin typeface="Calibri" pitchFamily="34" charset="0"/>
                <a:cs typeface="Calibri" pitchFamily="34" charset="0"/>
              </a:rPr>
              <a:t>, 200</a:t>
            </a:r>
            <a:r>
              <a:rPr lang="id-ID" sz="2000" i="1" dirty="0">
                <a:effectLst/>
                <a:latin typeface="Calibri" pitchFamily="34" charset="0"/>
                <a:cs typeface="Calibri" pitchFamily="34" charset="0"/>
              </a:rPr>
              <a:t>9)</a:t>
            </a:r>
            <a:endParaRPr lang="en-US" sz="2000" i="1" dirty="0">
              <a:effectLst/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8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8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84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84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build="p"/>
      <p:bldP spid="14848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Jenis</a:t>
            </a:r>
            <a:r>
              <a:rPr lang="en-US" dirty="0"/>
              <a:t> </a:t>
            </a:r>
            <a:r>
              <a:rPr lang="id-ID" altLang="ja-JP" dirty="0">
                <a:ea typeface="ＭＳ Ｐゴシック" pitchFamily="34" charset="-128"/>
              </a:rPr>
              <a:t>Software </a:t>
            </a:r>
            <a:r>
              <a:rPr lang="en-US" dirty="0"/>
              <a:t>(</a:t>
            </a:r>
            <a:r>
              <a:rPr lang="en-US" dirty="0" err="1"/>
              <a:t>Lisensi</a:t>
            </a:r>
            <a:r>
              <a:rPr lang="en-US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371600"/>
            <a:ext cx="8553450" cy="4876800"/>
          </a:xfrm>
        </p:spPr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sz="4000" dirty="0">
                <a:solidFill>
                  <a:srgbClr val="C00000"/>
                </a:solidFill>
              </a:rPr>
              <a:t>Proprietary </a:t>
            </a:r>
            <a:r>
              <a:rPr lang="en-US" sz="4000" dirty="0"/>
              <a:t>Software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4000" dirty="0">
                <a:solidFill>
                  <a:srgbClr val="C00000"/>
                </a:solidFill>
              </a:rPr>
              <a:t>Open Source </a:t>
            </a:r>
            <a:r>
              <a:rPr lang="en-US" sz="4000" dirty="0"/>
              <a:t>Software</a:t>
            </a:r>
          </a:p>
          <a:p>
            <a:endParaRPr lang="en-US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Source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610600" cy="5097463"/>
          </a:xfrm>
        </p:spPr>
        <p:txBody>
          <a:bodyPr/>
          <a:lstStyle/>
          <a:p>
            <a:r>
              <a:rPr lang="en-US" sz="2600" dirty="0"/>
              <a:t>Software yang </a:t>
            </a:r>
            <a:r>
              <a:rPr lang="en-US" sz="2600" dirty="0">
                <a:solidFill>
                  <a:srgbClr val="C00000"/>
                </a:solidFill>
              </a:rPr>
              <a:t>source </a:t>
            </a:r>
            <a:r>
              <a:rPr lang="en-US" sz="2600" dirty="0" err="1">
                <a:solidFill>
                  <a:srgbClr val="C00000"/>
                </a:solidFill>
              </a:rPr>
              <a:t>codenya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 err="1">
                <a:solidFill>
                  <a:srgbClr val="C00000"/>
                </a:solidFill>
              </a:rPr>
              <a:t>terbuka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dirty="0" err="1"/>
              <a:t>didistribusika</a:t>
            </a:r>
            <a:r>
              <a:rPr lang="id-ID" sz="2600" dirty="0"/>
              <a:t>n</a:t>
            </a:r>
            <a:r>
              <a:rPr lang="en-US" sz="2600" dirty="0"/>
              <a:t> </a:t>
            </a:r>
            <a:r>
              <a:rPr lang="en-US" sz="2600" dirty="0" err="1"/>
              <a:t>dalam</a:t>
            </a:r>
            <a:r>
              <a:rPr lang="en-US" sz="2600" dirty="0"/>
              <a:t> </a:t>
            </a:r>
            <a:r>
              <a:rPr lang="en-US" sz="2600" dirty="0" err="1"/>
              <a:t>suatu</a:t>
            </a:r>
            <a:r>
              <a:rPr lang="en-US" sz="2600" dirty="0"/>
              <a:t> format </a:t>
            </a:r>
            <a:r>
              <a:rPr lang="en-US" sz="2600" dirty="0" err="1"/>
              <a:t>lisensi</a:t>
            </a:r>
            <a:r>
              <a:rPr lang="en-US" sz="2600" dirty="0"/>
              <a:t> yang</a:t>
            </a:r>
            <a:r>
              <a:rPr lang="id-ID" sz="2600" dirty="0"/>
              <a:t> </a:t>
            </a:r>
            <a:r>
              <a:rPr lang="en-US" sz="2600" dirty="0" err="1"/>
              <a:t>memungkinkan</a:t>
            </a:r>
            <a:r>
              <a:rPr lang="en-US" sz="2600" dirty="0"/>
              <a:t> </a:t>
            </a:r>
            <a:r>
              <a:rPr lang="en-US" sz="2600" dirty="0" err="1"/>
              <a:t>pihak</a:t>
            </a:r>
            <a:r>
              <a:rPr lang="en-US" sz="2600" dirty="0"/>
              <a:t> lain </a:t>
            </a:r>
            <a:r>
              <a:rPr lang="en-US" sz="2600" dirty="0" err="1"/>
              <a:t>secara</a:t>
            </a:r>
            <a:r>
              <a:rPr lang="en-US" sz="2600" dirty="0"/>
              <a:t> </a:t>
            </a:r>
            <a:r>
              <a:rPr lang="en-US" sz="2600" dirty="0" err="1">
                <a:solidFill>
                  <a:srgbClr val="C00000"/>
                </a:solidFill>
              </a:rPr>
              <a:t>bebas</a:t>
            </a:r>
            <a:r>
              <a:rPr lang="id-ID" sz="2600" dirty="0">
                <a:solidFill>
                  <a:srgbClr val="C00000"/>
                </a:solidFill>
              </a:rPr>
              <a:t> </a:t>
            </a:r>
            <a:r>
              <a:rPr lang="en-US" sz="2600" dirty="0" err="1">
                <a:solidFill>
                  <a:srgbClr val="C00000"/>
                </a:solidFill>
              </a:rPr>
              <a:t>memperbanyak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 err="1">
                <a:solidFill>
                  <a:srgbClr val="C00000"/>
                </a:solidFill>
              </a:rPr>
              <a:t>dan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 err="1">
                <a:solidFill>
                  <a:srgbClr val="C00000"/>
                </a:solidFill>
              </a:rPr>
              <a:t>memodifikasi</a:t>
            </a:r>
            <a:r>
              <a:rPr lang="en-US" sz="2600" dirty="0"/>
              <a:t> source code (</a:t>
            </a:r>
            <a:r>
              <a:rPr lang="en-US" sz="2600" dirty="0" err="1"/>
              <a:t>informasi</a:t>
            </a:r>
            <a:r>
              <a:rPr lang="en-US" sz="2600" dirty="0"/>
              <a:t>) </a:t>
            </a:r>
            <a:r>
              <a:rPr lang="en-US" sz="2600" dirty="0" err="1"/>
              <a:t>didalamnya</a:t>
            </a:r>
            <a:endParaRPr lang="id-ID" sz="2600" dirty="0"/>
          </a:p>
          <a:p>
            <a:r>
              <a:rPr lang="en-US" sz="2600" dirty="0" err="1">
                <a:solidFill>
                  <a:srgbClr val="C00000"/>
                </a:solidFill>
              </a:rPr>
              <a:t>Hak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 err="1">
                <a:solidFill>
                  <a:srgbClr val="C00000"/>
                </a:solidFill>
              </a:rPr>
              <a:t>cipta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 err="1">
                <a:solidFill>
                  <a:srgbClr val="C00000"/>
                </a:solidFill>
              </a:rPr>
              <a:t>tetap</a:t>
            </a:r>
            <a:r>
              <a:rPr lang="en-US" sz="2600" dirty="0">
                <a:solidFill>
                  <a:srgbClr val="C00000"/>
                </a:solidFill>
              </a:rPr>
              <a:t> </a:t>
            </a:r>
            <a:r>
              <a:rPr lang="en-US" sz="2600" dirty="0" err="1">
                <a:solidFill>
                  <a:srgbClr val="C00000"/>
                </a:solidFill>
              </a:rPr>
              <a:t>ada</a:t>
            </a:r>
            <a:r>
              <a:rPr lang="en-US" sz="2600" dirty="0"/>
              <a:t>, </a:t>
            </a:r>
            <a:r>
              <a:rPr lang="en-US" sz="2600" dirty="0" err="1"/>
              <a:t>tapi</a:t>
            </a:r>
            <a:r>
              <a:rPr lang="en-US" sz="2600" dirty="0"/>
              <a:t> </a:t>
            </a:r>
            <a:r>
              <a:rPr lang="en-US" sz="2600" dirty="0" err="1"/>
              <a:t>lisensi</a:t>
            </a:r>
            <a:r>
              <a:rPr lang="en-US" sz="2600" dirty="0"/>
              <a:t> </a:t>
            </a:r>
            <a:r>
              <a:rPr lang="en-US" sz="2600" dirty="0" err="1"/>
              <a:t>memungkinkan</a:t>
            </a:r>
            <a:r>
              <a:rPr lang="id-ID" sz="2600" dirty="0"/>
              <a:t> </a:t>
            </a:r>
            <a:r>
              <a:rPr lang="en-US" sz="2600" dirty="0" err="1"/>
              <a:t>orang</a:t>
            </a:r>
            <a:r>
              <a:rPr lang="en-US" sz="2600" dirty="0"/>
              <a:t> lain </a:t>
            </a:r>
            <a:r>
              <a:rPr lang="en-US" sz="2600" dirty="0" err="1">
                <a:solidFill>
                  <a:srgbClr val="C00000"/>
                </a:solidFill>
              </a:rPr>
              <a:t>bebas</a:t>
            </a:r>
            <a:r>
              <a:rPr lang="en-US" sz="2600" dirty="0"/>
              <a:t> </a:t>
            </a:r>
            <a:r>
              <a:rPr lang="en-US" sz="2600" dirty="0" err="1"/>
              <a:t>untuk</a:t>
            </a:r>
            <a:r>
              <a:rPr lang="en-US" sz="2600" dirty="0"/>
              <a:t> </a:t>
            </a:r>
            <a:r>
              <a:rPr lang="en-US" sz="2600" dirty="0" err="1">
                <a:solidFill>
                  <a:srgbClr val="C00000"/>
                </a:solidFill>
              </a:rPr>
              <a:t>menggunakan</a:t>
            </a:r>
            <a:r>
              <a:rPr lang="en-US" sz="2600" dirty="0"/>
              <a:t> </a:t>
            </a:r>
            <a:r>
              <a:rPr lang="en-US" sz="2600" dirty="0" err="1"/>
              <a:t>dan</a:t>
            </a:r>
            <a:r>
              <a:rPr lang="id-ID" sz="2600" dirty="0"/>
              <a:t> </a:t>
            </a:r>
            <a:r>
              <a:rPr lang="en-US" sz="2600" dirty="0" err="1">
                <a:solidFill>
                  <a:srgbClr val="C00000"/>
                </a:solidFill>
              </a:rPr>
              <a:t>memodifikasi</a:t>
            </a:r>
            <a:r>
              <a:rPr lang="en-US" sz="2600" dirty="0"/>
              <a:t> software </a:t>
            </a:r>
            <a:r>
              <a:rPr lang="en-US" sz="2600" dirty="0" err="1"/>
              <a:t>tersebut</a:t>
            </a:r>
            <a:endParaRPr lang="en-US" sz="2600" dirty="0"/>
          </a:p>
          <a:p>
            <a:r>
              <a:rPr lang="en-US" sz="2600" dirty="0" err="1"/>
              <a:t>Jenis</a:t>
            </a:r>
            <a:r>
              <a:rPr lang="en-US" sz="2600" dirty="0"/>
              <a:t> </a:t>
            </a:r>
            <a:r>
              <a:rPr lang="en-US" sz="2600" dirty="0" err="1"/>
              <a:t>lisensi</a:t>
            </a:r>
            <a:r>
              <a:rPr lang="en-US" sz="2600" dirty="0"/>
              <a:t> open source software:</a:t>
            </a:r>
          </a:p>
          <a:p>
            <a:pPr lvl="1"/>
            <a:r>
              <a:rPr lang="en-US" sz="2000" dirty="0"/>
              <a:t>GNU General Public License (GPL)</a:t>
            </a:r>
          </a:p>
          <a:p>
            <a:pPr lvl="1"/>
            <a:r>
              <a:rPr lang="en-US" sz="2000" dirty="0"/>
              <a:t>Apache License</a:t>
            </a:r>
          </a:p>
          <a:p>
            <a:pPr lvl="1"/>
            <a:r>
              <a:rPr lang="en-US" sz="2000" dirty="0"/>
              <a:t>BSD license</a:t>
            </a:r>
          </a:p>
          <a:p>
            <a:pPr lvl="1"/>
            <a:r>
              <a:rPr lang="en-US" sz="2000" dirty="0"/>
              <a:t>MIT License</a:t>
            </a:r>
          </a:p>
          <a:p>
            <a:pPr lvl="1"/>
            <a:r>
              <a:rPr lang="en-US" sz="2000" dirty="0"/>
              <a:t>Mozilla Public License</a:t>
            </a:r>
          </a:p>
          <a:p>
            <a:endParaRPr lang="en-US" sz="2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Proprietary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458200" cy="5021263"/>
          </a:xfrm>
        </p:spPr>
        <p:txBody>
          <a:bodyPr/>
          <a:lstStyle/>
          <a:p>
            <a:r>
              <a:rPr lang="en-US" sz="2800" dirty="0"/>
              <a:t>Software yang </a:t>
            </a:r>
            <a:r>
              <a:rPr lang="en-US" sz="2800" dirty="0">
                <a:solidFill>
                  <a:srgbClr val="C00000"/>
                </a:solidFill>
              </a:rPr>
              <a:t>source </a:t>
            </a:r>
            <a:r>
              <a:rPr lang="en-US" sz="2800" dirty="0" err="1">
                <a:solidFill>
                  <a:srgbClr val="C00000"/>
                </a:solidFill>
              </a:rPr>
              <a:t>codenya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tertutup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didistribusikan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format </a:t>
            </a:r>
            <a:r>
              <a:rPr lang="en-US" sz="2800" dirty="0" err="1"/>
              <a:t>lisensi</a:t>
            </a:r>
            <a:r>
              <a:rPr lang="en-US" sz="2800" dirty="0"/>
              <a:t> yang </a:t>
            </a:r>
            <a:r>
              <a:rPr lang="fi-FI" sz="2800" dirty="0">
                <a:solidFill>
                  <a:srgbClr val="C00000"/>
                </a:solidFill>
              </a:rPr>
              <a:t>membatasi</a:t>
            </a:r>
            <a:r>
              <a:rPr lang="fi-FI" sz="2800" dirty="0"/>
              <a:t> pihak lain untuk menggunakan, </a:t>
            </a:r>
            <a:r>
              <a:rPr lang="en-US" sz="2800" dirty="0" err="1"/>
              <a:t>memperbanyak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memodifikasi</a:t>
            </a:r>
            <a:endParaRPr lang="en-US" sz="2800" dirty="0"/>
          </a:p>
          <a:p>
            <a:r>
              <a:rPr lang="en-US" sz="2800" dirty="0" err="1"/>
              <a:t>Lisensi</a:t>
            </a:r>
            <a:r>
              <a:rPr lang="en-US" sz="2800" dirty="0"/>
              <a:t> proprietary software </a:t>
            </a:r>
            <a:r>
              <a:rPr lang="en-US" sz="2800" dirty="0" err="1">
                <a:solidFill>
                  <a:srgbClr val="C00000"/>
                </a:solidFill>
              </a:rPr>
              <a:t>memungkinkan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orang</a:t>
            </a:r>
            <a:r>
              <a:rPr lang="en-US" sz="2800" dirty="0">
                <a:solidFill>
                  <a:srgbClr val="C00000"/>
                </a:solidFill>
              </a:rPr>
              <a:t> lain </a:t>
            </a:r>
            <a:r>
              <a:rPr lang="en-US" sz="2800" dirty="0" err="1">
                <a:solidFill>
                  <a:srgbClr val="C00000"/>
                </a:solidFill>
              </a:rPr>
              <a:t>menggunakan</a:t>
            </a:r>
            <a:r>
              <a:rPr lang="en-US" sz="2800" dirty="0"/>
              <a:t> software yang </a:t>
            </a:r>
            <a:r>
              <a:rPr lang="en-US" sz="2800" dirty="0" err="1"/>
              <a:t>kita</a:t>
            </a:r>
            <a:r>
              <a:rPr lang="en-US" sz="2800" dirty="0"/>
              <a:t> </a:t>
            </a:r>
            <a:r>
              <a:rPr lang="en-US" sz="2800" dirty="0" err="1"/>
              <a:t>buat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diikuti</a:t>
            </a:r>
            <a:r>
              <a:rPr lang="en-US" sz="2800" dirty="0"/>
              <a:t> </a:t>
            </a:r>
            <a:r>
              <a:rPr lang="en-US" sz="2800" dirty="0" err="1">
                <a:solidFill>
                  <a:srgbClr val="C00000"/>
                </a:solidFill>
              </a:rPr>
              <a:t>penyerahan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royalti</a:t>
            </a:r>
            <a:r>
              <a:rPr lang="en-US" sz="2800" dirty="0">
                <a:solidFill>
                  <a:srgbClr val="C00000"/>
                </a:solidFill>
              </a:rPr>
              <a:t> (</a:t>
            </a:r>
            <a:r>
              <a:rPr lang="en-US" sz="2800" dirty="0" err="1">
                <a:solidFill>
                  <a:srgbClr val="C00000"/>
                </a:solidFill>
              </a:rPr>
              <a:t>uang</a:t>
            </a:r>
            <a:r>
              <a:rPr lang="en-US" sz="2800" dirty="0">
                <a:solidFill>
                  <a:srgbClr val="C00000"/>
                </a:solidFill>
              </a:rPr>
              <a:t>) </a:t>
            </a:r>
            <a:r>
              <a:rPr lang="en-US" sz="2800" dirty="0" err="1">
                <a:solidFill>
                  <a:srgbClr val="C00000"/>
                </a:solidFill>
              </a:rPr>
              <a:t>ke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pemilik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hak</a:t>
            </a:r>
            <a:r>
              <a:rPr lang="en-US" sz="2800" dirty="0">
                <a:solidFill>
                  <a:srgbClr val="C00000"/>
                </a:solidFill>
              </a:rPr>
              <a:t> </a:t>
            </a:r>
            <a:r>
              <a:rPr lang="en-US" sz="2800" dirty="0" err="1">
                <a:solidFill>
                  <a:srgbClr val="C00000"/>
                </a:solidFill>
              </a:rPr>
              <a:t>ciptanya</a:t>
            </a:r>
            <a:endParaRPr lang="en-US" sz="2800" dirty="0">
              <a:solidFill>
                <a:srgbClr val="C0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Shareware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C00000"/>
                </a:solidFill>
              </a:rPr>
              <a:t>Freeware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proprietary software. Free for use </a:t>
            </a:r>
            <a:r>
              <a:rPr lang="en-US" sz="2800" dirty="0" err="1"/>
              <a:t>belum</a:t>
            </a:r>
            <a:r>
              <a:rPr lang="en-US" sz="2800" dirty="0"/>
              <a:t> </a:t>
            </a:r>
            <a:r>
              <a:rPr lang="en-US" sz="2800" dirty="0" err="1"/>
              <a:t>tentu</a:t>
            </a:r>
            <a:r>
              <a:rPr lang="en-US" sz="2800" dirty="0"/>
              <a:t> free for (redistribute) </a:t>
            </a:r>
            <a:r>
              <a:rPr lang="en-US" sz="2800" dirty="0" err="1"/>
              <a:t>atau</a:t>
            </a:r>
            <a:r>
              <a:rPr lang="en-US" sz="2800" dirty="0"/>
              <a:t> free for modify</a:t>
            </a:r>
            <a:r>
              <a:rPr lang="id-ID" sz="2800" dirty="0"/>
              <a:t>!</a:t>
            </a:r>
            <a:endParaRPr lang="en-US" sz="2800" dirty="0"/>
          </a:p>
          <a:p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3" name="Rectangle 3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err="1">
                <a:ea typeface="ＭＳ Ｐゴシック" pitchFamily="34" charset="-128"/>
              </a:rPr>
              <a:t>Peranan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Perangkat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Lunak</a:t>
            </a:r>
            <a:endParaRPr lang="en-US" altLang="ja-JP" dirty="0">
              <a:ea typeface="ＭＳ Ｐゴシック" pitchFamily="34" charset="-128"/>
            </a:endParaRPr>
          </a:p>
        </p:txBody>
      </p:sp>
      <p:sp>
        <p:nvSpPr>
          <p:cNvPr id="23040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214438"/>
            <a:ext cx="5848350" cy="4648200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Menggantikan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peran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manusia</a:t>
            </a:r>
            <a:r>
              <a:rPr lang="en-US" altLang="ja-JP" dirty="0">
                <a:ea typeface="ＭＳ Ｐゴシック" pitchFamily="34" charset="-128"/>
              </a:rPr>
              <a:t>: </a:t>
            </a:r>
            <a:r>
              <a:rPr lang="en-US" altLang="ja-JP" dirty="0" err="1">
                <a:ea typeface="ＭＳ Ｐゴシック" pitchFamily="34" charset="-128"/>
              </a:rPr>
              <a:t>Dengan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otomasi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terhadap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suatu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tugas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atau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proses</a:t>
            </a:r>
            <a:endParaRPr lang="id-ID" altLang="ja-JP" dirty="0">
              <a:ea typeface="ＭＳ Ｐゴシック" pitchFamily="34" charset="-128"/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endParaRPr lang="en-US" altLang="ja-JP" dirty="0">
              <a:ea typeface="ＭＳ Ｐゴシック" pitchFamily="34" charset="-128"/>
            </a:endParaRPr>
          </a:p>
          <a:p>
            <a:pPr marL="533400" indent="-533400" eaLnBrk="1" hangingPunct="1">
              <a:buFont typeface="Wingdings" pitchFamily="2" charset="2"/>
              <a:buAutoNum type="arabicPeriod"/>
              <a:defRPr/>
            </a:pP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Memperkuat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peran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manusia</a:t>
            </a:r>
            <a:r>
              <a:rPr lang="en-US" altLang="ja-JP" dirty="0">
                <a:ea typeface="ＭＳ Ｐゴシック" pitchFamily="34" charset="-128"/>
              </a:rPr>
              <a:t>: </a:t>
            </a:r>
            <a:r>
              <a:rPr lang="en-US" altLang="ja-JP" dirty="0" err="1">
                <a:ea typeface="ＭＳ Ｐゴシック" pitchFamily="34" charset="-128"/>
              </a:rPr>
              <a:t>Dengan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membantu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manusia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mengerjakan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suatu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tugas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atau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proses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dengan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lebih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baik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dan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tertata</a:t>
            </a:r>
            <a:endParaRPr lang="en-US" altLang="ja-JP" dirty="0">
              <a:ea typeface="ＭＳ Ｐゴシック" pitchFamily="34" charset="-128"/>
            </a:endParaRPr>
          </a:p>
        </p:txBody>
      </p:sp>
      <p:pic>
        <p:nvPicPr>
          <p:cNvPr id="23040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990600"/>
            <a:ext cx="3124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05" name="Picture 5" descr="bca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667000"/>
            <a:ext cx="3124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040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27738" y="4648200"/>
            <a:ext cx="3116262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04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ja-JP" dirty="0" err="1">
                <a:ea typeface="ＭＳ Ｐゴシック" pitchFamily="34" charset="-128"/>
              </a:rPr>
              <a:t>Peranan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Perangkat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Lunak</a:t>
            </a:r>
            <a:endParaRPr lang="en-US" dirty="0"/>
          </a:p>
        </p:txBody>
      </p:sp>
      <p:sp>
        <p:nvSpPr>
          <p:cNvPr id="231427" name="Rectangle 3"/>
          <p:cNvSpPr>
            <a:spLocks noGrp="1" noChangeArrowheads="1"/>
          </p:cNvSpPr>
          <p:nvPr>
            <p:ph idx="1"/>
          </p:nvPr>
        </p:nvSpPr>
        <p:spPr>
          <a:xfrm>
            <a:off x="357188" y="1428750"/>
            <a:ext cx="6143625" cy="4797425"/>
          </a:xfrm>
        </p:spPr>
        <p:txBody>
          <a:bodyPr/>
          <a:lstStyle/>
          <a:p>
            <a:pPr marL="609600" indent="-609600" eaLnBrk="1" hangingPunct="1">
              <a:buFont typeface="Wingdings" pitchFamily="2" charset="2"/>
              <a:buAutoNum type="arabicPeriod" startAt="3"/>
              <a:defRPr/>
            </a:pP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Restrukturisasi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Peran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Manusia</a:t>
            </a:r>
            <a:r>
              <a:rPr lang="en-US" altLang="ja-JP" dirty="0">
                <a:ea typeface="ＭＳ Ｐゴシック" pitchFamily="34" charset="-128"/>
              </a:rPr>
              <a:t>: </a:t>
            </a:r>
            <a:r>
              <a:rPr lang="en-US" altLang="ja-JP" dirty="0" err="1">
                <a:ea typeface="ＭＳ Ｐゴシック" pitchFamily="34" charset="-128"/>
              </a:rPr>
              <a:t>Dengan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melakukan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perubahan-perubahan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thd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sekumpulan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tugas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atau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proses</a:t>
            </a:r>
            <a:endParaRPr lang="id-ID" altLang="ja-JP" dirty="0">
              <a:ea typeface="ＭＳ Ｐゴシック" pitchFamily="34" charset="-128"/>
            </a:endParaRPr>
          </a:p>
          <a:p>
            <a:pPr marL="609600" indent="-609600" eaLnBrk="1" hangingPunct="1">
              <a:buFont typeface="Wingdings" pitchFamily="2" charset="2"/>
              <a:buAutoNum type="arabicPeriod" startAt="3"/>
              <a:defRPr/>
            </a:pPr>
            <a:endParaRPr lang="en-US" altLang="ja-JP" dirty="0">
              <a:ea typeface="ＭＳ Ｐゴシック" pitchFamily="34" charset="-128"/>
            </a:endParaRPr>
          </a:p>
          <a:p>
            <a:pPr marL="609600" indent="-609600" eaLnBrk="1" hangingPunct="1">
              <a:buFont typeface="Wingdings" pitchFamily="2" charset="2"/>
              <a:buAutoNum type="arabicPeriod" startAt="3"/>
              <a:defRPr/>
            </a:pP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Hiburan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dan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Permainan</a:t>
            </a:r>
            <a:r>
              <a:rPr lang="en-US" altLang="ja-JP" dirty="0">
                <a:ea typeface="ＭＳ Ｐゴシック" pitchFamily="34" charset="-128"/>
              </a:rPr>
              <a:t>:</a:t>
            </a:r>
            <a:br>
              <a:rPr lang="en-US" altLang="ja-JP" dirty="0">
                <a:ea typeface="ＭＳ Ｐゴシック" pitchFamily="34" charset="-128"/>
              </a:rPr>
            </a:br>
            <a:r>
              <a:rPr lang="en-US" altLang="ja-JP" dirty="0" err="1">
                <a:ea typeface="ＭＳ Ｐゴシック" pitchFamily="34" charset="-128"/>
              </a:rPr>
              <a:t>Dengan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menyajikan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aplikasi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interaktif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hiburan</a:t>
            </a:r>
            <a:r>
              <a:rPr lang="en-US" altLang="ja-JP" dirty="0">
                <a:ea typeface="ＭＳ Ｐゴシック" pitchFamily="34" charset="-128"/>
              </a:rPr>
              <a:t> yang </a:t>
            </a:r>
            <a:r>
              <a:rPr lang="en-US" altLang="ja-JP" dirty="0" err="1">
                <a:ea typeface="ＭＳ Ｐゴシック" pitchFamily="34" charset="-128"/>
              </a:rPr>
              <a:t>semakin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dekat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dengan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kenyataan</a:t>
            </a:r>
            <a:r>
              <a:rPr lang="en-US" altLang="ja-JP" dirty="0">
                <a:ea typeface="ＭＳ Ｐゴシック" pitchFamily="34" charset="-128"/>
              </a:rPr>
              <a:t> </a:t>
            </a:r>
          </a:p>
          <a:p>
            <a:pPr marL="609600" indent="-609600" eaLnBrk="1" hangingPunct="1">
              <a:defRPr/>
            </a:pPr>
            <a:endParaRPr lang="en-US" dirty="0"/>
          </a:p>
        </p:txBody>
      </p:sp>
      <p:pic>
        <p:nvPicPr>
          <p:cNvPr id="2314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3500438"/>
            <a:ext cx="2667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14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77000" y="1000125"/>
            <a:ext cx="2667000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1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14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Peranan</a:t>
            </a:r>
            <a:r>
              <a:rPr lang="en-US" dirty="0"/>
              <a:t> Software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/>
              <a:t>Software </a:t>
            </a:r>
            <a:r>
              <a:rPr lang="en-US" sz="3200" dirty="0" err="1"/>
              <a:t>dikembangkan</a:t>
            </a:r>
            <a:r>
              <a:rPr lang="en-US" sz="3200" dirty="0"/>
              <a:t> </a:t>
            </a:r>
            <a:r>
              <a:rPr lang="en-US" sz="3200" dirty="0" err="1"/>
              <a:t>karena</a:t>
            </a:r>
            <a:r>
              <a:rPr lang="en-US" sz="3200" dirty="0"/>
              <a:t> </a:t>
            </a:r>
            <a:r>
              <a:rPr lang="en-US" sz="3200" dirty="0" err="1"/>
              <a:t>ada</a:t>
            </a:r>
            <a:r>
              <a:rPr lang="id-ID" sz="3200" dirty="0"/>
              <a:t> </a:t>
            </a:r>
            <a:r>
              <a:rPr lang="en-US" sz="3200" dirty="0" err="1">
                <a:solidFill>
                  <a:srgbClr val="C00000"/>
                </a:solidFill>
              </a:rPr>
              <a:t>kebutuhan</a:t>
            </a:r>
            <a:r>
              <a:rPr lang="en-US" sz="3200" dirty="0">
                <a:solidFill>
                  <a:srgbClr val="C00000"/>
                </a:solidFill>
              </a:rPr>
              <a:t> (requirement) </a:t>
            </a:r>
            <a:r>
              <a:rPr lang="en-US" sz="3200" dirty="0" err="1"/>
              <a:t>dari</a:t>
            </a:r>
            <a:r>
              <a:rPr lang="en-US" sz="3200" dirty="0"/>
              <a:t> </a:t>
            </a:r>
            <a:r>
              <a:rPr lang="id-ID" sz="3200" dirty="0"/>
              <a:t>pengguna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komputerisasi</a:t>
            </a:r>
            <a:r>
              <a:rPr lang="en-US" sz="3200" dirty="0"/>
              <a:t> </a:t>
            </a:r>
            <a:r>
              <a:rPr lang="en-US" sz="3200" dirty="0" err="1"/>
              <a:t>suatu</a:t>
            </a:r>
            <a:r>
              <a:rPr lang="en-US" sz="3200" dirty="0"/>
              <a:t> </a:t>
            </a:r>
            <a:r>
              <a:rPr lang="en-US" sz="3200" dirty="0" err="1"/>
              <a:t>proses</a:t>
            </a:r>
            <a:r>
              <a:rPr lang="id-ID" sz="3200" dirty="0"/>
              <a:t> k</a:t>
            </a:r>
            <a:r>
              <a:rPr lang="en-US" sz="3200" dirty="0" err="1"/>
              <a:t>onvensional</a:t>
            </a:r>
            <a:endParaRPr lang="en-US" sz="3200" dirty="0"/>
          </a:p>
          <a:p>
            <a:r>
              <a:rPr lang="en-US" sz="3200" dirty="0"/>
              <a:t>Software </a:t>
            </a:r>
            <a:r>
              <a:rPr lang="en-US" sz="3200" dirty="0" err="1"/>
              <a:t>datang</a:t>
            </a:r>
            <a:r>
              <a:rPr lang="en-US" sz="3200" dirty="0"/>
              <a:t> </a:t>
            </a:r>
            <a:r>
              <a:rPr lang="en-US" sz="3200" dirty="0" err="1"/>
              <a:t>untuk</a:t>
            </a:r>
            <a:r>
              <a:rPr lang="en-US" sz="3200" dirty="0"/>
              <a:t> </a:t>
            </a:r>
            <a:r>
              <a:rPr lang="en-US" sz="3200" dirty="0" err="1"/>
              <a:t>memecahkan</a:t>
            </a:r>
            <a:r>
              <a:rPr lang="en-US" sz="3200" dirty="0"/>
              <a:t> </a:t>
            </a:r>
            <a:r>
              <a:rPr lang="en-US" sz="3200" dirty="0" err="1"/>
              <a:t>masalah</a:t>
            </a:r>
            <a:r>
              <a:rPr lang="id-ID" sz="3200" dirty="0"/>
              <a:t> </a:t>
            </a:r>
            <a:r>
              <a:rPr lang="it-IT" sz="3200" dirty="0"/>
              <a:t>dan memberi solusi bagi manusia</a:t>
            </a:r>
            <a:endParaRPr lang="id-ID" sz="3200" dirty="0"/>
          </a:p>
          <a:p>
            <a:r>
              <a:rPr lang="en-US" sz="3200" dirty="0"/>
              <a:t>Software </a:t>
            </a:r>
            <a:r>
              <a:rPr lang="en-US" sz="3200" dirty="0" err="1"/>
              <a:t>datang</a:t>
            </a:r>
            <a:r>
              <a:rPr lang="en-US" sz="3200" dirty="0"/>
              <a:t> </a:t>
            </a:r>
            <a:r>
              <a:rPr lang="en-US" sz="3200" dirty="0" err="1">
                <a:solidFill>
                  <a:srgbClr val="C00000"/>
                </a:solidFill>
              </a:rPr>
              <a:t>bukan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untuk</a:t>
            </a:r>
            <a:r>
              <a:rPr lang="en-US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membuat</a:t>
            </a:r>
            <a:r>
              <a:rPr lang="id-ID" sz="3200" dirty="0">
                <a:solidFill>
                  <a:srgbClr val="C00000"/>
                </a:solidFill>
              </a:rPr>
              <a:t> </a:t>
            </a:r>
            <a:r>
              <a:rPr lang="en-US" sz="3200" dirty="0" err="1">
                <a:solidFill>
                  <a:srgbClr val="C00000"/>
                </a:solidFill>
              </a:rPr>
              <a:t>masalah</a:t>
            </a:r>
            <a:r>
              <a:rPr lang="en-US" sz="3200" dirty="0">
                <a:solidFill>
                  <a:srgbClr val="C00000"/>
                </a:solidFill>
              </a:rPr>
              <a:t> (</a:t>
            </a:r>
            <a:r>
              <a:rPr lang="en-US" sz="3200" dirty="0" err="1">
                <a:solidFill>
                  <a:srgbClr val="C00000"/>
                </a:solidFill>
              </a:rPr>
              <a:t>baru</a:t>
            </a:r>
            <a:r>
              <a:rPr lang="en-US" sz="3200" dirty="0">
                <a:solidFill>
                  <a:srgbClr val="C00000"/>
                </a:solidFill>
              </a:rPr>
              <a:t>)</a:t>
            </a:r>
            <a:r>
              <a:rPr lang="id-ID" sz="3200" dirty="0">
                <a:solidFill>
                  <a:srgbClr val="C00000"/>
                </a:solidFill>
              </a:rPr>
              <a:t>!</a:t>
            </a:r>
          </a:p>
          <a:p>
            <a:r>
              <a:rPr lang="id-ID" sz="3200" dirty="0">
                <a:solidFill>
                  <a:srgbClr val="C00000"/>
                </a:solidFill>
              </a:rPr>
              <a:t>Requirements adalah pernyataan eksplisit tentang kapasitas yang harus dimiliki PL sehingga mampu melakukan proses bisnis inti/utama perusahaan yang memesan PL</a:t>
            </a:r>
            <a:endParaRPr lang="en-US" sz="3200" dirty="0">
              <a:solidFill>
                <a:srgbClr val="C00000"/>
              </a:solidFill>
            </a:endParaRPr>
          </a:p>
          <a:p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Cont</a:t>
            </a:r>
            <a:r>
              <a:rPr lang="en-GB" dirty="0"/>
              <a:t> requirements </a:t>
            </a:r>
            <a:r>
              <a:rPr lang="en-GB" dirty="0" err="1"/>
              <a:t>untuk</a:t>
            </a:r>
            <a:r>
              <a:rPr lang="en-GB" dirty="0"/>
              <a:t> e-commerce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Ecommerce </a:t>
            </a:r>
            <a:r>
              <a:rPr lang="en-GB" dirty="0" err="1"/>
              <a:t>harus</a:t>
            </a:r>
            <a:r>
              <a:rPr lang="en-GB" dirty="0"/>
              <a:t> </a:t>
            </a:r>
            <a:r>
              <a:rPr lang="en-GB" dirty="0" err="1"/>
              <a:t>mampu</a:t>
            </a:r>
            <a:r>
              <a:rPr lang="en-GB" dirty="0"/>
              <a:t> </a:t>
            </a:r>
            <a:r>
              <a:rPr lang="en-GB" dirty="0" err="1"/>
              <a:t>melakukan</a:t>
            </a:r>
            <a:r>
              <a:rPr lang="en-GB" dirty="0"/>
              <a:t> </a:t>
            </a:r>
            <a:r>
              <a:rPr lang="en-GB" sz="2800" dirty="0"/>
              <a:t>:</a:t>
            </a:r>
          </a:p>
          <a:p>
            <a:pPr lvl="1"/>
            <a:r>
              <a:rPr lang="en-GB" sz="2400" dirty="0"/>
              <a:t> display </a:t>
            </a:r>
            <a:r>
              <a:rPr lang="en-GB" sz="2400" dirty="0" err="1"/>
              <a:t>produk</a:t>
            </a:r>
            <a:r>
              <a:rPr lang="en-GB" sz="2400" dirty="0"/>
              <a:t> </a:t>
            </a:r>
            <a:r>
              <a:rPr lang="en-GB" sz="2400" dirty="0" err="1"/>
              <a:t>sesuai</a:t>
            </a:r>
            <a:r>
              <a:rPr lang="en-GB" sz="2400" dirty="0"/>
              <a:t> </a:t>
            </a:r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kategori</a:t>
            </a:r>
            <a:r>
              <a:rPr lang="en-GB" sz="2400" dirty="0"/>
              <a:t> </a:t>
            </a:r>
            <a:r>
              <a:rPr lang="en-GB" sz="2400" dirty="0" err="1"/>
              <a:t>secara</a:t>
            </a:r>
            <a:r>
              <a:rPr lang="en-GB" sz="2400" dirty="0"/>
              <a:t> </a:t>
            </a:r>
            <a:r>
              <a:rPr lang="en-GB" sz="2400" dirty="0" err="1"/>
              <a:t>menarik</a:t>
            </a:r>
            <a:endParaRPr lang="en-GB" sz="2400" dirty="0"/>
          </a:p>
          <a:p>
            <a:pPr lvl="1"/>
            <a:r>
              <a:rPr lang="en-GB" sz="2400" dirty="0" err="1"/>
              <a:t>Pembeli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  <a:r>
              <a:rPr lang="en-GB" sz="2400" dirty="0" err="1"/>
              <a:t>melakukan</a:t>
            </a:r>
            <a:r>
              <a:rPr lang="en-GB" sz="2400" dirty="0"/>
              <a:t> order </a:t>
            </a:r>
            <a:r>
              <a:rPr lang="en-GB" sz="2400" dirty="0" err="1"/>
              <a:t>sesuai</a:t>
            </a:r>
            <a:r>
              <a:rPr lang="en-GB" sz="2400" dirty="0"/>
              <a:t> </a:t>
            </a:r>
            <a:r>
              <a:rPr lang="en-GB" sz="2400" dirty="0" err="1"/>
              <a:t>dengan</a:t>
            </a:r>
            <a:r>
              <a:rPr lang="en-GB" sz="2400" dirty="0"/>
              <a:t> </a:t>
            </a:r>
            <a:r>
              <a:rPr lang="en-GB" sz="2400" dirty="0" err="1"/>
              <a:t>identitas</a:t>
            </a:r>
            <a:r>
              <a:rPr lang="en-GB" sz="2400" dirty="0"/>
              <a:t> yang valid</a:t>
            </a:r>
          </a:p>
          <a:p>
            <a:pPr lvl="1"/>
            <a:r>
              <a:rPr lang="en-GB" sz="2400" dirty="0" err="1"/>
              <a:t>Pembeli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  <a:r>
              <a:rPr lang="en-GB" sz="2400" dirty="0" err="1"/>
              <a:t>melakukan</a:t>
            </a:r>
            <a:r>
              <a:rPr lang="en-GB" sz="2400" dirty="0"/>
              <a:t> </a:t>
            </a:r>
            <a:r>
              <a:rPr lang="en-GB" sz="2400" dirty="0" err="1"/>
              <a:t>pemesanan</a:t>
            </a:r>
            <a:r>
              <a:rPr lang="en-GB" sz="2400" dirty="0"/>
              <a:t> yang fix</a:t>
            </a:r>
          </a:p>
          <a:p>
            <a:pPr lvl="1"/>
            <a:r>
              <a:rPr lang="en-GB" sz="2400" dirty="0" err="1"/>
              <a:t>Pembeli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  <a:r>
              <a:rPr lang="en-GB" sz="2400" dirty="0" err="1"/>
              <a:t>melakukan</a:t>
            </a:r>
            <a:r>
              <a:rPr lang="en-GB" sz="2400" dirty="0"/>
              <a:t> </a:t>
            </a:r>
            <a:r>
              <a:rPr lang="en-GB" sz="2400" dirty="0" err="1"/>
              <a:t>pembayaran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  <a:r>
              <a:rPr lang="en-GB" sz="2400" dirty="0" err="1"/>
              <a:t>mengirimkan</a:t>
            </a:r>
            <a:r>
              <a:rPr lang="en-GB" sz="2400" dirty="0"/>
              <a:t> </a:t>
            </a:r>
            <a:r>
              <a:rPr lang="en-GB" sz="2400" dirty="0" err="1"/>
              <a:t>bukti</a:t>
            </a:r>
            <a:r>
              <a:rPr lang="en-GB" sz="2400" dirty="0"/>
              <a:t> </a:t>
            </a:r>
            <a:r>
              <a:rPr lang="en-GB" sz="2400" dirty="0" err="1"/>
              <a:t>bayar</a:t>
            </a:r>
            <a:r>
              <a:rPr lang="en-GB" sz="2400" dirty="0"/>
              <a:t> </a:t>
            </a:r>
            <a:r>
              <a:rPr lang="en-GB" sz="2400" dirty="0" err="1"/>
              <a:t>melalui</a:t>
            </a:r>
            <a:r>
              <a:rPr lang="en-GB" sz="2400" dirty="0"/>
              <a:t> web</a:t>
            </a:r>
          </a:p>
          <a:p>
            <a:pPr lvl="1"/>
            <a:r>
              <a:rPr lang="en-GB" sz="2400" dirty="0" err="1"/>
              <a:t>Sistem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  <a:r>
              <a:rPr lang="en-GB" sz="2400" dirty="0" err="1"/>
              <a:t>melaukan</a:t>
            </a:r>
            <a:r>
              <a:rPr lang="en-GB" sz="2400" dirty="0"/>
              <a:t> </a:t>
            </a:r>
            <a:r>
              <a:rPr lang="en-GB" sz="2400" dirty="0" err="1"/>
              <a:t>verifikasi</a:t>
            </a:r>
            <a:r>
              <a:rPr lang="en-GB" sz="2400" dirty="0"/>
              <a:t> </a:t>
            </a:r>
            <a:r>
              <a:rPr lang="en-GB" sz="2400" dirty="0" err="1"/>
              <a:t>pembayaran</a:t>
            </a:r>
            <a:r>
              <a:rPr lang="en-GB" sz="2400" dirty="0"/>
              <a:t> </a:t>
            </a:r>
            <a:r>
              <a:rPr lang="en-GB" sz="2400" dirty="0" err="1"/>
              <a:t>secara</a:t>
            </a:r>
            <a:r>
              <a:rPr lang="en-GB" sz="2400" dirty="0"/>
              <a:t> </a:t>
            </a:r>
            <a:r>
              <a:rPr lang="en-GB" sz="2400" dirty="0" err="1"/>
              <a:t>otomastis</a:t>
            </a:r>
            <a:r>
              <a:rPr lang="en-GB" sz="2400" dirty="0"/>
              <a:t> </a:t>
            </a:r>
            <a:r>
              <a:rPr lang="en-GB" sz="2400" dirty="0" err="1"/>
              <a:t>oleh</a:t>
            </a:r>
            <a:r>
              <a:rPr lang="en-GB" sz="2400" dirty="0"/>
              <a:t> </a:t>
            </a:r>
            <a:r>
              <a:rPr lang="en-GB" sz="2400" dirty="0" err="1"/>
              <a:t>sistem</a:t>
            </a:r>
            <a:r>
              <a:rPr lang="en-GB" sz="2400" dirty="0"/>
              <a:t> </a:t>
            </a:r>
            <a:r>
              <a:rPr lang="en-GB" sz="2400" dirty="0" err="1"/>
              <a:t>tanpa</a:t>
            </a:r>
            <a:r>
              <a:rPr lang="en-GB" sz="2400" dirty="0"/>
              <a:t> </a:t>
            </a:r>
            <a:r>
              <a:rPr lang="en-GB" sz="2400" dirty="0" err="1"/>
              <a:t>verifikasi</a:t>
            </a:r>
            <a:r>
              <a:rPr lang="en-GB" sz="2400" dirty="0"/>
              <a:t> </a:t>
            </a:r>
            <a:r>
              <a:rPr lang="en-GB" sz="2400" dirty="0" err="1"/>
              <a:t>cashir</a:t>
            </a:r>
            <a:r>
              <a:rPr lang="en-GB" sz="2400" dirty="0"/>
              <a:t>/bag </a:t>
            </a:r>
            <a:r>
              <a:rPr lang="en-GB" sz="2400" dirty="0" err="1"/>
              <a:t>keu</a:t>
            </a:r>
            <a:endParaRPr lang="en-GB" sz="2400" dirty="0"/>
          </a:p>
          <a:p>
            <a:pPr lvl="1"/>
            <a:r>
              <a:rPr lang="en-GB" sz="2400" dirty="0" err="1"/>
              <a:t>Petugas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  <a:r>
              <a:rPr lang="en-GB" sz="2400" dirty="0" err="1"/>
              <a:t>menginput</a:t>
            </a:r>
            <a:r>
              <a:rPr lang="en-GB" sz="2400" dirty="0"/>
              <a:t> </a:t>
            </a:r>
            <a:r>
              <a:rPr lang="en-GB" sz="2400" dirty="0" err="1"/>
              <a:t>nomor</a:t>
            </a:r>
            <a:r>
              <a:rPr lang="en-GB" sz="2400" dirty="0"/>
              <a:t> </a:t>
            </a:r>
            <a:r>
              <a:rPr lang="en-GB" sz="2400" dirty="0" err="1"/>
              <a:t>resi</a:t>
            </a:r>
            <a:r>
              <a:rPr lang="en-GB" sz="2400" dirty="0"/>
              <a:t> </a:t>
            </a:r>
            <a:r>
              <a:rPr lang="en-GB" sz="2400" dirty="0" err="1"/>
              <a:t>pengiriman</a:t>
            </a:r>
            <a:endParaRPr lang="en-GB" sz="2400" dirty="0"/>
          </a:p>
          <a:p>
            <a:pPr lvl="1"/>
            <a:r>
              <a:rPr lang="en-GB" sz="2400" dirty="0" err="1"/>
              <a:t>Pembeli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  <a:r>
              <a:rPr lang="en-GB" sz="2400" dirty="0" err="1"/>
              <a:t>memasukkan</a:t>
            </a:r>
            <a:r>
              <a:rPr lang="en-GB" sz="2400" dirty="0"/>
              <a:t> </a:t>
            </a:r>
            <a:r>
              <a:rPr lang="en-GB" sz="2400" dirty="0" err="1"/>
              <a:t>notifikasi</a:t>
            </a:r>
            <a:r>
              <a:rPr lang="en-GB" sz="2400" dirty="0"/>
              <a:t> </a:t>
            </a:r>
            <a:r>
              <a:rPr lang="en-GB" sz="2400" dirty="0" err="1"/>
              <a:t>penerimaan</a:t>
            </a:r>
            <a:r>
              <a:rPr lang="en-GB" sz="2400" dirty="0"/>
              <a:t> </a:t>
            </a:r>
            <a:r>
              <a:rPr lang="en-GB" sz="2400" dirty="0" err="1"/>
              <a:t>barang</a:t>
            </a:r>
            <a:endParaRPr lang="en-GB" sz="2400" dirty="0"/>
          </a:p>
          <a:p>
            <a:pPr lvl="1"/>
            <a:r>
              <a:rPr lang="en-GB" sz="2400" dirty="0" err="1"/>
              <a:t>Sistem</a:t>
            </a:r>
            <a:r>
              <a:rPr lang="en-GB" sz="2400" dirty="0"/>
              <a:t> </a:t>
            </a:r>
            <a:r>
              <a:rPr lang="en-GB" sz="2400" dirty="0" err="1"/>
              <a:t>merekap</a:t>
            </a:r>
            <a:r>
              <a:rPr lang="en-GB" sz="2400" dirty="0"/>
              <a:t> </a:t>
            </a:r>
            <a:r>
              <a:rPr lang="en-GB" sz="2400" dirty="0" err="1"/>
              <a:t>transaksi</a:t>
            </a:r>
            <a:r>
              <a:rPr lang="en-GB" sz="2400" dirty="0"/>
              <a:t> </a:t>
            </a:r>
            <a:r>
              <a:rPr lang="en-GB" sz="2400" dirty="0" err="1"/>
              <a:t>sukses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  <a:r>
              <a:rPr lang="en-GB" sz="2400" dirty="0" err="1"/>
              <a:t>transaksi</a:t>
            </a:r>
            <a:r>
              <a:rPr lang="en-GB" sz="2400" dirty="0"/>
              <a:t> yang </a:t>
            </a:r>
            <a:r>
              <a:rPr lang="en-GB" sz="2400" dirty="0" err="1"/>
              <a:t>gagal</a:t>
            </a:r>
            <a:r>
              <a:rPr lang="en-GB" sz="2400" dirty="0"/>
              <a:t> </a:t>
            </a:r>
            <a:r>
              <a:rPr lang="en-GB" sz="2400" dirty="0" err="1"/>
              <a:t>atau</a:t>
            </a:r>
            <a:r>
              <a:rPr lang="en-GB" sz="2400" dirty="0"/>
              <a:t> </a:t>
            </a:r>
            <a:r>
              <a:rPr lang="en-GB" sz="2400" dirty="0" err="1"/>
              <a:t>transaksi</a:t>
            </a:r>
            <a:r>
              <a:rPr lang="en-GB" sz="2400" dirty="0"/>
              <a:t> yang </a:t>
            </a:r>
            <a:r>
              <a:rPr lang="en-GB" sz="2400" dirty="0" err="1"/>
              <a:t>tidak</a:t>
            </a:r>
            <a:r>
              <a:rPr lang="en-GB" sz="2400" dirty="0"/>
              <a:t> </a:t>
            </a:r>
            <a:r>
              <a:rPr lang="en-GB" sz="2400" dirty="0" err="1"/>
              <a:t>memuaskan</a:t>
            </a:r>
            <a:r>
              <a:rPr lang="en-GB" sz="2400" dirty="0"/>
              <a:t> </a:t>
            </a:r>
            <a:r>
              <a:rPr lang="en-GB" sz="2400" dirty="0" err="1"/>
              <a:t>pembeli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61232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Analisis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/>
              <a:t>Kegiatan pengembang yang fokusnya merumuskan reequirements dari perspektif Customer</a:t>
            </a:r>
          </a:p>
          <a:p>
            <a:r>
              <a:rPr lang="id-ID" dirty="0"/>
              <a:t>Melakukan pendalaman dari Problem Domain (ruang lingkup permasalahan) customer</a:t>
            </a:r>
          </a:p>
          <a:p>
            <a:r>
              <a:rPr lang="id-ID" dirty="0"/>
              <a:t>Merumuskan requirements dengan menggali Requirements yang dibutuhkan customer (requirements gathering)</a:t>
            </a:r>
          </a:p>
          <a:p>
            <a:r>
              <a:rPr lang="id-ID" dirty="0"/>
              <a:t>Menyusu</a:t>
            </a:r>
            <a:r>
              <a:rPr lang="en-GB"/>
              <a:t>n</a:t>
            </a:r>
            <a:r>
              <a:rPr lang="id-ID"/>
              <a:t> </a:t>
            </a:r>
            <a:r>
              <a:rPr lang="id-ID" dirty="0"/>
              <a:t>hasil requirements menjadi solusi yang masih bersifat sementara dalam bentuk narasi, diagram, model, flow, atau dalam bentuk rancangan yang lain. Sifatnya masih rasional, logical atau di atas kertas</a:t>
            </a:r>
          </a:p>
        </p:txBody>
      </p:sp>
    </p:spTree>
    <p:extLst>
      <p:ext uri="{BB962C8B-B14F-4D97-AF65-F5344CB8AC3E}">
        <p14:creationId xmlns:p14="http://schemas.microsoft.com/office/powerpoint/2010/main" val="269692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/>
              <a:t>Contoh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sz="2400" dirty="0"/>
              <a:t>User mengalami kesulitan dalam perusahan untuk menentukan sistem pendukung pengambilan keputusan menentukan penilaian kinerja karyawan</a:t>
            </a:r>
          </a:p>
          <a:p>
            <a:r>
              <a:rPr lang="id-ID" sz="2400" dirty="0"/>
              <a:t>Problem domain : SPK (sistem pendukung Pengambilan Keputusan)</a:t>
            </a:r>
          </a:p>
          <a:p>
            <a:r>
              <a:rPr lang="id-ID" sz="2400" dirty="0"/>
              <a:t>Banyak metode yang digunakan dalam SPK tergantung jenis SPK nya</a:t>
            </a:r>
          </a:p>
          <a:p>
            <a:r>
              <a:rPr lang="id-ID" sz="2400" dirty="0"/>
              <a:t>Baca 5-6 makalah / hasil penelitian orang lain yang relevan dengan SPK yang akan anda teliti</a:t>
            </a:r>
          </a:p>
          <a:p>
            <a:r>
              <a:rPr lang="id-ID" sz="2400" dirty="0"/>
              <a:t>Rumuskan metode yang digunakan tiap makalah, struktur pengambilan keputusan bagaimana dan ketepatan/akurasi metode tersebut.</a:t>
            </a:r>
          </a:p>
          <a:p>
            <a:r>
              <a:rPr lang="id-ID" sz="2400" dirty="0"/>
              <a:t>Buat sumary masing2 paper 2 lembar terkait di atas</a:t>
            </a:r>
          </a:p>
          <a:p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373562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9" name="Picture 2" descr="bca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ChangeArrowheads="1"/>
          </p:cNvSpPr>
          <p:nvPr/>
        </p:nvSpPr>
        <p:spPr bwMode="auto">
          <a:xfrm>
            <a:off x="0" y="14097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id-ID"/>
          </a:p>
        </p:txBody>
      </p:sp>
      <p:pic>
        <p:nvPicPr>
          <p:cNvPr id="15364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>
            <a:hlinkClick r:id="rId2" action="ppaction://hlinkfile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592C6-92DD-46B5-2683-3B8A145F51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Web SEMNAS IKRAITH dibuat alumni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6E46A-FBB7-8B2F-5EA3-751E95E2B7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72ED26-9643-5947-B8C8-72EF107528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8505"/>
            <a:ext cx="9144000" cy="5140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215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sz="4800" dirty="0" err="1"/>
              <a:t>What</a:t>
            </a:r>
            <a:r>
              <a:rPr lang="id-ID" sz="4800" dirty="0"/>
              <a:t> </a:t>
            </a:r>
            <a:r>
              <a:rPr lang="id-ID" sz="4800" dirty="0" err="1"/>
              <a:t>is</a:t>
            </a:r>
            <a:r>
              <a:rPr lang="id-ID" sz="4800" dirty="0"/>
              <a:t> </a:t>
            </a:r>
            <a:r>
              <a:rPr lang="en-US" sz="4800" dirty="0"/>
              <a:t>Software Engineering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id-ID" altLang="ja-JP" dirty="0">
                <a:ea typeface="ＭＳ Ｐゴシック" pitchFamily="34" charset="-128"/>
              </a:rPr>
              <a:t>Definisi</a:t>
            </a:r>
            <a:endParaRPr lang="en-US" altLang="ja-JP" dirty="0">
              <a:ea typeface="ＭＳ Ｐゴシック" pitchFamily="34" charset="-128"/>
            </a:endParaRPr>
          </a:p>
        </p:txBody>
      </p:sp>
      <p:pic>
        <p:nvPicPr>
          <p:cNvPr id="59396" name="Picture 4" descr="usecase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257800" y="1752600"/>
            <a:ext cx="3699885" cy="3200400"/>
          </a:xfrm>
          <a:noFill/>
        </p:spPr>
      </p:pic>
      <p:sp>
        <p:nvSpPr>
          <p:cNvPr id="5939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1214438"/>
            <a:ext cx="5329238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ja-JP" sz="3200" dirty="0">
                <a:solidFill>
                  <a:srgbClr val="CC0000"/>
                </a:solidFill>
                <a:ea typeface="ＭＳ Ｐゴシック" pitchFamily="34" charset="-128"/>
              </a:rPr>
              <a:t>	</a:t>
            </a:r>
            <a:r>
              <a:rPr lang="en-US" altLang="ja-JP" sz="3200" dirty="0" err="1">
                <a:solidFill>
                  <a:srgbClr val="CC0000"/>
                </a:solidFill>
                <a:ea typeface="ＭＳ Ｐゴシック" pitchFamily="34" charset="-128"/>
              </a:rPr>
              <a:t>Disiplin</a:t>
            </a:r>
            <a:r>
              <a:rPr lang="en-US" altLang="ja-JP" sz="3200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sz="3200" dirty="0" err="1">
                <a:solidFill>
                  <a:srgbClr val="CC0000"/>
                </a:solidFill>
                <a:ea typeface="ＭＳ Ｐゴシック" pitchFamily="34" charset="-128"/>
              </a:rPr>
              <a:t>ilmu</a:t>
            </a:r>
            <a:r>
              <a:rPr lang="en-US" altLang="ja-JP" sz="3200" dirty="0">
                <a:ea typeface="ＭＳ Ｐゴシック" pitchFamily="34" charset="-128"/>
              </a:rPr>
              <a:t> yang </a:t>
            </a:r>
            <a:r>
              <a:rPr lang="en-US" altLang="ja-JP" sz="3200" dirty="0" err="1">
                <a:ea typeface="ＭＳ Ｐゴシック" pitchFamily="34" charset="-128"/>
              </a:rPr>
              <a:t>membahas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solidFill>
                  <a:srgbClr val="CC0000"/>
                </a:solidFill>
                <a:ea typeface="ＭＳ Ｐゴシック" pitchFamily="34" charset="-128"/>
              </a:rPr>
              <a:t>semua</a:t>
            </a:r>
            <a:r>
              <a:rPr lang="en-US" altLang="ja-JP" sz="3200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sz="3200" dirty="0" err="1">
                <a:solidFill>
                  <a:srgbClr val="CC0000"/>
                </a:solidFill>
                <a:ea typeface="ＭＳ Ｐゴシック" pitchFamily="34" charset="-128"/>
              </a:rPr>
              <a:t>aspek</a:t>
            </a:r>
            <a:r>
              <a:rPr lang="en-US" altLang="ja-JP" sz="3200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sz="3200" dirty="0" err="1">
                <a:solidFill>
                  <a:srgbClr val="CC0000"/>
                </a:solidFill>
                <a:ea typeface="ＭＳ Ｐゴシック" pitchFamily="34" charset="-128"/>
              </a:rPr>
              <a:t>produksi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perangkat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lunak</a:t>
            </a:r>
            <a:r>
              <a:rPr lang="en-US" altLang="ja-JP" sz="3200" dirty="0">
                <a:ea typeface="ＭＳ Ｐゴシック" pitchFamily="34" charset="-128"/>
              </a:rPr>
              <a:t>, </a:t>
            </a:r>
            <a:r>
              <a:rPr lang="en-US" altLang="ja-JP" sz="3200" dirty="0" err="1">
                <a:ea typeface="ＭＳ Ｐゴシック" pitchFamily="34" charset="-128"/>
              </a:rPr>
              <a:t>mulai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dari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tahap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awal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spesifikasi</a:t>
            </a:r>
            <a:r>
              <a:rPr lang="en-US" altLang="ja-JP" sz="3200" dirty="0">
                <a:ea typeface="ＭＳ Ｐゴシック" pitchFamily="34" charset="-128"/>
              </a:rPr>
              <a:t>, </a:t>
            </a:r>
            <a:r>
              <a:rPr lang="en-US" altLang="ja-JP" sz="3200" dirty="0" err="1">
                <a:ea typeface="ＭＳ Ｐゴシック" pitchFamily="34" charset="-128"/>
              </a:rPr>
              <a:t>desain</a:t>
            </a:r>
            <a:r>
              <a:rPr lang="en-US" altLang="ja-JP" sz="3200" dirty="0">
                <a:ea typeface="ＭＳ Ｐゴシック" pitchFamily="34" charset="-128"/>
              </a:rPr>
              <a:t>,</a:t>
            </a:r>
            <a:r>
              <a:rPr lang="id-ID" altLang="ja-JP" sz="3200" dirty="0">
                <a:ea typeface="ＭＳ Ｐゴシック" pitchFamily="34" charset="-128"/>
              </a:rPr>
              <a:t> konstruksi, testing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sampai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pemeliharaan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setelah</a:t>
            </a:r>
            <a:r>
              <a:rPr lang="en-US" altLang="ja-JP" sz="3200" dirty="0">
                <a:ea typeface="ＭＳ Ｐゴシック" pitchFamily="34" charset="-128"/>
              </a:rPr>
              <a:t> </a:t>
            </a:r>
            <a:r>
              <a:rPr lang="en-US" altLang="ja-JP" sz="3200" dirty="0" err="1">
                <a:ea typeface="ＭＳ Ｐゴシック" pitchFamily="34" charset="-128"/>
              </a:rPr>
              <a:t>digunakan</a:t>
            </a:r>
            <a:endParaRPr lang="en-US" altLang="ja-JP" sz="3200" dirty="0">
              <a:ea typeface="ＭＳ Ｐゴシック" pitchFamily="34" charset="-12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3600" dirty="0" err="1"/>
              <a:t>Mengapa</a:t>
            </a:r>
            <a:r>
              <a:rPr lang="en-US" sz="3600" dirty="0"/>
              <a:t> Software Engineering?</a:t>
            </a:r>
          </a:p>
        </p:txBody>
      </p:sp>
      <p:sp>
        <p:nvSpPr>
          <p:cNvPr id="1587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700" dirty="0" err="1"/>
              <a:t>Terminologi</a:t>
            </a:r>
            <a:r>
              <a:rPr lang="en-US" sz="2700" dirty="0"/>
              <a:t> </a:t>
            </a:r>
            <a:r>
              <a:rPr lang="en-US" sz="2700" dirty="0" err="1"/>
              <a:t>rekayasa</a:t>
            </a:r>
            <a:r>
              <a:rPr lang="en-US" sz="2700" dirty="0"/>
              <a:t> </a:t>
            </a:r>
            <a:r>
              <a:rPr lang="en-US" sz="2700" dirty="0" err="1"/>
              <a:t>perangkat</a:t>
            </a:r>
            <a:r>
              <a:rPr lang="en-US" sz="2700" dirty="0"/>
              <a:t> </a:t>
            </a:r>
            <a:r>
              <a:rPr lang="en-US" sz="2700" dirty="0" err="1"/>
              <a:t>lunak</a:t>
            </a:r>
            <a:r>
              <a:rPr lang="en-US" sz="2700" dirty="0"/>
              <a:t> (software engineering) </a:t>
            </a:r>
            <a:r>
              <a:rPr lang="en-US" sz="2700" dirty="0" err="1"/>
              <a:t>pertama</a:t>
            </a:r>
            <a:r>
              <a:rPr lang="en-US" sz="2700" dirty="0"/>
              <a:t> kali </a:t>
            </a:r>
            <a:r>
              <a:rPr lang="en-US" sz="2700" dirty="0" err="1"/>
              <a:t>digunakan</a:t>
            </a:r>
            <a:r>
              <a:rPr lang="en-US" sz="2700" dirty="0"/>
              <a:t> </a:t>
            </a:r>
            <a:r>
              <a:rPr lang="en-US" sz="2700" dirty="0" err="1"/>
              <a:t>pada</a:t>
            </a:r>
            <a:r>
              <a:rPr lang="en-US" sz="2700" dirty="0"/>
              <a:t> </a:t>
            </a:r>
            <a:r>
              <a:rPr lang="en-US" sz="2700" dirty="0" err="1"/>
              <a:t>sebuah</a:t>
            </a:r>
            <a:r>
              <a:rPr lang="en-US" sz="2700" dirty="0"/>
              <a:t> </a:t>
            </a:r>
            <a:r>
              <a:rPr lang="en-US" sz="2700" dirty="0">
                <a:solidFill>
                  <a:srgbClr val="CC0000"/>
                </a:solidFill>
              </a:rPr>
              <a:t>international conference </a:t>
            </a:r>
            <a:r>
              <a:rPr lang="en-US" sz="2700" dirty="0" err="1">
                <a:solidFill>
                  <a:srgbClr val="CC0000"/>
                </a:solidFill>
              </a:rPr>
              <a:t>ttg</a:t>
            </a:r>
            <a:r>
              <a:rPr lang="en-US" sz="2700" dirty="0">
                <a:solidFill>
                  <a:srgbClr val="CC0000"/>
                </a:solidFill>
              </a:rPr>
              <a:t> software crisis</a:t>
            </a:r>
            <a:r>
              <a:rPr lang="en-US" sz="2700" dirty="0"/>
              <a:t> </a:t>
            </a:r>
            <a:r>
              <a:rPr lang="en-US" sz="2700" dirty="0" err="1"/>
              <a:t>tahun</a:t>
            </a:r>
            <a:r>
              <a:rPr lang="en-US" sz="2700" dirty="0"/>
              <a:t> 1968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700" dirty="0" err="1"/>
              <a:t>Krisis</a:t>
            </a:r>
            <a:r>
              <a:rPr lang="en-US" sz="2700" dirty="0"/>
              <a:t> </a:t>
            </a:r>
            <a:r>
              <a:rPr lang="en-US" sz="2700" dirty="0" err="1"/>
              <a:t>perangkat</a:t>
            </a:r>
            <a:r>
              <a:rPr lang="en-US" sz="2700" dirty="0"/>
              <a:t> </a:t>
            </a:r>
            <a:r>
              <a:rPr lang="en-US" sz="2700" dirty="0" err="1"/>
              <a:t>lunak</a:t>
            </a:r>
            <a:r>
              <a:rPr lang="en-US" sz="2700" dirty="0"/>
              <a:t> </a:t>
            </a:r>
            <a:r>
              <a:rPr lang="en-US" sz="2700" dirty="0" err="1"/>
              <a:t>merupakan</a:t>
            </a:r>
            <a:r>
              <a:rPr lang="en-US" sz="2700" dirty="0"/>
              <a:t> </a:t>
            </a:r>
            <a:r>
              <a:rPr lang="en-US" sz="2700" dirty="0" err="1"/>
              <a:t>akibat</a:t>
            </a:r>
            <a:r>
              <a:rPr lang="en-US" sz="2700" dirty="0"/>
              <a:t> </a:t>
            </a:r>
            <a:r>
              <a:rPr lang="en-US" sz="2700" dirty="0" err="1"/>
              <a:t>langsung</a:t>
            </a:r>
            <a:r>
              <a:rPr lang="en-US" sz="2700" dirty="0"/>
              <a:t> </a:t>
            </a:r>
            <a:r>
              <a:rPr lang="en-US" sz="2700" dirty="0" err="1"/>
              <a:t>dari</a:t>
            </a:r>
            <a:r>
              <a:rPr lang="en-US" sz="2700" dirty="0"/>
              <a:t> </a:t>
            </a:r>
            <a:r>
              <a:rPr lang="en-US" sz="2700" dirty="0" err="1">
                <a:solidFill>
                  <a:srgbClr val="CC0000"/>
                </a:solidFill>
              </a:rPr>
              <a:t>lahirnya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komputer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generasi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ke</a:t>
            </a:r>
            <a:r>
              <a:rPr lang="en-US" sz="2700" dirty="0">
                <a:solidFill>
                  <a:srgbClr val="CC0000"/>
                </a:solidFill>
              </a:rPr>
              <a:t> 3</a:t>
            </a:r>
            <a:r>
              <a:rPr lang="en-US" sz="2700" dirty="0"/>
              <a:t> yang </a:t>
            </a:r>
            <a:r>
              <a:rPr lang="en-US" sz="2700" dirty="0" err="1"/>
              <a:t>canggih</a:t>
            </a:r>
            <a:r>
              <a:rPr lang="en-US" sz="2700" dirty="0"/>
              <a:t> (</a:t>
            </a:r>
            <a:r>
              <a:rPr lang="en-US" sz="2700" dirty="0" err="1"/>
              <a:t>pada</a:t>
            </a:r>
            <a:r>
              <a:rPr lang="en-US" sz="2700" dirty="0"/>
              <a:t> </a:t>
            </a:r>
            <a:r>
              <a:rPr lang="en-US" sz="2700" dirty="0" err="1"/>
              <a:t>waktu</a:t>
            </a:r>
            <a:r>
              <a:rPr lang="en-US" sz="2700" dirty="0"/>
              <a:t> </a:t>
            </a:r>
            <a:r>
              <a:rPr lang="en-US" sz="2700" dirty="0" err="1"/>
              <a:t>itu</a:t>
            </a:r>
            <a:r>
              <a:rPr lang="en-US" sz="2700" dirty="0"/>
              <a:t>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700" dirty="0" err="1"/>
              <a:t>Perangkat</a:t>
            </a:r>
            <a:r>
              <a:rPr lang="en-US" sz="2700" dirty="0"/>
              <a:t> </a:t>
            </a:r>
            <a:r>
              <a:rPr lang="en-US" sz="2700" dirty="0" err="1"/>
              <a:t>lunak</a:t>
            </a:r>
            <a:r>
              <a:rPr lang="en-US" sz="2700" dirty="0"/>
              <a:t> yang </a:t>
            </a:r>
            <a:r>
              <a:rPr lang="en-US" sz="2700" dirty="0" err="1"/>
              <a:t>dihasilkan</a:t>
            </a:r>
            <a:r>
              <a:rPr lang="en-US" sz="2700" dirty="0"/>
              <a:t> </a:t>
            </a:r>
            <a:r>
              <a:rPr lang="en-US" sz="2700" dirty="0" err="1"/>
              <a:t>menjadi</a:t>
            </a:r>
            <a:r>
              <a:rPr lang="en-US" sz="2700" dirty="0"/>
              <a:t> </a:t>
            </a:r>
            <a:r>
              <a:rPr lang="en-US" sz="2700" dirty="0" err="1"/>
              <a:t>menjadi</a:t>
            </a:r>
            <a:r>
              <a:rPr lang="en-US" sz="2700" dirty="0"/>
              <a:t> </a:t>
            </a:r>
            <a:r>
              <a:rPr lang="en-US" sz="2700" dirty="0" err="1"/>
              <a:t>beberapa</a:t>
            </a:r>
            <a:r>
              <a:rPr lang="en-US" sz="2700" dirty="0"/>
              <a:t> kali </a:t>
            </a:r>
            <a:r>
              <a:rPr lang="en-US" sz="2700" dirty="0" err="1"/>
              <a:t>lebih</a:t>
            </a:r>
            <a:r>
              <a:rPr lang="en-US" sz="2700" dirty="0"/>
              <a:t> </a:t>
            </a:r>
            <a:r>
              <a:rPr lang="en-US" sz="2700" dirty="0" err="1"/>
              <a:t>besar</a:t>
            </a:r>
            <a:r>
              <a:rPr lang="en-US" sz="2700" dirty="0"/>
              <a:t>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kompleks</a:t>
            </a:r>
            <a:endParaRPr lang="en-US" sz="27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700" dirty="0" err="1"/>
              <a:t>Pendekatan</a:t>
            </a:r>
            <a:r>
              <a:rPr lang="en-US" sz="2700" dirty="0"/>
              <a:t> informal </a:t>
            </a:r>
            <a:r>
              <a:rPr lang="en-US" sz="2700" dirty="0" err="1">
                <a:solidFill>
                  <a:srgbClr val="CC0000"/>
                </a:solidFill>
              </a:rPr>
              <a:t>tidak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cukup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efektif</a:t>
            </a:r>
            <a:r>
              <a:rPr lang="en-US" sz="2700" dirty="0"/>
              <a:t> (cost, </a:t>
            </a:r>
            <a:r>
              <a:rPr lang="en-US" sz="2700" dirty="0" err="1"/>
              <a:t>waktu</a:t>
            </a:r>
            <a:r>
              <a:rPr lang="en-US" sz="2700" dirty="0"/>
              <a:t> </a:t>
            </a:r>
            <a:r>
              <a:rPr lang="en-US" sz="2700" dirty="0" err="1"/>
              <a:t>dan</a:t>
            </a:r>
            <a:r>
              <a:rPr lang="en-US" sz="2700" dirty="0"/>
              <a:t> </a:t>
            </a:r>
            <a:r>
              <a:rPr lang="en-US" sz="2700" dirty="0" err="1"/>
              <a:t>kualitas</a:t>
            </a:r>
            <a:r>
              <a:rPr lang="en-US" sz="2700" dirty="0"/>
              <a:t>) </a:t>
            </a:r>
            <a:r>
              <a:rPr lang="en-US" sz="2700" dirty="0" err="1"/>
              <a:t>dalam</a:t>
            </a:r>
            <a:r>
              <a:rPr lang="en-US" sz="2700" dirty="0"/>
              <a:t> </a:t>
            </a:r>
            <a:r>
              <a:rPr lang="en-US" sz="2700" dirty="0" err="1"/>
              <a:t>pengembangan</a:t>
            </a:r>
            <a:r>
              <a:rPr lang="en-US" sz="2700" dirty="0"/>
              <a:t> </a:t>
            </a:r>
            <a:r>
              <a:rPr lang="en-US" sz="2700" dirty="0" err="1"/>
              <a:t>perangkat</a:t>
            </a:r>
            <a:r>
              <a:rPr lang="en-US" sz="2700" dirty="0"/>
              <a:t> </a:t>
            </a:r>
            <a:r>
              <a:rPr lang="en-US" sz="2700" dirty="0" err="1"/>
              <a:t>lunak</a:t>
            </a:r>
            <a:endParaRPr lang="en-US" sz="2700" dirty="0"/>
          </a:p>
          <a:p>
            <a:pPr eaLnBrk="1" hangingPunct="1">
              <a:lnSpc>
                <a:spcPct val="80000"/>
              </a:lnSpc>
              <a:defRPr/>
            </a:pPr>
            <a:r>
              <a:rPr lang="en-US" sz="2700" dirty="0" err="1">
                <a:solidFill>
                  <a:srgbClr val="CC0000"/>
                </a:solidFill>
              </a:rPr>
              <a:t>Biaya</a:t>
            </a:r>
            <a:r>
              <a:rPr lang="en-US" sz="2700" dirty="0">
                <a:solidFill>
                  <a:srgbClr val="CC0000"/>
                </a:solidFill>
              </a:rPr>
              <a:t> hardware </a:t>
            </a:r>
            <a:r>
              <a:rPr lang="en-US" sz="2700" dirty="0" err="1">
                <a:solidFill>
                  <a:srgbClr val="CC0000"/>
                </a:solidFill>
              </a:rPr>
              <a:t>jatuh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dan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biaya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perangkat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lunak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naik</a:t>
            </a:r>
            <a:r>
              <a:rPr lang="en-US" sz="2700" dirty="0">
                <a:solidFill>
                  <a:srgbClr val="CC0000"/>
                </a:solidFill>
              </a:rPr>
              <a:t> </a:t>
            </a:r>
            <a:r>
              <a:rPr lang="en-US" sz="2700" dirty="0" err="1">
                <a:solidFill>
                  <a:srgbClr val="CC0000"/>
                </a:solidFill>
              </a:rPr>
              <a:t>cepat</a:t>
            </a:r>
            <a:endParaRPr lang="en-US" sz="2700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8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ja-JP" dirty="0" err="1">
                <a:ea typeface="ＭＳ Ｐゴシック" pitchFamily="34" charset="-128"/>
              </a:rPr>
              <a:t>Generasi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ea typeface="ＭＳ Ｐゴシック" pitchFamily="34" charset="-128"/>
              </a:rPr>
              <a:t>Komputer</a:t>
            </a:r>
            <a:endParaRPr lang="en-US" altLang="ja-JP" dirty="0">
              <a:ea typeface="ＭＳ Ｐゴシック" pitchFamily="34" charset="-128"/>
            </a:endParaRPr>
          </a:p>
        </p:txBody>
      </p:sp>
      <p:sp>
        <p:nvSpPr>
          <p:cNvPr id="1710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04800" y="990600"/>
            <a:ext cx="6096000" cy="5257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ja-JP" sz="2800" dirty="0" err="1">
                <a:solidFill>
                  <a:srgbClr val="CC0000"/>
                </a:solidFill>
                <a:ea typeface="ＭＳ Ｐゴシック" pitchFamily="34" charset="-128"/>
              </a:rPr>
              <a:t>Generasi</a:t>
            </a:r>
            <a:r>
              <a:rPr lang="en-US" altLang="ja-JP" sz="2800" dirty="0">
                <a:solidFill>
                  <a:srgbClr val="CC0000"/>
                </a:solidFill>
                <a:ea typeface="ＭＳ Ｐゴシック" pitchFamily="34" charset="-128"/>
              </a:rPr>
              <a:t> I</a:t>
            </a:r>
            <a:r>
              <a:rPr lang="en-US" altLang="ja-JP" sz="2800" dirty="0">
                <a:ea typeface="ＭＳ Ｐゴシック" pitchFamily="34" charset="-128"/>
              </a:rPr>
              <a:t> (1946-1959)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w"/>
              <a:defRPr/>
            </a:pPr>
            <a:r>
              <a:rPr lang="en-US" altLang="ja-JP" dirty="0" err="1">
                <a:ea typeface="ＭＳ Ｐゴシック" pitchFamily="34" charset="-128"/>
              </a:rPr>
              <a:t>Menggunakan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tabung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 </a:t>
            </a:r>
            <a:r>
              <a:rPr lang="en-US" altLang="ja-JP" dirty="0" err="1">
                <a:solidFill>
                  <a:srgbClr val="CC0000"/>
                </a:solidFill>
                <a:ea typeface="ＭＳ Ｐゴシック" pitchFamily="34" charset="-128"/>
              </a:rPr>
              <a:t>hampa</a:t>
            </a:r>
            <a:endParaRPr lang="en-US" altLang="ja-JP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w"/>
              <a:defRPr/>
            </a:pPr>
            <a:r>
              <a:rPr lang="en-US" altLang="ja-JP" dirty="0">
                <a:ea typeface="ＭＳ Ｐゴシック" pitchFamily="34" charset="-128"/>
              </a:rPr>
              <a:t>ENIAC, EDSAC</a:t>
            </a:r>
            <a:endParaRPr lang="en-US" altLang="ja-JP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ja-JP" sz="2800" dirty="0" err="1">
                <a:solidFill>
                  <a:srgbClr val="CC0000"/>
                </a:solidFill>
                <a:ea typeface="ＭＳ Ｐゴシック" pitchFamily="34" charset="-128"/>
              </a:rPr>
              <a:t>Generasi</a:t>
            </a:r>
            <a:r>
              <a:rPr lang="en-US" altLang="ja-JP" sz="2800" dirty="0">
                <a:solidFill>
                  <a:srgbClr val="CC0000"/>
                </a:solidFill>
                <a:ea typeface="ＭＳ Ｐゴシック" pitchFamily="34" charset="-128"/>
              </a:rPr>
              <a:t> II</a:t>
            </a:r>
            <a:r>
              <a:rPr lang="en-US" altLang="ja-JP" sz="2800" dirty="0">
                <a:ea typeface="ＭＳ Ｐゴシック" pitchFamily="34" charset="-128"/>
              </a:rPr>
              <a:t> (1959-1964)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w"/>
              <a:defRPr/>
            </a:pPr>
            <a:r>
              <a:rPr lang="en-US" altLang="ja-JP" dirty="0" err="1">
                <a:ea typeface="ＭＳ Ｐゴシック" pitchFamily="34" charset="-128"/>
              </a:rPr>
              <a:t>Menggunakan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transistor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w"/>
              <a:defRPr/>
            </a:pPr>
            <a:r>
              <a:rPr lang="en-US" altLang="ja-JP" dirty="0">
                <a:ea typeface="ＭＳ Ｐゴシック" pitchFamily="34" charset="-128"/>
              </a:rPr>
              <a:t>PDP-1, PDP-8, UNIVAC, IBM 70xx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ja-JP" sz="2800" dirty="0" err="1">
                <a:solidFill>
                  <a:srgbClr val="CC0000"/>
                </a:solidFill>
                <a:ea typeface="ＭＳ Ｐゴシック" pitchFamily="34" charset="-128"/>
              </a:rPr>
              <a:t>Generasi</a:t>
            </a:r>
            <a:r>
              <a:rPr lang="en-US" altLang="ja-JP" sz="2800" dirty="0">
                <a:solidFill>
                  <a:srgbClr val="CC0000"/>
                </a:solidFill>
                <a:ea typeface="ＭＳ Ｐゴシック" pitchFamily="34" charset="-128"/>
              </a:rPr>
              <a:t> III</a:t>
            </a:r>
            <a:r>
              <a:rPr lang="en-US" altLang="ja-JP" sz="2800" dirty="0">
                <a:ea typeface="ＭＳ Ｐゴシック" pitchFamily="34" charset="-128"/>
              </a:rPr>
              <a:t> (1964-1979)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w"/>
              <a:defRPr/>
            </a:pPr>
            <a:r>
              <a:rPr lang="en-US" altLang="ja-JP" dirty="0" err="1">
                <a:ea typeface="ＭＳ Ｐゴシック" pitchFamily="34" charset="-128"/>
              </a:rPr>
              <a:t>Menggunakan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IC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w"/>
              <a:defRPr/>
            </a:pPr>
            <a:r>
              <a:rPr lang="en-US" altLang="ja-JP" dirty="0">
                <a:ea typeface="ＭＳ Ｐゴシック" pitchFamily="34" charset="-128"/>
              </a:rPr>
              <a:t>IBM S360, NOVA, UNIVAC 1108</a:t>
            </a: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altLang="ja-JP" sz="2800" dirty="0" err="1">
                <a:solidFill>
                  <a:srgbClr val="CC0000"/>
                </a:solidFill>
                <a:ea typeface="ＭＳ Ｐゴシック" pitchFamily="34" charset="-128"/>
              </a:rPr>
              <a:t>Generasi</a:t>
            </a:r>
            <a:r>
              <a:rPr lang="en-US" altLang="ja-JP" sz="2800" dirty="0">
                <a:solidFill>
                  <a:srgbClr val="CC0000"/>
                </a:solidFill>
                <a:ea typeface="ＭＳ Ｐゴシック" pitchFamily="34" charset="-128"/>
              </a:rPr>
              <a:t> IV</a:t>
            </a:r>
            <a:r>
              <a:rPr lang="en-US" altLang="ja-JP" sz="2800" dirty="0">
                <a:ea typeface="ＭＳ Ｐゴシック" pitchFamily="34" charset="-128"/>
              </a:rPr>
              <a:t> (1980-sekarang)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Char char="w"/>
              <a:defRPr/>
            </a:pPr>
            <a:r>
              <a:rPr lang="en-US" altLang="ja-JP" dirty="0" err="1">
                <a:ea typeface="ＭＳ Ｐゴシック" pitchFamily="34" charset="-128"/>
              </a:rPr>
              <a:t>Menggunakan</a:t>
            </a:r>
            <a:r>
              <a:rPr lang="en-US" altLang="ja-JP" dirty="0">
                <a:ea typeface="ＭＳ Ｐゴシック" pitchFamily="34" charset="-128"/>
              </a:rPr>
              <a:t> </a:t>
            </a:r>
            <a:r>
              <a:rPr lang="en-US" altLang="ja-JP" dirty="0">
                <a:solidFill>
                  <a:srgbClr val="CC0000"/>
                </a:solidFill>
                <a:ea typeface="ＭＳ Ｐゴシック" pitchFamily="34" charset="-128"/>
              </a:rPr>
              <a:t>VLSI</a:t>
            </a:r>
          </a:p>
          <a:p>
            <a:pPr marL="990600" lvl="1" indent="-5334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en-US" altLang="ja-JP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en-US" altLang="ja-JP" sz="2800" dirty="0">
              <a:ea typeface="ＭＳ Ｐゴシック" pitchFamily="34" charset="-128"/>
            </a:endParaRPr>
          </a:p>
        </p:txBody>
      </p:sp>
      <p:pic>
        <p:nvPicPr>
          <p:cNvPr id="171013" name="Picture 5" descr="eniac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77000" y="685800"/>
            <a:ext cx="2436812" cy="2571750"/>
          </a:xfrm>
          <a:noFill/>
        </p:spPr>
      </p:pic>
      <p:pic>
        <p:nvPicPr>
          <p:cNvPr id="171014" name="Picture 6" descr="sa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3641725"/>
            <a:ext cx="1981200" cy="278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1012" name="Picture 4" descr="sejarahkomputer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934200" y="2590800"/>
            <a:ext cx="1981200" cy="1562947"/>
          </a:xfr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 advClick="0">
        <p14:switch dir="r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1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1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1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1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1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800" decel="1000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decel="100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00" decel="100000" fill="hold"/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1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1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800" decel="100000"/>
                                        <p:tgtEl>
                                          <p:spTgt spid="171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800" decel="100000" fill="hold"/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1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71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71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71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71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71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f27ec28223bc9be14dfd9f9624b3a9961f4"/>
</p:tagLst>
</file>

<file path=ppt/theme/theme1.xml><?xml version="1.0" encoding="utf-8"?>
<a:theme xmlns:a="http://schemas.openxmlformats.org/drawingml/2006/main" name="RSW Presentation">
  <a:themeElements>
    <a:clrScheme name="">
      <a:dk1>
        <a:srgbClr val="000000"/>
      </a:dk1>
      <a:lt1>
        <a:srgbClr val="FFFFFF"/>
      </a:lt1>
      <a:dk2>
        <a:srgbClr val="F8F8F8"/>
      </a:dk2>
      <a:lt2>
        <a:srgbClr val="808080"/>
      </a:lt2>
      <a:accent1>
        <a:srgbClr val="3366CC"/>
      </a:accent1>
      <a:accent2>
        <a:srgbClr val="FF0000"/>
      </a:accent2>
      <a:accent3>
        <a:srgbClr val="FFFFFF"/>
      </a:accent3>
      <a:accent4>
        <a:srgbClr val="000000"/>
      </a:accent4>
      <a:accent5>
        <a:srgbClr val="ADB8E2"/>
      </a:accent5>
      <a:accent6>
        <a:srgbClr val="E70000"/>
      </a:accent6>
      <a:hlink>
        <a:srgbClr val="FF9900"/>
      </a:hlink>
      <a:folHlink>
        <a:srgbClr val="6699FF"/>
      </a:folHlink>
    </a:clrScheme>
    <a:fontScheme name="Gartner PPT- one template-v8_rm">
      <a:majorFont>
        <a:latin typeface="Arial"/>
        <a:ea typeface="Arial Unicode MS"/>
        <a:cs typeface="Arial Unicode MS"/>
      </a:majorFont>
      <a:minorFont>
        <a:latin typeface="Arial"/>
        <a:ea typeface="Arial Unicode MS"/>
        <a:cs typeface="Arial Unicode M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29B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30000"/>
          </a:spcBef>
          <a:spcAft>
            <a:spcPct val="1000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529B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91440" rIns="91440" bIns="9144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90000"/>
          </a:lnSpc>
          <a:spcBef>
            <a:spcPct val="30000"/>
          </a:spcBef>
          <a:spcAft>
            <a:spcPct val="1000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Gartner PPT- one template-v8_r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tner PPT- one template-v8_rm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artner PPT- one template-v8_rm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tner PPT- one template-v8_rm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tner PPT- one template-v8_rm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tner PPT- one template-v8_rm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tner PPT- one template-v8_rm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tner PPT- one template-v8_rm 8">
        <a:dk1>
          <a:srgbClr val="000000"/>
        </a:dk1>
        <a:lt1>
          <a:srgbClr val="FFFFFF"/>
        </a:lt1>
        <a:dk2>
          <a:srgbClr val="F8F8F8"/>
        </a:dk2>
        <a:lt2>
          <a:srgbClr val="808080"/>
        </a:lt2>
        <a:accent1>
          <a:srgbClr val="CCFF66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E2FFB8"/>
        </a:accent5>
        <a:accent6>
          <a:srgbClr val="E7B900"/>
        </a:accent6>
        <a:hlink>
          <a:srgbClr val="0066FF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artner PPT- one template-v8_rm 9">
        <a:dk1>
          <a:srgbClr val="000000"/>
        </a:dk1>
        <a:lt1>
          <a:srgbClr val="FFFFFF"/>
        </a:lt1>
        <a:dk2>
          <a:srgbClr val="000000"/>
        </a:dk2>
        <a:lt2>
          <a:srgbClr val="919191"/>
        </a:lt2>
        <a:accent1>
          <a:srgbClr val="618FFD"/>
        </a:accent1>
        <a:accent2>
          <a:srgbClr val="00AE00"/>
        </a:accent2>
        <a:accent3>
          <a:srgbClr val="FFFFFF"/>
        </a:accent3>
        <a:accent4>
          <a:srgbClr val="000000"/>
        </a:accent4>
        <a:accent5>
          <a:srgbClr val="B7C6FE"/>
        </a:accent5>
        <a:accent6>
          <a:srgbClr val="009D00"/>
        </a:accent6>
        <a:hlink>
          <a:srgbClr val="0033CC"/>
        </a:hlink>
        <a:folHlink>
          <a:srgbClr val="CECEC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36789</TotalTime>
  <Words>955</Words>
  <Application>Microsoft Office PowerPoint</Application>
  <PresentationFormat>On-screen Show (4:3)</PresentationFormat>
  <Paragraphs>135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41" baseType="lpstr">
      <vt:lpstr>ＭＳ Ｐゴシック</vt:lpstr>
      <vt:lpstr>Arial</vt:lpstr>
      <vt:lpstr>Calibri</vt:lpstr>
      <vt:lpstr>Tahoma</vt:lpstr>
      <vt:lpstr>Tekton Pro Cond</vt:lpstr>
      <vt:lpstr>Times</vt:lpstr>
      <vt:lpstr>Times New Roman</vt:lpstr>
      <vt:lpstr>Wingdings</vt:lpstr>
      <vt:lpstr>RSW Presentation</vt:lpstr>
      <vt:lpstr>Software Engineering</vt:lpstr>
      <vt:lpstr>Learning Design</vt:lpstr>
      <vt:lpstr>Textbooks</vt:lpstr>
      <vt:lpstr>Course Contents  -1-</vt:lpstr>
      <vt:lpstr>Course Contents  -2-</vt:lpstr>
      <vt:lpstr>Course Contents  -3-</vt:lpstr>
      <vt:lpstr>Introduction to Software Engineering</vt:lpstr>
      <vt:lpstr>Content</vt:lpstr>
      <vt:lpstr>What is Software</vt:lpstr>
      <vt:lpstr>What is Software</vt:lpstr>
      <vt:lpstr>Jenis Software (Market)</vt:lpstr>
      <vt:lpstr>Jenis Software (Platform)</vt:lpstr>
      <vt:lpstr>Jenis Software (Lisensi)</vt:lpstr>
      <vt:lpstr>Open Source Software</vt:lpstr>
      <vt:lpstr>Proprietary Software</vt:lpstr>
      <vt:lpstr>Peranan Perangkat Lunak</vt:lpstr>
      <vt:lpstr>Peranan Perangkat Lunak</vt:lpstr>
      <vt:lpstr>Konsep Peranan Software</vt:lpstr>
      <vt:lpstr>Cont requirements untuk e-commerce</vt:lpstr>
      <vt:lpstr>Analisis</vt:lpstr>
      <vt:lpstr>Contoh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Web SEMNAS IKRAITH dibuat alumni</vt:lpstr>
      <vt:lpstr>What is Software Engineering</vt:lpstr>
      <vt:lpstr>Definisi</vt:lpstr>
      <vt:lpstr>Mengapa Software Engineering?</vt:lpstr>
      <vt:lpstr>Generasi Komputer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romi-jsai2000-presentation</dc:title>
  <dc:creator>Romi Satria Wahono</dc:creator>
  <cp:lastModifiedBy>sularso</cp:lastModifiedBy>
  <cp:revision>4422</cp:revision>
  <cp:lastPrinted>1601-01-01T00:00:00Z</cp:lastPrinted>
  <dcterms:created xsi:type="dcterms:W3CDTF">1601-01-01T00:00:00Z</dcterms:created>
  <dcterms:modified xsi:type="dcterms:W3CDTF">2026-09-24T02:45:15Z</dcterms:modified>
</cp:coreProperties>
</file>