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00A"/>
    <a:srgbClr val="C2F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366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693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980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886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5793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043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9607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624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050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393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865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151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5A0392-9F14-4F71-A41C-83A8425D1F4B}" type="datetimeFigureOut">
              <a:rPr lang="id-ID" smtClean="0"/>
              <a:t>22/11/2020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9EFD17A-CE4B-45E3-8757-699F35F5BF2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Sequential Access Storage 6"/>
          <p:cNvSpPr/>
          <p:nvPr/>
        </p:nvSpPr>
        <p:spPr>
          <a:xfrm>
            <a:off x="683568" y="3320988"/>
            <a:ext cx="3672408" cy="2088232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Akuntansi Keuangan 1</a:t>
            </a:r>
          </a:p>
          <a:p>
            <a:pPr algn="ctr"/>
            <a:r>
              <a:rPr lang="id-ID" sz="2000" b="1" dirty="0" smtClean="0">
                <a:solidFill>
                  <a:srgbClr val="7030A0"/>
                </a:solidFill>
                <a:latin typeface="Lucida Handwriting" pitchFamily="66" charset="0"/>
              </a:rPr>
              <a:t>Maryati  Rahayu, SE, MM</a:t>
            </a:r>
            <a:endParaRPr lang="id-ID" sz="2000" b="1" dirty="0">
              <a:solidFill>
                <a:srgbClr val="7030A0"/>
              </a:solidFill>
              <a:latin typeface="Lucida Handwriting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4077072"/>
            <a:ext cx="3744416" cy="16561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rgbClr val="C00000"/>
                </a:solidFill>
                <a:latin typeface="Berlin Sans FB" pitchFamily="34" charset="0"/>
                <a:cs typeface="Arabic Typesetting" pitchFamily="66" charset="-78"/>
              </a:rPr>
              <a:t>Persediaan : Harga Pokok</a:t>
            </a:r>
          </a:p>
          <a:p>
            <a:pPr algn="ctr"/>
            <a:r>
              <a:rPr lang="id-ID" sz="2400" dirty="0" smtClean="0">
                <a:solidFill>
                  <a:srgbClr val="C00000"/>
                </a:solidFill>
                <a:latin typeface="Berlin Sans FB" pitchFamily="34" charset="0"/>
                <a:cs typeface="Arabic Typesetting" pitchFamily="66" charset="-78"/>
              </a:rPr>
              <a:t>(</a:t>
            </a:r>
            <a:r>
              <a:rPr lang="id-ID" sz="2400" dirty="0" smtClean="0">
                <a:solidFill>
                  <a:srgbClr val="C00000"/>
                </a:solidFill>
                <a:latin typeface="Berlin Sans FB" pitchFamily="34" charset="0"/>
                <a:cs typeface="Arabic Typesetting" pitchFamily="66" charset="-78"/>
              </a:rPr>
              <a:t>Inventories </a:t>
            </a:r>
            <a:r>
              <a:rPr lang="id-ID" sz="2400" dirty="0" smtClean="0">
                <a:solidFill>
                  <a:srgbClr val="C00000"/>
                </a:solidFill>
                <a:latin typeface="Berlin Sans FB" pitchFamily="34" charset="0"/>
                <a:cs typeface="Arabic Typesetting" pitchFamily="66" charset="-78"/>
              </a:rPr>
              <a:t>: at cost)</a:t>
            </a:r>
            <a:endParaRPr lang="id-ID" sz="2400" dirty="0">
              <a:solidFill>
                <a:srgbClr val="C00000"/>
              </a:solidFill>
              <a:latin typeface="Berlin Sans FB" pitchFamily="34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09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Persediaan (psak 14)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err="1"/>
              <a:t>Persediaan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aktiva</a:t>
            </a:r>
            <a:r>
              <a:rPr lang="en-US" sz="2000" dirty="0"/>
              <a:t> 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normal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perjalanan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 / supplies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jasa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 err="1"/>
              <a:t>Persediaan</a:t>
            </a:r>
            <a:r>
              <a:rPr lang="en-US" sz="2000" dirty="0"/>
              <a:t> </a:t>
            </a:r>
            <a:r>
              <a:rPr lang="en-US" sz="2000" dirty="0" err="1"/>
              <a:t>diukur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realisasi</a:t>
            </a:r>
            <a:r>
              <a:rPr lang="en-US" sz="2000" dirty="0"/>
              <a:t> </a:t>
            </a:r>
            <a:r>
              <a:rPr lang="en-US" sz="2000" dirty="0" err="1"/>
              <a:t>bersih</a:t>
            </a:r>
            <a:r>
              <a:rPr lang="en-US" sz="2000" dirty="0"/>
              <a:t> </a:t>
            </a:r>
            <a:r>
              <a:rPr lang="en-US" sz="2000" dirty="0" err="1"/>
              <a:t>mana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rendah</a:t>
            </a:r>
            <a:r>
              <a:rPr lang="en-US" sz="2000" dirty="0"/>
              <a:t> (</a:t>
            </a:r>
            <a:r>
              <a:rPr lang="en-US" sz="2000" i="1" dirty="0"/>
              <a:t>the lower of the cost and net realizable value</a:t>
            </a:r>
            <a:r>
              <a:rPr lang="en-US" sz="2000" dirty="0"/>
              <a:t>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6785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Sambungan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persediaan</a:t>
            </a:r>
            <a:r>
              <a:rPr lang="en-US" sz="2000" dirty="0"/>
              <a:t> </a:t>
            </a:r>
            <a:r>
              <a:rPr lang="en-US" sz="2000" dirty="0" err="1"/>
              <a:t>meliputi</a:t>
            </a:r>
            <a:r>
              <a:rPr lang="en-US" sz="2000" dirty="0"/>
              <a:t> :</a:t>
            </a:r>
          </a:p>
          <a:p>
            <a:pPr lvl="1">
              <a:defRPr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pembelian</a:t>
            </a:r>
            <a:endParaRPr lang="en-US" dirty="0"/>
          </a:p>
          <a:p>
            <a:pPr lvl="1">
              <a:defRPr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konversi</a:t>
            </a:r>
            <a:endParaRPr lang="en-US" dirty="0"/>
          </a:p>
          <a:p>
            <a:pPr lvl="1">
              <a:defRPr/>
            </a:pPr>
            <a:r>
              <a:rPr lang="en-US" dirty="0" err="1"/>
              <a:t>Biaya</a:t>
            </a:r>
            <a:r>
              <a:rPr lang="en-US" dirty="0"/>
              <a:t> lain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yagn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(</a:t>
            </a:r>
            <a:r>
              <a:rPr lang="en-US" i="1" dirty="0"/>
              <a:t>present location and condition</a:t>
            </a:r>
            <a:r>
              <a:rPr lang="en-US" dirty="0"/>
              <a:t>)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, </a:t>
            </a:r>
            <a:r>
              <a:rPr lang="en-US" sz="2000" dirty="0" err="1"/>
              <a:t>bea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pajak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kecuali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ditagih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kantor</a:t>
            </a:r>
            <a:r>
              <a:rPr lang="en-US" sz="2000" dirty="0"/>
              <a:t> </a:t>
            </a:r>
            <a:r>
              <a:rPr lang="en-US" sz="2000" dirty="0" err="1"/>
              <a:t>pajak</a:t>
            </a:r>
            <a:r>
              <a:rPr lang="en-US" sz="2000" dirty="0"/>
              <a:t>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konversi</a:t>
            </a:r>
            <a:r>
              <a:rPr lang="en-US" sz="2000" dirty="0"/>
              <a:t>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yang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unit yang </a:t>
            </a:r>
            <a:r>
              <a:rPr lang="en-US" sz="2000" dirty="0" err="1"/>
              <a:t>diproduksi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overhead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variable yang </a:t>
            </a:r>
            <a:r>
              <a:rPr lang="en-US" sz="2000" dirty="0" err="1"/>
              <a:t>dialokasikan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sistematis</a:t>
            </a:r>
            <a:r>
              <a:rPr lang="en-US" sz="2000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289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Pencatatan Persediaan</a:t>
            </a:r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899592" y="1995023"/>
            <a:ext cx="2664296" cy="81524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+mj-lt"/>
              </a:rPr>
              <a:t>Periodik</a:t>
            </a:r>
            <a:endParaRPr lang="id-ID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76056" y="2008878"/>
            <a:ext cx="2664296" cy="815249"/>
          </a:xfrm>
          <a:prstGeom prst="ellipse">
            <a:avLst/>
          </a:prstGeom>
          <a:solidFill>
            <a:srgbClr val="C2F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+mj-lt"/>
              </a:rPr>
              <a:t>Perpetual</a:t>
            </a:r>
            <a:endParaRPr lang="id-ID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4924" y="3789040"/>
            <a:ext cx="2880320" cy="1872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id-ID" dirty="0" smtClean="0">
                <a:solidFill>
                  <a:schemeClr val="tx1"/>
                </a:solidFill>
              </a:rPr>
              <a:t>Menggunakan Akun Pembelian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d-ID" dirty="0" smtClean="0">
                <a:solidFill>
                  <a:schemeClr val="tx1"/>
                </a:solidFill>
              </a:rPr>
              <a:t>Tidak perlu mencatat nilai HPP saat penjualan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d-ID" dirty="0" smtClean="0">
                <a:solidFill>
                  <a:schemeClr val="tx1"/>
                </a:solidFill>
              </a:rPr>
              <a:t>Stok Opname untuk mengetahui stok akhir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76056" y="3812023"/>
            <a:ext cx="2880320" cy="18722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id-ID" dirty="0" smtClean="0">
                <a:solidFill>
                  <a:schemeClr val="tx1"/>
                </a:solidFill>
              </a:rPr>
              <a:t>Menggunakan Akun Persediaan Barang Dg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id-ID" dirty="0" smtClean="0">
                <a:solidFill>
                  <a:schemeClr val="tx1"/>
                </a:solidFill>
              </a:rPr>
              <a:t>Mencatat HPP saat penjualan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id-ID" dirty="0" smtClean="0">
                <a:solidFill>
                  <a:schemeClr val="tx1"/>
                </a:solidFill>
              </a:rPr>
              <a:t>Stok opname dilakukan untuk audit stok</a:t>
            </a:r>
            <a:endParaRPr lang="id-ID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2" idx="2"/>
            <a:endCxn id="5" idx="0"/>
          </p:cNvCxnSpPr>
          <p:nvPr/>
        </p:nvCxnSpPr>
        <p:spPr>
          <a:xfrm>
            <a:off x="4267200" y="1417638"/>
            <a:ext cx="2141004" cy="59124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2"/>
            <a:endCxn id="4" idx="0"/>
          </p:cNvCxnSpPr>
          <p:nvPr/>
        </p:nvCxnSpPr>
        <p:spPr>
          <a:xfrm flipH="1">
            <a:off x="2231740" y="1417638"/>
            <a:ext cx="2035460" cy="57738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2123728" y="2824127"/>
            <a:ext cx="288032" cy="89290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Down Arrow 12"/>
          <p:cNvSpPr/>
          <p:nvPr/>
        </p:nvSpPr>
        <p:spPr>
          <a:xfrm>
            <a:off x="6372200" y="2896135"/>
            <a:ext cx="288032" cy="89290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304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</a:rPr>
              <a:t>Metode Penilaian Persediaan Akhir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6036" y="1325813"/>
            <a:ext cx="648072" cy="22322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rgbClr val="FF0000"/>
                </a:solidFill>
              </a:rPr>
              <a:t>P</a:t>
            </a:r>
          </a:p>
          <a:p>
            <a:pPr algn="ctr"/>
            <a:r>
              <a:rPr lang="id-ID" sz="1600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id-ID" sz="1600" b="1" dirty="0" smtClean="0">
                <a:solidFill>
                  <a:srgbClr val="FF0000"/>
                </a:solidFill>
              </a:rPr>
              <a:t>R</a:t>
            </a:r>
          </a:p>
          <a:p>
            <a:pPr algn="ctr"/>
            <a:r>
              <a:rPr lang="id-ID" sz="1600" b="1" dirty="0" smtClean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id-ID" sz="1600" b="1" dirty="0" smtClean="0">
                <a:solidFill>
                  <a:srgbClr val="FF0000"/>
                </a:solidFill>
              </a:rPr>
              <a:t>O</a:t>
            </a:r>
          </a:p>
          <a:p>
            <a:pPr algn="ctr"/>
            <a:r>
              <a:rPr lang="id-ID" sz="1600" b="1" dirty="0">
                <a:solidFill>
                  <a:srgbClr val="FF0000"/>
                </a:solidFill>
              </a:rPr>
              <a:t>D</a:t>
            </a:r>
            <a:endParaRPr lang="id-ID" sz="1600" b="1" dirty="0" smtClean="0">
              <a:solidFill>
                <a:srgbClr val="FF0000"/>
              </a:solidFill>
            </a:endParaRPr>
          </a:p>
          <a:p>
            <a:pPr algn="ctr"/>
            <a:r>
              <a:rPr lang="id-ID" sz="1600" b="1" dirty="0" smtClean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id-ID" sz="1600" b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" name="Rectangle 3"/>
          <p:cNvSpPr/>
          <p:nvPr/>
        </p:nvSpPr>
        <p:spPr>
          <a:xfrm>
            <a:off x="7956376" y="3861048"/>
            <a:ext cx="648072" cy="22322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rgbClr val="002060"/>
                </a:solidFill>
              </a:rPr>
              <a:t>P</a:t>
            </a:r>
          </a:p>
          <a:p>
            <a:pPr algn="ctr"/>
            <a:r>
              <a:rPr lang="id-ID" sz="1600" b="1" dirty="0" smtClean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id-ID" sz="1600" b="1" dirty="0" smtClean="0">
                <a:solidFill>
                  <a:srgbClr val="002060"/>
                </a:solidFill>
              </a:rPr>
              <a:t>R</a:t>
            </a:r>
          </a:p>
          <a:p>
            <a:pPr algn="ctr"/>
            <a:r>
              <a:rPr lang="id-ID" sz="1600" b="1" dirty="0" smtClean="0">
                <a:solidFill>
                  <a:srgbClr val="002060"/>
                </a:solidFill>
              </a:rPr>
              <a:t>P</a:t>
            </a:r>
          </a:p>
          <a:p>
            <a:pPr algn="ctr"/>
            <a:r>
              <a:rPr lang="id-ID" sz="1600" b="1" dirty="0" smtClean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id-ID" sz="1600" b="1" dirty="0" smtClean="0">
                <a:solidFill>
                  <a:srgbClr val="002060"/>
                </a:solidFill>
              </a:rPr>
              <a:t>T</a:t>
            </a:r>
          </a:p>
          <a:p>
            <a:pPr algn="ctr"/>
            <a:r>
              <a:rPr lang="id-ID" sz="1600" b="1" dirty="0" smtClean="0">
                <a:solidFill>
                  <a:srgbClr val="002060"/>
                </a:solidFill>
              </a:rPr>
              <a:t>U</a:t>
            </a:r>
          </a:p>
          <a:p>
            <a:pPr algn="ctr"/>
            <a:r>
              <a:rPr lang="id-ID" sz="1600" b="1" dirty="0" smtClean="0">
                <a:solidFill>
                  <a:srgbClr val="002060"/>
                </a:solidFill>
              </a:rPr>
              <a:t>A</a:t>
            </a:r>
          </a:p>
          <a:p>
            <a:pPr algn="ctr"/>
            <a:r>
              <a:rPr lang="id-ID" sz="1600" b="1" dirty="0">
                <a:solidFill>
                  <a:srgbClr val="002060"/>
                </a:solidFill>
              </a:rPr>
              <a:t>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87824" y="1520788"/>
            <a:ext cx="3168352" cy="1872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id-ID" dirty="0" smtClean="0">
                <a:solidFill>
                  <a:schemeClr val="tx1"/>
                </a:solidFill>
              </a:rPr>
              <a:t>Identifikasi Khusus (specific identificaion)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d-ID" dirty="0" smtClean="0">
                <a:solidFill>
                  <a:schemeClr val="tx1"/>
                </a:solidFill>
              </a:rPr>
              <a:t>Rata-rata (Average)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d-ID" dirty="0" smtClean="0">
                <a:solidFill>
                  <a:schemeClr val="tx1"/>
                </a:solidFill>
              </a:rPr>
              <a:t>LIFO (last in first out)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d-ID" dirty="0" smtClean="0">
                <a:solidFill>
                  <a:schemeClr val="tx1"/>
                </a:solidFill>
              </a:rPr>
              <a:t>FIFO (first ini first out)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3783004" y="4041068"/>
            <a:ext cx="3168352" cy="1872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id-ID" dirty="0" smtClean="0">
                <a:solidFill>
                  <a:srgbClr val="002060"/>
                </a:solidFill>
              </a:rPr>
              <a:t>Rata-rata (Average)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d-ID" dirty="0" smtClean="0">
                <a:solidFill>
                  <a:srgbClr val="002060"/>
                </a:solidFill>
              </a:rPr>
              <a:t>LIFO (last in first out)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d-ID" dirty="0" smtClean="0">
                <a:solidFill>
                  <a:srgbClr val="002060"/>
                </a:solidFill>
              </a:rPr>
              <a:t>FIFO (first ini first out)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3568" y="4473116"/>
            <a:ext cx="2016224" cy="10081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rgbClr val="002060"/>
                </a:solidFill>
              </a:rPr>
              <a:t>Kartu Persediaan</a:t>
            </a:r>
            <a:endParaRPr lang="id-ID" sz="1600" b="1" dirty="0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835696" y="1988840"/>
            <a:ext cx="10081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Left Arrow 9"/>
          <p:cNvSpPr/>
          <p:nvPr/>
        </p:nvSpPr>
        <p:spPr>
          <a:xfrm>
            <a:off x="6951356" y="4725144"/>
            <a:ext cx="1005020" cy="50405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Left Arrow 10"/>
          <p:cNvSpPr/>
          <p:nvPr/>
        </p:nvSpPr>
        <p:spPr>
          <a:xfrm>
            <a:off x="2773645" y="4725144"/>
            <a:ext cx="1005020" cy="50405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804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6833"/>
            <a:ext cx="8534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39552" y="260648"/>
            <a:ext cx="3024336" cy="936104"/>
          </a:xfrm>
          <a:prstGeom prst="wedgeRoundRectCallout">
            <a:avLst>
              <a:gd name="adj1" fmla="val -19001"/>
              <a:gd name="adj2" fmla="val 12546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0000"/>
                </a:solidFill>
                <a:latin typeface="Cambria" pitchFamily="18" charset="0"/>
              </a:rPr>
              <a:t>Kartu Persediaan</a:t>
            </a:r>
            <a:endParaRPr lang="id-ID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7559824" y="0"/>
            <a:ext cx="1584176" cy="1656184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5496" y="5201669"/>
            <a:ext cx="1584176" cy="1656184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>
            <a:off x="2123728" y="5122912"/>
            <a:ext cx="4896544" cy="1765920"/>
          </a:xfrm>
          <a:prstGeom prst="blockArc">
            <a:avLst>
              <a:gd name="adj1" fmla="val 8271376"/>
              <a:gd name="adj2" fmla="val 2208846"/>
              <a:gd name="adj3" fmla="val 39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7591044" y="5122912"/>
            <a:ext cx="1584176" cy="1656184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7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29324"/>
            <a:ext cx="7024744" cy="683452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rgbClr val="F6800A"/>
                </a:solidFill>
                <a:latin typeface="Lucida Handwriting" pitchFamily="66" charset="0"/>
              </a:rPr>
              <a:t>Sekian &amp; Selamat Belajar</a:t>
            </a:r>
            <a:endParaRPr lang="id-ID" b="1" dirty="0">
              <a:solidFill>
                <a:srgbClr val="F6800A"/>
              </a:solidFill>
              <a:latin typeface="Lucida Handwriting" pitchFamily="66" charset="0"/>
            </a:endParaRPr>
          </a:p>
        </p:txBody>
      </p:sp>
      <p:sp>
        <p:nvSpPr>
          <p:cNvPr id="3" name="AutoShape 2" descr="Pin di Background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865587" cy="39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1760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265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Office Theme</vt:lpstr>
      <vt:lpstr>Apothecary</vt:lpstr>
      <vt:lpstr>Adjacency</vt:lpstr>
      <vt:lpstr>Civic</vt:lpstr>
      <vt:lpstr>Austin</vt:lpstr>
      <vt:lpstr>PowerPoint Presentation</vt:lpstr>
      <vt:lpstr>Persediaan (psak 14)</vt:lpstr>
      <vt:lpstr>Sambungan :</vt:lpstr>
      <vt:lpstr>Metode Pencatatan Persediaan</vt:lpstr>
      <vt:lpstr>Metode Penilaian Persediaan Akhir</vt:lpstr>
      <vt:lpstr>PowerPoint Presentation</vt:lpstr>
      <vt:lpstr>Sekian &amp; Selamat Belajar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2020-11-14T13:14:43Z</dcterms:created>
  <dcterms:modified xsi:type="dcterms:W3CDTF">2020-11-22T12:23:42Z</dcterms:modified>
</cp:coreProperties>
</file>