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256" r:id="rId4"/>
    <p:sldId id="257" r:id="rId5"/>
    <p:sldId id="258" r:id="rId6"/>
    <p:sldId id="259" r:id="rId7"/>
    <p:sldId id="260" r:id="rId8"/>
    <p:sldId id="261" r:id="rId9"/>
    <p:sldId id="262" r:id="rId1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id-ID"/>
          </a:p>
        </p:txBody>
      </p:sp>
      <p:sp>
        <p:nvSpPr>
          <p:cNvPr id="4" name="Date Placeholder 3"/>
          <p:cNvSpPr>
            <a:spLocks noGrp="1"/>
          </p:cNvSpPr>
          <p:nvPr>
            <p:ph type="dt" sz="half" idx="10"/>
          </p:nvPr>
        </p:nvSpPr>
        <p:spPr/>
        <p:txBody>
          <a:bodyPr/>
          <a:lstStyle/>
          <a:p>
            <a:fld id="{F52952F7-C315-4538-95C9-A8B66DE6F302}" type="datetimeFigureOut">
              <a:rPr lang="id-ID" smtClean="0"/>
              <a:t>14/10/2025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7D26AEB-7800-4C48-B4F2-93AC6F9FEE94}" type="slidenum">
              <a:rPr lang="id-ID" smtClean="0"/>
              <a:t>‹#›</a:t>
            </a:fld>
            <a:endParaRPr lang="id-ID"/>
          </a:p>
        </p:txBody>
      </p:sp>
    </p:spTree>
    <p:extLst>
      <p:ext uri="{BB962C8B-B14F-4D97-AF65-F5344CB8AC3E}">
        <p14:creationId xmlns:p14="http://schemas.microsoft.com/office/powerpoint/2010/main" val="730529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F52952F7-C315-4538-95C9-A8B66DE6F302}" type="datetimeFigureOut">
              <a:rPr lang="id-ID" smtClean="0"/>
              <a:t>14/10/2025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7D26AEB-7800-4C48-B4F2-93AC6F9FEE94}" type="slidenum">
              <a:rPr lang="id-ID" smtClean="0"/>
              <a:t>‹#›</a:t>
            </a:fld>
            <a:endParaRPr lang="id-ID"/>
          </a:p>
        </p:txBody>
      </p:sp>
    </p:spTree>
    <p:extLst>
      <p:ext uri="{BB962C8B-B14F-4D97-AF65-F5344CB8AC3E}">
        <p14:creationId xmlns:p14="http://schemas.microsoft.com/office/powerpoint/2010/main" val="2980656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F52952F7-C315-4538-95C9-A8B66DE6F302}" type="datetimeFigureOut">
              <a:rPr lang="id-ID" smtClean="0"/>
              <a:t>14/10/2025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7D26AEB-7800-4C48-B4F2-93AC6F9FEE94}" type="slidenum">
              <a:rPr lang="id-ID" smtClean="0"/>
              <a:t>‹#›</a:t>
            </a:fld>
            <a:endParaRPr lang="id-ID"/>
          </a:p>
        </p:txBody>
      </p:sp>
    </p:spTree>
    <p:extLst>
      <p:ext uri="{BB962C8B-B14F-4D97-AF65-F5344CB8AC3E}">
        <p14:creationId xmlns:p14="http://schemas.microsoft.com/office/powerpoint/2010/main" val="2095783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F52952F7-C315-4538-95C9-A8B66DE6F302}" type="datetimeFigureOut">
              <a:rPr lang="id-ID" smtClean="0"/>
              <a:t>14/10/2025</a:t>
            </a:fld>
            <a:endParaRPr lang="id-ID"/>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id-ID"/>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17D26AEB-7800-4C48-B4F2-93AC6F9FEE94}" type="slidenum">
              <a:rPr lang="id-ID" smtClean="0"/>
              <a:t>‹#›</a:t>
            </a:fld>
            <a:endParaRPr lang="id-ID"/>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2952F7-C315-4538-95C9-A8B66DE6F302}" type="datetimeFigureOut">
              <a:rPr lang="id-ID" smtClean="0"/>
              <a:t>14/10/2025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7D26AEB-7800-4C48-B4F2-93AC6F9FEE94}" type="slidenum">
              <a:rPr lang="id-ID" smtClean="0"/>
              <a:t>‹#›</a:t>
            </a:fld>
            <a:endParaRPr lang="id-ID"/>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2952F7-C315-4538-95C9-A8B66DE6F302}" type="datetimeFigureOut">
              <a:rPr lang="id-ID" smtClean="0"/>
              <a:t>14/10/2025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7D26AEB-7800-4C48-B4F2-93AC6F9FEE94}" type="slidenum">
              <a:rPr lang="id-ID" smtClean="0"/>
              <a:t>‹#›</a:t>
            </a:fld>
            <a:endParaRPr lang="id-ID"/>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F52952F7-C315-4538-95C9-A8B66DE6F302}" type="datetimeFigureOut">
              <a:rPr lang="id-ID" smtClean="0"/>
              <a:t>14/10/2025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7D26AEB-7800-4C48-B4F2-93AC6F9FEE94}" type="slidenum">
              <a:rPr lang="id-ID" smtClean="0"/>
              <a:t>‹#›</a:t>
            </a:fld>
            <a:endParaRPr lang="id-ID"/>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52952F7-C315-4538-95C9-A8B66DE6F302}" type="datetimeFigureOut">
              <a:rPr lang="id-ID" smtClean="0"/>
              <a:t>14/10/2025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17D26AEB-7800-4C48-B4F2-93AC6F9FEE94}" type="slidenum">
              <a:rPr lang="id-ID" smtClean="0"/>
              <a:t>‹#›</a:t>
            </a:fld>
            <a:endParaRPr lang="id-ID"/>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52952F7-C315-4538-95C9-A8B66DE6F302}" type="datetimeFigureOut">
              <a:rPr lang="id-ID" smtClean="0"/>
              <a:t>14/10/2025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17D26AEB-7800-4C48-B4F2-93AC6F9FEE94}" type="slidenum">
              <a:rPr lang="id-ID" smtClean="0"/>
              <a:t>‹#›</a:t>
            </a:fld>
            <a:endParaRPr lang="id-ID"/>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2952F7-C315-4538-95C9-A8B66DE6F302}" type="datetimeFigureOut">
              <a:rPr lang="id-ID" smtClean="0"/>
              <a:t>14/10/2025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17D26AEB-7800-4C48-B4F2-93AC6F9FEE94}" type="slidenum">
              <a:rPr lang="id-ID" smtClean="0"/>
              <a:t>‹#›</a:t>
            </a:fld>
            <a:endParaRPr lang="id-ID"/>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52952F7-C315-4538-95C9-A8B66DE6F302}" type="datetimeFigureOut">
              <a:rPr lang="id-ID" smtClean="0"/>
              <a:t>14/10/2025</a:t>
            </a:fld>
            <a:endParaRPr lang="id-ID"/>
          </a:p>
        </p:txBody>
      </p:sp>
      <p:sp>
        <p:nvSpPr>
          <p:cNvPr id="7" name="Slide Number Placeholder 6"/>
          <p:cNvSpPr>
            <a:spLocks noGrp="1"/>
          </p:cNvSpPr>
          <p:nvPr>
            <p:ph type="sldNum" sz="quarter" idx="12"/>
          </p:nvPr>
        </p:nvSpPr>
        <p:spPr/>
        <p:txBody>
          <a:bodyPr/>
          <a:lstStyle/>
          <a:p>
            <a:fld id="{17D26AEB-7800-4C48-B4F2-93AC6F9FEE94}" type="slidenum">
              <a:rPr lang="id-ID" smtClean="0"/>
              <a:t>‹#›</a:t>
            </a:fld>
            <a:endParaRPr lang="id-ID"/>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id-ID"/>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10"/>
          </p:nvPr>
        </p:nvSpPr>
        <p:spPr/>
        <p:txBody>
          <a:bodyPr/>
          <a:lstStyle/>
          <a:p>
            <a:fld id="{F52952F7-C315-4538-95C9-A8B66DE6F302}" type="datetimeFigureOut">
              <a:rPr lang="id-ID" smtClean="0"/>
              <a:t>14/10/2025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7D26AEB-7800-4C48-B4F2-93AC6F9FEE94}" type="slidenum">
              <a:rPr lang="id-ID" smtClean="0"/>
              <a:t>‹#›</a:t>
            </a:fld>
            <a:endParaRPr lang="id-ID"/>
          </a:p>
        </p:txBody>
      </p:sp>
    </p:spTree>
    <p:extLst>
      <p:ext uri="{BB962C8B-B14F-4D97-AF65-F5344CB8AC3E}">
        <p14:creationId xmlns:p14="http://schemas.microsoft.com/office/powerpoint/2010/main" val="20564003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2952F7-C315-4538-95C9-A8B66DE6F302}" type="datetimeFigureOut">
              <a:rPr lang="id-ID" smtClean="0"/>
              <a:t>14/10/2025</a:t>
            </a:fld>
            <a:endParaRPr lang="id-ID"/>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id-ID"/>
          </a:p>
        </p:txBody>
      </p:sp>
      <p:sp>
        <p:nvSpPr>
          <p:cNvPr id="7" name="Slide Number Placeholder 6"/>
          <p:cNvSpPr>
            <a:spLocks noGrp="1"/>
          </p:cNvSpPr>
          <p:nvPr>
            <p:ph type="sldNum" sz="quarter" idx="12"/>
          </p:nvPr>
        </p:nvSpPr>
        <p:spPr/>
        <p:txBody>
          <a:bodyPr/>
          <a:lstStyle/>
          <a:p>
            <a:fld id="{17D26AEB-7800-4C48-B4F2-93AC6F9FEE94}" type="slidenum">
              <a:rPr lang="id-ID" smtClean="0"/>
              <a:t>‹#›</a:t>
            </a:fld>
            <a:endParaRPr lang="id-ID"/>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52952F7-C315-4538-95C9-A8B66DE6F302}" type="datetimeFigureOut">
              <a:rPr lang="id-ID" smtClean="0"/>
              <a:t>14/10/2025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7D26AEB-7800-4C48-B4F2-93AC6F9FEE94}" type="slidenum">
              <a:rPr lang="id-ID" smtClean="0"/>
              <a:t>‹#›</a:t>
            </a:fld>
            <a:endParaRPr lang="id-ID"/>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52952F7-C315-4538-95C9-A8B66DE6F302}" type="datetimeFigureOut">
              <a:rPr lang="id-ID" smtClean="0"/>
              <a:t>14/10/2025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7D26AEB-7800-4C48-B4F2-93AC6F9FEE94}" type="slidenum">
              <a:rPr lang="id-ID" smtClean="0"/>
              <a:t>‹#›</a:t>
            </a:fld>
            <a:endParaRPr lang="id-ID"/>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F52952F7-C315-4538-95C9-A8B66DE6F302}" type="datetimeFigureOut">
              <a:rPr lang="id-ID" smtClean="0"/>
              <a:t>14/10/2025</a:t>
            </a:fld>
            <a:endParaRPr lang="id-ID"/>
          </a:p>
        </p:txBody>
      </p:sp>
      <p:sp>
        <p:nvSpPr>
          <p:cNvPr id="17" name="Footer Placeholder 16"/>
          <p:cNvSpPr>
            <a:spLocks noGrp="1"/>
          </p:cNvSpPr>
          <p:nvPr>
            <p:ph type="ftr" sz="quarter" idx="11"/>
          </p:nvPr>
        </p:nvSpPr>
        <p:spPr/>
        <p:txBody>
          <a:bodyPr/>
          <a:lstStyle/>
          <a:p>
            <a:endParaRPr lang="id-ID"/>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7D26AEB-7800-4C48-B4F2-93AC6F9FEE94}" type="slidenum">
              <a:rPr lang="id-ID" smtClean="0"/>
              <a:t>‹#›</a:t>
            </a:fld>
            <a:endParaRPr lang="id-ID"/>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F52952F7-C315-4538-95C9-A8B66DE6F302}" type="datetimeFigureOut">
              <a:rPr lang="id-ID" smtClean="0"/>
              <a:t>14/10/2025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a:xfrm>
            <a:off x="4361688" y="1026372"/>
            <a:ext cx="457200" cy="441325"/>
          </a:xfrm>
        </p:spPr>
        <p:txBody>
          <a:bodyPr/>
          <a:lstStyle/>
          <a:p>
            <a:fld id="{17D26AEB-7800-4C48-B4F2-93AC6F9FEE94}" type="slidenum">
              <a:rPr lang="id-ID" smtClean="0"/>
              <a:t>‹#›</a:t>
            </a:fld>
            <a:endParaRPr lang="id-ID"/>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id-ID"/>
          </a:p>
        </p:txBody>
      </p:sp>
      <p:sp>
        <p:nvSpPr>
          <p:cNvPr id="4" name="Date Placeholder 3"/>
          <p:cNvSpPr>
            <a:spLocks noGrp="1"/>
          </p:cNvSpPr>
          <p:nvPr>
            <p:ph type="dt" sz="half" idx="10"/>
          </p:nvPr>
        </p:nvSpPr>
        <p:spPr/>
        <p:txBody>
          <a:bodyPr/>
          <a:lstStyle/>
          <a:p>
            <a:fld id="{F52952F7-C315-4538-95C9-A8B66DE6F302}" type="datetimeFigureOut">
              <a:rPr lang="id-ID" smtClean="0"/>
              <a:t>14/10/2025</a:t>
            </a:fld>
            <a:endParaRPr lang="id-ID"/>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7D26AEB-7800-4C48-B4F2-93AC6F9FEE94}" type="slidenum">
              <a:rPr lang="id-ID" smtClean="0"/>
              <a:t>‹#›</a:t>
            </a:fld>
            <a:endParaRPr lang="id-ID"/>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F52952F7-C315-4538-95C9-A8B66DE6F302}" type="datetimeFigureOut">
              <a:rPr lang="id-ID" smtClean="0"/>
              <a:t>14/10/2025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7D26AEB-7800-4C48-B4F2-93AC6F9FEE94}" type="slidenum">
              <a:rPr lang="id-ID" smtClean="0"/>
              <a:t>‹#›</a:t>
            </a:fld>
            <a:endParaRPr lang="id-ID"/>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F52952F7-C315-4538-95C9-A8B66DE6F302}" type="datetimeFigureOut">
              <a:rPr lang="id-ID" smtClean="0"/>
              <a:t>14/10/2025</a:t>
            </a:fld>
            <a:endParaRPr lang="id-ID"/>
          </a:p>
        </p:txBody>
      </p:sp>
      <p:sp>
        <p:nvSpPr>
          <p:cNvPr id="8" name="Footer Placeholder 7"/>
          <p:cNvSpPr>
            <a:spLocks noGrp="1"/>
          </p:cNvSpPr>
          <p:nvPr>
            <p:ph type="ftr" sz="quarter" idx="11"/>
          </p:nvPr>
        </p:nvSpPr>
        <p:spPr>
          <a:xfrm>
            <a:off x="304800" y="6409944"/>
            <a:ext cx="3581400" cy="365760"/>
          </a:xfrm>
        </p:spPr>
        <p:txBody>
          <a:bodyPr/>
          <a:lstStyle/>
          <a:p>
            <a:endParaRPr lang="id-ID"/>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17D26AEB-7800-4C48-B4F2-93AC6F9FEE94}" type="slidenum">
              <a:rPr lang="id-ID" smtClean="0"/>
              <a:t>‹#›</a:t>
            </a:fld>
            <a:endParaRPr lang="id-ID"/>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52952F7-C315-4538-95C9-A8B66DE6F302}" type="datetimeFigureOut">
              <a:rPr lang="id-ID" smtClean="0"/>
              <a:t>14/10/2025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a:xfrm>
            <a:off x="4343400" y="1036020"/>
            <a:ext cx="457200" cy="441325"/>
          </a:xfrm>
        </p:spPr>
        <p:txBody>
          <a:bodyPr/>
          <a:lstStyle/>
          <a:p>
            <a:fld id="{17D26AEB-7800-4C48-B4F2-93AC6F9FEE94}" type="slidenum">
              <a:rPr lang="id-ID" smtClean="0"/>
              <a:t>‹#›</a:t>
            </a:fld>
            <a:endParaRPr lang="id-ID"/>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F52952F7-C315-4538-95C9-A8B66DE6F302}" type="datetimeFigureOut">
              <a:rPr lang="id-ID" smtClean="0"/>
              <a:t>14/10/2025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17D26AEB-7800-4C48-B4F2-93AC6F9FEE94}"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2952F7-C315-4538-95C9-A8B66DE6F302}" type="datetimeFigureOut">
              <a:rPr lang="id-ID" smtClean="0"/>
              <a:t>14/10/2025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7D26AEB-7800-4C48-B4F2-93AC6F9FEE94}" type="slidenum">
              <a:rPr lang="id-ID" smtClean="0"/>
              <a:t>‹#›</a:t>
            </a:fld>
            <a:endParaRPr lang="id-ID"/>
          </a:p>
        </p:txBody>
      </p:sp>
    </p:spTree>
    <p:extLst>
      <p:ext uri="{BB962C8B-B14F-4D97-AF65-F5344CB8AC3E}">
        <p14:creationId xmlns:p14="http://schemas.microsoft.com/office/powerpoint/2010/main" val="372968688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17D26AEB-7800-4C48-B4F2-93AC6F9FEE94}" type="slidenum">
              <a:rPr lang="id-ID" smtClean="0"/>
              <a:t>‹#›</a:t>
            </a:fld>
            <a:endParaRPr lang="id-ID"/>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F52952F7-C315-4538-95C9-A8B66DE6F302}" type="datetimeFigureOut">
              <a:rPr lang="id-ID" smtClean="0"/>
              <a:t>14/10/2025</a:t>
            </a:fld>
            <a:endParaRPr lang="id-ID"/>
          </a:p>
        </p:txBody>
      </p:sp>
      <p:sp>
        <p:nvSpPr>
          <p:cNvPr id="6" name="Footer Placeholder 5"/>
          <p:cNvSpPr>
            <a:spLocks noGrp="1"/>
          </p:cNvSpPr>
          <p:nvPr>
            <p:ph type="ftr" sz="quarter" idx="11"/>
          </p:nvPr>
        </p:nvSpPr>
        <p:spPr>
          <a:xfrm>
            <a:off x="301752" y="6410848"/>
            <a:ext cx="3383280" cy="365760"/>
          </a:xfrm>
        </p:spPr>
        <p:txBody>
          <a:bodyPr/>
          <a:lstStyle/>
          <a:p>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17D26AEB-7800-4C48-B4F2-93AC6F9FEE94}" type="slidenum">
              <a:rPr lang="id-ID" smtClean="0"/>
              <a:t>‹#›</a:t>
            </a:fld>
            <a:endParaRPr lang="id-ID"/>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F52952F7-C315-4538-95C9-A8B66DE6F302}" type="datetimeFigureOut">
              <a:rPr lang="id-ID" smtClean="0"/>
              <a:t>14/10/2025</a:t>
            </a:fld>
            <a:endParaRPr lang="id-ID"/>
          </a:p>
        </p:txBody>
      </p:sp>
      <p:sp>
        <p:nvSpPr>
          <p:cNvPr id="6" name="Footer Placeholder 5"/>
          <p:cNvSpPr>
            <a:spLocks noGrp="1"/>
          </p:cNvSpPr>
          <p:nvPr>
            <p:ph type="ftr" sz="quarter" idx="11"/>
          </p:nvPr>
        </p:nvSpPr>
        <p:spPr>
          <a:xfrm>
            <a:off x="301752" y="6410848"/>
            <a:ext cx="3584448" cy="365760"/>
          </a:xfrm>
        </p:spPr>
        <p:txBody>
          <a:bodyPr/>
          <a:lstStyle/>
          <a:p>
            <a:endParaRPr lang="id-ID"/>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52952F7-C315-4538-95C9-A8B66DE6F302}" type="datetimeFigureOut">
              <a:rPr lang="id-ID" smtClean="0"/>
              <a:t>14/10/2025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7D26AEB-7800-4C48-B4F2-93AC6F9FEE94}"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17D26AEB-7800-4C48-B4F2-93AC6F9FEE94}" type="slidenum">
              <a:rPr lang="id-ID" smtClean="0"/>
              <a:t>‹#›</a:t>
            </a:fld>
            <a:endParaRPr lang="id-ID"/>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52952F7-C315-4538-95C9-A8B66DE6F302}" type="datetimeFigureOut">
              <a:rPr lang="id-ID" smtClean="0"/>
              <a:t>14/10/2025</a:t>
            </a:fld>
            <a:endParaRPr lang="id-ID"/>
          </a:p>
        </p:txBody>
      </p:sp>
      <p:sp>
        <p:nvSpPr>
          <p:cNvPr id="5" name="Footer Placeholder 4"/>
          <p:cNvSpPr>
            <a:spLocks noGrp="1"/>
          </p:cNvSpPr>
          <p:nvPr>
            <p:ph type="ftr" sz="quarter" idx="11"/>
          </p:nvPr>
        </p:nvSpPr>
        <p:spPr/>
        <p:txBody>
          <a:bodyPr/>
          <a:lstStyle/>
          <a:p>
            <a:endParaRPr lang="id-ID"/>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p:cNvSpPr>
            <a:spLocks noGrp="1"/>
          </p:cNvSpPr>
          <p:nvPr>
            <p:ph type="dt" sz="half" idx="10"/>
          </p:nvPr>
        </p:nvSpPr>
        <p:spPr/>
        <p:txBody>
          <a:bodyPr/>
          <a:lstStyle/>
          <a:p>
            <a:fld id="{F52952F7-C315-4538-95C9-A8B66DE6F302}" type="datetimeFigureOut">
              <a:rPr lang="id-ID" smtClean="0"/>
              <a:t>14/10/2025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7D26AEB-7800-4C48-B4F2-93AC6F9FEE94}" type="slidenum">
              <a:rPr lang="id-ID" smtClean="0"/>
              <a:t>‹#›</a:t>
            </a:fld>
            <a:endParaRPr lang="id-ID"/>
          </a:p>
        </p:txBody>
      </p:sp>
    </p:spTree>
    <p:extLst>
      <p:ext uri="{BB962C8B-B14F-4D97-AF65-F5344CB8AC3E}">
        <p14:creationId xmlns:p14="http://schemas.microsoft.com/office/powerpoint/2010/main" val="1522983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p:cNvSpPr>
            <a:spLocks noGrp="1"/>
          </p:cNvSpPr>
          <p:nvPr>
            <p:ph type="dt" sz="half" idx="10"/>
          </p:nvPr>
        </p:nvSpPr>
        <p:spPr/>
        <p:txBody>
          <a:bodyPr/>
          <a:lstStyle/>
          <a:p>
            <a:fld id="{F52952F7-C315-4538-95C9-A8B66DE6F302}" type="datetimeFigureOut">
              <a:rPr lang="id-ID" smtClean="0"/>
              <a:t>14/10/2025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17D26AEB-7800-4C48-B4F2-93AC6F9FEE94}" type="slidenum">
              <a:rPr lang="id-ID" smtClean="0"/>
              <a:t>‹#›</a:t>
            </a:fld>
            <a:endParaRPr lang="id-ID"/>
          </a:p>
        </p:txBody>
      </p:sp>
    </p:spTree>
    <p:extLst>
      <p:ext uri="{BB962C8B-B14F-4D97-AF65-F5344CB8AC3E}">
        <p14:creationId xmlns:p14="http://schemas.microsoft.com/office/powerpoint/2010/main" val="1898554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Date Placeholder 2"/>
          <p:cNvSpPr>
            <a:spLocks noGrp="1"/>
          </p:cNvSpPr>
          <p:nvPr>
            <p:ph type="dt" sz="half" idx="10"/>
          </p:nvPr>
        </p:nvSpPr>
        <p:spPr/>
        <p:txBody>
          <a:bodyPr/>
          <a:lstStyle/>
          <a:p>
            <a:fld id="{F52952F7-C315-4538-95C9-A8B66DE6F302}" type="datetimeFigureOut">
              <a:rPr lang="id-ID" smtClean="0"/>
              <a:t>14/10/2025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17D26AEB-7800-4C48-B4F2-93AC6F9FEE94}" type="slidenum">
              <a:rPr lang="id-ID" smtClean="0"/>
              <a:t>‹#›</a:t>
            </a:fld>
            <a:endParaRPr lang="id-ID"/>
          </a:p>
        </p:txBody>
      </p:sp>
    </p:spTree>
    <p:extLst>
      <p:ext uri="{BB962C8B-B14F-4D97-AF65-F5344CB8AC3E}">
        <p14:creationId xmlns:p14="http://schemas.microsoft.com/office/powerpoint/2010/main" val="1693172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2952F7-C315-4538-95C9-A8B66DE6F302}" type="datetimeFigureOut">
              <a:rPr lang="id-ID" smtClean="0"/>
              <a:t>14/10/2025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17D26AEB-7800-4C48-B4F2-93AC6F9FEE94}" type="slidenum">
              <a:rPr lang="id-ID" smtClean="0"/>
              <a:t>‹#›</a:t>
            </a:fld>
            <a:endParaRPr lang="id-ID"/>
          </a:p>
        </p:txBody>
      </p:sp>
    </p:spTree>
    <p:extLst>
      <p:ext uri="{BB962C8B-B14F-4D97-AF65-F5344CB8AC3E}">
        <p14:creationId xmlns:p14="http://schemas.microsoft.com/office/powerpoint/2010/main" val="1528734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2952F7-C315-4538-95C9-A8B66DE6F302}" type="datetimeFigureOut">
              <a:rPr lang="id-ID" smtClean="0"/>
              <a:t>14/10/2025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7D26AEB-7800-4C48-B4F2-93AC6F9FEE94}" type="slidenum">
              <a:rPr lang="id-ID" smtClean="0"/>
              <a:t>‹#›</a:t>
            </a:fld>
            <a:endParaRPr lang="id-ID"/>
          </a:p>
        </p:txBody>
      </p:sp>
    </p:spTree>
    <p:extLst>
      <p:ext uri="{BB962C8B-B14F-4D97-AF65-F5344CB8AC3E}">
        <p14:creationId xmlns:p14="http://schemas.microsoft.com/office/powerpoint/2010/main" val="816374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2952F7-C315-4538-95C9-A8B66DE6F302}" type="datetimeFigureOut">
              <a:rPr lang="id-ID" smtClean="0"/>
              <a:t>14/10/2025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7D26AEB-7800-4C48-B4F2-93AC6F9FEE94}" type="slidenum">
              <a:rPr lang="id-ID" smtClean="0"/>
              <a:t>‹#›</a:t>
            </a:fld>
            <a:endParaRPr lang="id-ID"/>
          </a:p>
        </p:txBody>
      </p:sp>
    </p:spTree>
    <p:extLst>
      <p:ext uri="{BB962C8B-B14F-4D97-AF65-F5344CB8AC3E}">
        <p14:creationId xmlns:p14="http://schemas.microsoft.com/office/powerpoint/2010/main" val="3434508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2952F7-C315-4538-95C9-A8B66DE6F302}" type="datetimeFigureOut">
              <a:rPr lang="id-ID" smtClean="0"/>
              <a:t>14/10/2025</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D26AEB-7800-4C48-B4F2-93AC6F9FEE94}" type="slidenum">
              <a:rPr lang="id-ID" smtClean="0"/>
              <a:t>‹#›</a:t>
            </a:fld>
            <a:endParaRPr lang="id-ID"/>
          </a:p>
        </p:txBody>
      </p:sp>
    </p:spTree>
    <p:extLst>
      <p:ext uri="{BB962C8B-B14F-4D97-AF65-F5344CB8AC3E}">
        <p14:creationId xmlns:p14="http://schemas.microsoft.com/office/powerpoint/2010/main" val="12695872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F52952F7-C315-4538-95C9-A8B66DE6F302}" type="datetimeFigureOut">
              <a:rPr lang="id-ID" smtClean="0"/>
              <a:t>14/10/2025</a:t>
            </a:fld>
            <a:endParaRPr lang="id-ID"/>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id-ID"/>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17D26AEB-7800-4C48-B4F2-93AC6F9FEE94}"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F52952F7-C315-4538-95C9-A8B66DE6F302}" type="datetimeFigureOut">
              <a:rPr lang="id-ID" smtClean="0"/>
              <a:t>14/10/2025</a:t>
            </a:fld>
            <a:endParaRPr lang="id-ID"/>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id-ID"/>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7D26AEB-7800-4C48-B4F2-93AC6F9FEE94}" type="slidenum">
              <a:rPr lang="id-ID" smtClean="0"/>
              <a:t>‹#›</a:t>
            </a:fld>
            <a:endParaRPr lang="id-ID"/>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8.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6" name="Rounded Rectangle 5"/>
          <p:cNvSpPr/>
          <p:nvPr/>
        </p:nvSpPr>
        <p:spPr>
          <a:xfrm>
            <a:off x="755576" y="4365104"/>
            <a:ext cx="3744416" cy="1872208"/>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600" dirty="0">
                <a:solidFill>
                  <a:schemeClr val="tx1"/>
                </a:solidFill>
                <a:latin typeface="Footlight MT Light" pitchFamily="18" charset="0"/>
              </a:rPr>
              <a:t>Piutang Dagang (Account Receivable)</a:t>
            </a:r>
          </a:p>
        </p:txBody>
      </p:sp>
      <p:sp>
        <p:nvSpPr>
          <p:cNvPr id="8" name="Oval Callout 7"/>
          <p:cNvSpPr/>
          <p:nvPr/>
        </p:nvSpPr>
        <p:spPr>
          <a:xfrm>
            <a:off x="4499992" y="3424452"/>
            <a:ext cx="3960440" cy="1440160"/>
          </a:xfrm>
          <a:prstGeom prst="wedgeEllipseCallout">
            <a:avLst>
              <a:gd name="adj1" fmla="val -48890"/>
              <a:gd name="adj2" fmla="val 73082"/>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800" dirty="0">
                <a:solidFill>
                  <a:srgbClr val="C00000"/>
                </a:solidFill>
              </a:rPr>
              <a:t>Akuntansi Keuangan 1</a:t>
            </a:r>
          </a:p>
          <a:p>
            <a:pPr algn="ctr"/>
            <a:r>
              <a:rPr lang="id-ID" sz="2000" b="1" dirty="0">
                <a:solidFill>
                  <a:srgbClr val="002060"/>
                </a:solidFill>
              </a:rPr>
              <a:t>Dosen : Maryati Rahayu, SE, MM</a:t>
            </a:r>
          </a:p>
        </p:txBody>
      </p:sp>
    </p:spTree>
    <p:extLst>
      <p:ext uri="{BB962C8B-B14F-4D97-AF65-F5344CB8AC3E}">
        <p14:creationId xmlns:p14="http://schemas.microsoft.com/office/powerpoint/2010/main" val="3414437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877" y="692696"/>
            <a:ext cx="2304256" cy="634082"/>
          </a:xfrm>
        </p:spPr>
        <p:txBody>
          <a:bodyPr>
            <a:normAutofit fontScale="90000"/>
          </a:bodyPr>
          <a:lstStyle/>
          <a:p>
            <a:r>
              <a:rPr lang="id-ID" dirty="0">
                <a:solidFill>
                  <a:schemeClr val="accent6">
                    <a:lumMod val="75000"/>
                  </a:schemeClr>
                </a:solidFill>
                <a:latin typeface="Algerian" pitchFamily="82" charset="0"/>
              </a:rPr>
              <a:t>Piutang</a:t>
            </a:r>
          </a:p>
        </p:txBody>
      </p:sp>
      <p:sp>
        <p:nvSpPr>
          <p:cNvPr id="3" name="Down Arrow 2"/>
          <p:cNvSpPr/>
          <p:nvPr/>
        </p:nvSpPr>
        <p:spPr>
          <a:xfrm>
            <a:off x="1022973" y="1535026"/>
            <a:ext cx="576064" cy="82809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 name="Oval 3"/>
          <p:cNvSpPr/>
          <p:nvPr/>
        </p:nvSpPr>
        <p:spPr>
          <a:xfrm>
            <a:off x="50865" y="2672916"/>
            <a:ext cx="2520280" cy="792088"/>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dirty="0">
                <a:solidFill>
                  <a:srgbClr val="FF0000"/>
                </a:solidFill>
              </a:rPr>
              <a:t>Penjualan Kredit</a:t>
            </a:r>
          </a:p>
        </p:txBody>
      </p:sp>
      <p:sp>
        <p:nvSpPr>
          <p:cNvPr id="5" name="Left Brace 4"/>
          <p:cNvSpPr/>
          <p:nvPr/>
        </p:nvSpPr>
        <p:spPr>
          <a:xfrm>
            <a:off x="2411760" y="404664"/>
            <a:ext cx="1180372" cy="1440160"/>
          </a:xfrm>
          <a:prstGeom prst="leftBrace">
            <a:avLst>
              <a:gd name="adj1" fmla="val 8333"/>
              <a:gd name="adj2" fmla="val 42678"/>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d-ID"/>
          </a:p>
        </p:txBody>
      </p:sp>
      <p:sp>
        <p:nvSpPr>
          <p:cNvPr id="6" name="Rounded Rectangle 5"/>
          <p:cNvSpPr/>
          <p:nvPr/>
        </p:nvSpPr>
        <p:spPr>
          <a:xfrm>
            <a:off x="3779912" y="188640"/>
            <a:ext cx="1080120" cy="648072"/>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Wesel</a:t>
            </a:r>
          </a:p>
        </p:txBody>
      </p:sp>
      <p:sp>
        <p:nvSpPr>
          <p:cNvPr id="7" name="Rounded Rectangle 6"/>
          <p:cNvSpPr/>
          <p:nvPr/>
        </p:nvSpPr>
        <p:spPr>
          <a:xfrm>
            <a:off x="3791209" y="1537986"/>
            <a:ext cx="1080120" cy="64807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Dagang</a:t>
            </a:r>
          </a:p>
        </p:txBody>
      </p:sp>
      <p:sp>
        <p:nvSpPr>
          <p:cNvPr id="8" name="Right Arrow 7"/>
          <p:cNvSpPr/>
          <p:nvPr/>
        </p:nvSpPr>
        <p:spPr>
          <a:xfrm>
            <a:off x="5148064" y="404664"/>
            <a:ext cx="648072" cy="288032"/>
          </a:xfrm>
          <a:prstGeom prst="rightArrow">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 name="Rounded Rectangle 8"/>
          <p:cNvSpPr/>
          <p:nvPr/>
        </p:nvSpPr>
        <p:spPr>
          <a:xfrm>
            <a:off x="6084168" y="188640"/>
            <a:ext cx="2736304" cy="100811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Adanya Jaminan  yang berupa surat kesanggupan bayar</a:t>
            </a:r>
          </a:p>
        </p:txBody>
      </p:sp>
      <p:sp>
        <p:nvSpPr>
          <p:cNvPr id="10" name="Right Arrow 9"/>
          <p:cNvSpPr/>
          <p:nvPr/>
        </p:nvSpPr>
        <p:spPr>
          <a:xfrm>
            <a:off x="5175328" y="1821543"/>
            <a:ext cx="648072" cy="288032"/>
          </a:xfrm>
          <a:prstGeom prst="rightArrow">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Rounded Rectangle 10"/>
          <p:cNvSpPr/>
          <p:nvPr/>
        </p:nvSpPr>
        <p:spPr>
          <a:xfrm>
            <a:off x="6084168" y="1537986"/>
            <a:ext cx="2736304" cy="83951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Berdasarkan unsur kepercayaan ???</a:t>
            </a:r>
          </a:p>
        </p:txBody>
      </p:sp>
      <p:sp>
        <p:nvSpPr>
          <p:cNvPr id="12" name="Down Arrow 11"/>
          <p:cNvSpPr/>
          <p:nvPr/>
        </p:nvSpPr>
        <p:spPr>
          <a:xfrm>
            <a:off x="7540329" y="2434631"/>
            <a:ext cx="288032" cy="476570"/>
          </a:xfrm>
          <a:prstGeom prst="downArrow">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Oval Callout 13"/>
          <p:cNvSpPr/>
          <p:nvPr/>
        </p:nvSpPr>
        <p:spPr>
          <a:xfrm>
            <a:off x="6405846" y="2959870"/>
            <a:ext cx="2556997" cy="720080"/>
          </a:xfrm>
          <a:prstGeom prst="wedgeEllipseCallout">
            <a:avLst>
              <a:gd name="adj1" fmla="val -55325"/>
              <a:gd name="adj2" fmla="val 72120"/>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id-ID" sz="2000" dirty="0">
              <a:solidFill>
                <a:schemeClr val="bg1"/>
              </a:solidFill>
            </a:endParaRPr>
          </a:p>
          <a:p>
            <a:pPr algn="ctr"/>
            <a:r>
              <a:rPr lang="id-ID" sz="2000" dirty="0">
                <a:solidFill>
                  <a:schemeClr val="bg1"/>
                </a:solidFill>
              </a:rPr>
              <a:t>Ketidakpastian</a:t>
            </a:r>
          </a:p>
          <a:p>
            <a:pPr algn="ctr"/>
            <a:endParaRPr lang="id-ID" sz="2000" dirty="0">
              <a:solidFill>
                <a:schemeClr val="bg1"/>
              </a:solidFill>
            </a:endParaRPr>
          </a:p>
        </p:txBody>
      </p:sp>
      <p:sp>
        <p:nvSpPr>
          <p:cNvPr id="15" name="Rounded Rectangle 14"/>
          <p:cNvSpPr/>
          <p:nvPr/>
        </p:nvSpPr>
        <p:spPr>
          <a:xfrm>
            <a:off x="1432649" y="3961068"/>
            <a:ext cx="2276992" cy="723278"/>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Cadangan</a:t>
            </a:r>
          </a:p>
        </p:txBody>
      </p:sp>
      <p:sp>
        <p:nvSpPr>
          <p:cNvPr id="16" name="Rounded Rectangle 15"/>
          <p:cNvSpPr/>
          <p:nvPr/>
        </p:nvSpPr>
        <p:spPr>
          <a:xfrm>
            <a:off x="681665" y="5411425"/>
            <a:ext cx="1554534" cy="81345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dirty="0">
                <a:solidFill>
                  <a:srgbClr val="002060"/>
                </a:solidFill>
              </a:rPr>
              <a:t>Pendekatan Rugi Laba</a:t>
            </a:r>
          </a:p>
        </p:txBody>
      </p:sp>
      <p:sp>
        <p:nvSpPr>
          <p:cNvPr id="17" name="Rounded Rectangle 16"/>
          <p:cNvSpPr/>
          <p:nvPr/>
        </p:nvSpPr>
        <p:spPr>
          <a:xfrm>
            <a:off x="2712367" y="5411425"/>
            <a:ext cx="1554534" cy="813457"/>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dirty="0">
                <a:solidFill>
                  <a:srgbClr val="002060"/>
                </a:solidFill>
              </a:rPr>
              <a:t>Pendekatan Neraca</a:t>
            </a:r>
          </a:p>
        </p:txBody>
      </p:sp>
      <p:cxnSp>
        <p:nvCxnSpPr>
          <p:cNvPr id="19" name="Straight Arrow Connector 18"/>
          <p:cNvCxnSpPr>
            <a:stCxn id="15" idx="2"/>
          </p:cNvCxnSpPr>
          <p:nvPr/>
        </p:nvCxnSpPr>
        <p:spPr>
          <a:xfrm flipH="1">
            <a:off x="1649653" y="4684346"/>
            <a:ext cx="921492" cy="504056"/>
          </a:xfrm>
          <a:prstGeom prst="straightConnector1">
            <a:avLst/>
          </a:prstGeom>
          <a:ln w="38100" cmpd="sng">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5" idx="2"/>
          </p:cNvCxnSpPr>
          <p:nvPr/>
        </p:nvCxnSpPr>
        <p:spPr>
          <a:xfrm>
            <a:off x="2571145" y="4684346"/>
            <a:ext cx="985740" cy="504056"/>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2" name="Rounded Rectangle 21"/>
          <p:cNvSpPr/>
          <p:nvPr/>
        </p:nvSpPr>
        <p:spPr>
          <a:xfrm>
            <a:off x="4742594" y="3465004"/>
            <a:ext cx="1629312" cy="857703"/>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Penghapusan Piutang</a:t>
            </a:r>
          </a:p>
        </p:txBody>
      </p:sp>
      <p:cxnSp>
        <p:nvCxnSpPr>
          <p:cNvPr id="26" name="Straight Arrow Connector 25"/>
          <p:cNvCxnSpPr/>
          <p:nvPr/>
        </p:nvCxnSpPr>
        <p:spPr>
          <a:xfrm flipH="1">
            <a:off x="3791209" y="3893855"/>
            <a:ext cx="951385" cy="327233"/>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22" idx="2"/>
          </p:cNvCxnSpPr>
          <p:nvPr/>
        </p:nvCxnSpPr>
        <p:spPr>
          <a:xfrm>
            <a:off x="5557250" y="4322707"/>
            <a:ext cx="0" cy="36163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0" name="Rounded Rectangle 29"/>
          <p:cNvSpPr/>
          <p:nvPr/>
        </p:nvSpPr>
        <p:spPr>
          <a:xfrm>
            <a:off x="5004440" y="4727419"/>
            <a:ext cx="2276992" cy="723278"/>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Langsung</a:t>
            </a:r>
          </a:p>
        </p:txBody>
      </p:sp>
    </p:spTree>
    <p:extLst>
      <p:ext uri="{BB962C8B-B14F-4D97-AF65-F5344CB8AC3E}">
        <p14:creationId xmlns:p14="http://schemas.microsoft.com/office/powerpoint/2010/main" val="1456738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251520" y="548680"/>
            <a:ext cx="1842566" cy="1296144"/>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b="1" dirty="0">
                <a:solidFill>
                  <a:srgbClr val="C00000"/>
                </a:solidFill>
                <a:latin typeface="Cambria" pitchFamily="18" charset="0"/>
              </a:rPr>
              <a:t>Pendekatan Rugi Laba (Penjualan</a:t>
            </a:r>
            <a:r>
              <a:rPr lang="id-ID" sz="2000" b="1" dirty="0">
                <a:solidFill>
                  <a:srgbClr val="002060"/>
                </a:solidFill>
              </a:rPr>
              <a:t>)</a:t>
            </a:r>
          </a:p>
        </p:txBody>
      </p:sp>
      <p:sp>
        <p:nvSpPr>
          <p:cNvPr id="4" name="Rounded Rectangle 3"/>
          <p:cNvSpPr/>
          <p:nvPr/>
        </p:nvSpPr>
        <p:spPr>
          <a:xfrm>
            <a:off x="394583" y="3129841"/>
            <a:ext cx="1699503" cy="1152128"/>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b="1" dirty="0">
                <a:solidFill>
                  <a:srgbClr val="C00000"/>
                </a:solidFill>
                <a:latin typeface="Cambria" pitchFamily="18" charset="0"/>
              </a:rPr>
              <a:t>Pendekatan Neraca (Piutang)</a:t>
            </a:r>
          </a:p>
        </p:txBody>
      </p:sp>
      <p:sp>
        <p:nvSpPr>
          <p:cNvPr id="5" name="Right Arrow 4"/>
          <p:cNvSpPr/>
          <p:nvPr/>
        </p:nvSpPr>
        <p:spPr>
          <a:xfrm>
            <a:off x="2267744" y="792204"/>
            <a:ext cx="936104" cy="4765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400"/>
          </a:p>
        </p:txBody>
      </p:sp>
      <p:sp>
        <p:nvSpPr>
          <p:cNvPr id="6" name="Rectangle 5"/>
          <p:cNvSpPr/>
          <p:nvPr/>
        </p:nvSpPr>
        <p:spPr>
          <a:xfrm>
            <a:off x="3635896" y="260648"/>
            <a:ext cx="5040560" cy="201622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sz="1600" dirty="0">
                <a:solidFill>
                  <a:schemeClr val="tx1"/>
                </a:solidFill>
                <a:latin typeface="Cambria" pitchFamily="18" charset="0"/>
              </a:rPr>
              <a:t>Penetapan  jumlah  cadangan  kerugian  berdasarkan  jumlah Penjualan  berarti  cadangan  kerugian piutang   ditetapkan  berdasarkan   persentase tertentu  dari saldo  akun penjualan   pada saat   cadangan  kerugian  piutang dibuat   atau  berdasarkan  pesentase tertentu   dari  traksiran   jumlah  penjualan  atau saldo akun  penjualan   kredit</a:t>
            </a:r>
            <a:endParaRPr lang="id-ID" sz="1600" dirty="0">
              <a:solidFill>
                <a:schemeClr val="tx1"/>
              </a:solidFill>
            </a:endParaRPr>
          </a:p>
        </p:txBody>
      </p:sp>
      <p:sp>
        <p:nvSpPr>
          <p:cNvPr id="7" name="Right Arrow 6"/>
          <p:cNvSpPr/>
          <p:nvPr/>
        </p:nvSpPr>
        <p:spPr>
          <a:xfrm>
            <a:off x="2299257" y="3467627"/>
            <a:ext cx="936104" cy="476556"/>
          </a:xfrm>
          <a:prstGeom prst="rightArrow">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sz="1400"/>
          </a:p>
        </p:txBody>
      </p:sp>
      <p:sp>
        <p:nvSpPr>
          <p:cNvPr id="8" name="Rectangle 7"/>
          <p:cNvSpPr/>
          <p:nvPr/>
        </p:nvSpPr>
        <p:spPr>
          <a:xfrm>
            <a:off x="3635896" y="2542650"/>
            <a:ext cx="5040560" cy="232651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sz="1600" dirty="0">
                <a:solidFill>
                  <a:srgbClr val="002060"/>
                </a:solidFill>
                <a:latin typeface="Cambria" pitchFamily="18" charset="0"/>
              </a:rPr>
              <a:t>Penetapan  jumlah cadangan  kerugian  berdasarkan  jumlah piutang  dapat  dipilih  menjadi  dua  kelompok  metode , yaitu   dengan menggunakan :</a:t>
            </a:r>
          </a:p>
          <a:p>
            <a:pPr marL="285750" lvl="0" indent="-285750" algn="just">
              <a:buClr>
                <a:srgbClr val="C00000"/>
              </a:buClr>
              <a:buFont typeface="Wingdings" pitchFamily="2" charset="2"/>
              <a:buChar char="ü"/>
            </a:pPr>
            <a:r>
              <a:rPr lang="id-ID" sz="1600" dirty="0">
                <a:solidFill>
                  <a:srgbClr val="002060"/>
                </a:solidFill>
                <a:latin typeface="Cambria" pitchFamily="18" charset="0"/>
              </a:rPr>
              <a:t>Persentase  tertentu  dari saldo piutang, dimana cadangan   kerugian piutang  ditetapkan   berdasarkan saldo akun piutang  pada saat  piutang  terjadi</a:t>
            </a:r>
          </a:p>
          <a:p>
            <a:pPr marL="285750" indent="-285750" algn="just">
              <a:buClr>
                <a:srgbClr val="C00000"/>
              </a:buClr>
              <a:buFont typeface="Wingdings" pitchFamily="2" charset="2"/>
              <a:buChar char="ü"/>
            </a:pPr>
            <a:r>
              <a:rPr lang="id-ID" sz="1600" dirty="0">
                <a:solidFill>
                  <a:srgbClr val="002060"/>
                </a:solidFill>
                <a:latin typeface="Cambria" pitchFamily="18" charset="0"/>
              </a:rPr>
              <a:t>Analisis  umur piutang (Aging Schedule)</a:t>
            </a:r>
          </a:p>
        </p:txBody>
      </p:sp>
      <p:pic>
        <p:nvPicPr>
          <p:cNvPr id="512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4334" y="5135163"/>
            <a:ext cx="5135832" cy="11591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1499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648072"/>
          </a:xfrm>
        </p:spPr>
        <p:txBody>
          <a:bodyPr>
            <a:normAutofit/>
          </a:bodyPr>
          <a:lstStyle/>
          <a:p>
            <a:r>
              <a:rPr lang="id-ID" sz="2800" b="1" dirty="0">
                <a:solidFill>
                  <a:srgbClr val="FF0000"/>
                </a:solidFill>
                <a:latin typeface="Footlight MT Light" pitchFamily="18" charset="0"/>
              </a:rPr>
              <a:t>Contoh Aging Schedule</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1052736"/>
            <a:ext cx="7776864" cy="32403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1600" y="4437112"/>
            <a:ext cx="6264696" cy="12317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22747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5676" y="1556792"/>
            <a:ext cx="8110462" cy="4752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ular Callout 1"/>
          <p:cNvSpPr/>
          <p:nvPr/>
        </p:nvSpPr>
        <p:spPr>
          <a:xfrm>
            <a:off x="375676" y="260648"/>
            <a:ext cx="5996524" cy="1080120"/>
          </a:xfrm>
          <a:prstGeom prst="wedgeRectCallou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id-ID" b="1" dirty="0">
                <a:solidFill>
                  <a:srgbClr val="C00000"/>
                </a:solidFill>
              </a:rPr>
              <a:t>Note : </a:t>
            </a:r>
            <a:r>
              <a:rPr lang="id-ID" dirty="0">
                <a:solidFill>
                  <a:srgbClr val="C00000"/>
                </a:solidFill>
              </a:rPr>
              <a:t>dalam metode cadangan harus dilihat saldo cadangan kerugian piutang /penyisihan piutang tak tertagih</a:t>
            </a:r>
          </a:p>
        </p:txBody>
      </p:sp>
    </p:spTree>
    <p:extLst>
      <p:ext uri="{BB962C8B-B14F-4D97-AF65-F5344CB8AC3E}">
        <p14:creationId xmlns:p14="http://schemas.microsoft.com/office/powerpoint/2010/main" val="4077800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680120"/>
          </a:xfrm>
        </p:spPr>
        <p:txBody>
          <a:bodyPr/>
          <a:lstStyle/>
          <a:p>
            <a:r>
              <a:rPr lang="id-ID" b="1" dirty="0">
                <a:solidFill>
                  <a:srgbClr val="00B050"/>
                </a:solidFill>
              </a:rPr>
              <a:t>Penghapusan Piutang</a:t>
            </a:r>
          </a:p>
        </p:txBody>
      </p:sp>
      <p:pic>
        <p:nvPicPr>
          <p:cNvPr id="3075"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0460" y="1012777"/>
            <a:ext cx="8856984" cy="5616623"/>
          </a:xfrm>
          <a:prstGeom prst="rect">
            <a:avLst/>
          </a:prstGeom>
          <a:ln/>
        </p:spPr>
        <p:style>
          <a:lnRef idx="1">
            <a:schemeClr val="accent6"/>
          </a:lnRef>
          <a:fillRef idx="2">
            <a:schemeClr val="accent6"/>
          </a:fillRef>
          <a:effectRef idx="1">
            <a:schemeClr val="accent6"/>
          </a:effectRef>
          <a:fontRef idx="minor">
            <a:schemeClr val="dk1"/>
          </a:fontRef>
        </p:style>
      </p:pic>
    </p:spTree>
    <p:extLst>
      <p:ext uri="{BB962C8B-B14F-4D97-AF65-F5344CB8AC3E}">
        <p14:creationId xmlns:p14="http://schemas.microsoft.com/office/powerpoint/2010/main" val="3998698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980728"/>
            <a:ext cx="7848872" cy="4464496"/>
          </a:xfrm>
          <a:prstGeom prst="rect">
            <a:avLst/>
          </a:prstGeom>
          <a:ln/>
        </p:spPr>
        <p:style>
          <a:lnRef idx="1">
            <a:schemeClr val="accent3"/>
          </a:lnRef>
          <a:fillRef idx="2">
            <a:schemeClr val="accent3"/>
          </a:fillRef>
          <a:effectRef idx="1">
            <a:schemeClr val="accent3"/>
          </a:effectRef>
          <a:fontRef idx="minor">
            <a:schemeClr val="dk1"/>
          </a:fontRef>
        </p:style>
      </p:pic>
    </p:spTree>
    <p:extLst>
      <p:ext uri="{BB962C8B-B14F-4D97-AF65-F5344CB8AC3E}">
        <p14:creationId xmlns:p14="http://schemas.microsoft.com/office/powerpoint/2010/main" val="794619857"/>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395</TotalTime>
  <Words>157</Words>
  <Application>Microsoft Office PowerPoint</Application>
  <PresentationFormat>On-screen Show (4:3)</PresentationFormat>
  <Paragraphs>25</Paragraphs>
  <Slides>7</Slides>
  <Notes>0</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7</vt:i4>
      </vt:variant>
    </vt:vector>
  </HeadingPairs>
  <TitlesOfParts>
    <vt:vector size="19" baseType="lpstr">
      <vt:lpstr>Algerian</vt:lpstr>
      <vt:lpstr>Arial</vt:lpstr>
      <vt:lpstr>Calibri</vt:lpstr>
      <vt:lpstr>Cambria</vt:lpstr>
      <vt:lpstr>Century Gothic</vt:lpstr>
      <vt:lpstr>Footlight MT Light</vt:lpstr>
      <vt:lpstr>Georgia</vt:lpstr>
      <vt:lpstr>Wingdings</vt:lpstr>
      <vt:lpstr>Wingdings 2</vt:lpstr>
      <vt:lpstr>Office Theme</vt:lpstr>
      <vt:lpstr>Austin</vt:lpstr>
      <vt:lpstr>Civic</vt:lpstr>
      <vt:lpstr>PowerPoint Presentation</vt:lpstr>
      <vt:lpstr>Piutang</vt:lpstr>
      <vt:lpstr>PowerPoint Presentation</vt:lpstr>
      <vt:lpstr>Contoh Aging Schedule</vt:lpstr>
      <vt:lpstr>PowerPoint Presentation</vt:lpstr>
      <vt:lpstr>Penghapusan Piutang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ACER</cp:lastModifiedBy>
  <cp:revision>28</cp:revision>
  <dcterms:created xsi:type="dcterms:W3CDTF">2020-10-23T15:21:19Z</dcterms:created>
  <dcterms:modified xsi:type="dcterms:W3CDTF">2025-10-14T10:06:08Z</dcterms:modified>
</cp:coreProperties>
</file>