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56" r:id="rId3"/>
    <p:sldId id="268" r:id="rId4"/>
    <p:sldId id="258" r:id="rId5"/>
    <p:sldId id="257" r:id="rId6"/>
    <p:sldId id="259" r:id="rId7"/>
    <p:sldId id="260" r:id="rId8"/>
    <p:sldId id="261" r:id="rId9"/>
    <p:sldId id="263" r:id="rId10"/>
    <p:sldId id="264" r:id="rId11"/>
    <p:sldId id="262" r:id="rId12"/>
    <p:sldId id="265" r:id="rId13"/>
    <p:sldId id="266" r:id="rId14"/>
    <p:sldId id="267" r:id="rId15"/>
    <p:sldId id="269" r:id="rId16"/>
    <p:sldId id="270"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139849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399151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8346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3662722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981967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2210627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1889819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216772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244724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1BB94-A3E2-4D75-A309-9251250532F0}" type="datetimeFigureOut">
              <a:rPr lang="id-ID" smtClean="0"/>
              <a:t>04/10/2025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3388579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31BB94-A3E2-4D75-A309-9251250532F0}" type="datetimeFigureOut">
              <a:rPr lang="id-ID" smtClean="0"/>
              <a:t>04/10/2025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3477454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31BB94-A3E2-4D75-A309-9251250532F0}" type="datetimeFigureOut">
              <a:rPr lang="id-ID" smtClean="0"/>
              <a:t>04/10/2025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75954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1BB94-A3E2-4D75-A309-9251250532F0}" type="datetimeFigureOut">
              <a:rPr lang="id-ID" smtClean="0"/>
              <a:t>04/10/2025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265887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1BB94-A3E2-4D75-A309-9251250532F0}" type="datetimeFigureOut">
              <a:rPr lang="id-ID" smtClean="0"/>
              <a:t>04/10/2025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1506555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31BB94-A3E2-4D75-A309-9251250532F0}" type="datetimeFigureOut">
              <a:rPr lang="id-ID" smtClean="0"/>
              <a:t>04/10/2025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380435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31BB94-A3E2-4D75-A309-9251250532F0}" type="datetimeFigureOut">
              <a:rPr lang="id-ID" smtClean="0"/>
              <a:t>04/10/2025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11439ED-E12A-46EC-9CDB-653469D1CC28}" type="slidenum">
              <a:rPr lang="id-ID" smtClean="0"/>
              <a:t>‹#›</a:t>
            </a:fld>
            <a:endParaRPr lang="id-ID"/>
          </a:p>
        </p:txBody>
      </p:sp>
    </p:spTree>
    <p:extLst>
      <p:ext uri="{BB962C8B-B14F-4D97-AF65-F5344CB8AC3E}">
        <p14:creationId xmlns:p14="http://schemas.microsoft.com/office/powerpoint/2010/main" val="223662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31BB94-A3E2-4D75-A309-9251250532F0}" type="datetimeFigureOut">
              <a:rPr lang="id-ID" smtClean="0"/>
              <a:t>04/10/2025</a:t>
            </a:fld>
            <a:endParaRPr lang="id-ID"/>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11439ED-E12A-46EC-9CDB-653469D1CC28}" type="slidenum">
              <a:rPr lang="id-ID" smtClean="0"/>
              <a:t>‹#›</a:t>
            </a:fld>
            <a:endParaRPr lang="id-ID"/>
          </a:p>
        </p:txBody>
      </p:sp>
    </p:spTree>
    <p:extLst>
      <p:ext uri="{BB962C8B-B14F-4D97-AF65-F5344CB8AC3E}">
        <p14:creationId xmlns:p14="http://schemas.microsoft.com/office/powerpoint/2010/main" val="726607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1704D-4E4C-8818-A5B5-F89DB1C59871}"/>
              </a:ext>
            </a:extLst>
          </p:cNvPr>
          <p:cNvSpPr>
            <a:spLocks noGrp="1"/>
          </p:cNvSpPr>
          <p:nvPr>
            <p:ph type="title"/>
          </p:nvPr>
        </p:nvSpPr>
        <p:spPr/>
        <p:txBody>
          <a:bodyPr>
            <a:normAutofit fontScale="90000"/>
          </a:bodyPr>
          <a:lstStyle/>
          <a:p>
            <a:pPr algn="ctr"/>
            <a:br>
              <a:rPr lang="en-US" dirty="0"/>
            </a:br>
            <a:r>
              <a:rPr lang="en-US" sz="4400" b="1" dirty="0">
                <a:solidFill>
                  <a:srgbClr val="FF0000"/>
                </a:solidFill>
              </a:rPr>
              <a:t>KEWIRAUSAAN 1</a:t>
            </a:r>
            <a:br>
              <a:rPr lang="en-US" dirty="0"/>
            </a:br>
            <a:endParaRPr lang="id-ID" dirty="0"/>
          </a:p>
        </p:txBody>
      </p:sp>
      <p:sp>
        <p:nvSpPr>
          <p:cNvPr id="3" name="Content Placeholder 2">
            <a:extLst>
              <a:ext uri="{FF2B5EF4-FFF2-40B4-BE49-F238E27FC236}">
                <a16:creationId xmlns:a16="http://schemas.microsoft.com/office/drawing/2014/main" id="{F3C94D95-9815-69CA-0F14-24F2AFE39302}"/>
              </a:ext>
            </a:extLst>
          </p:cNvPr>
          <p:cNvSpPr>
            <a:spLocks noGrp="1"/>
          </p:cNvSpPr>
          <p:nvPr>
            <p:ph idx="1"/>
          </p:nvPr>
        </p:nvSpPr>
        <p:spPr/>
        <p:txBody>
          <a:bodyPr/>
          <a:lstStyle/>
          <a:p>
            <a:pPr marL="0" indent="0" algn="ctr">
              <a:buNone/>
            </a:pPr>
            <a:r>
              <a:rPr lang="en-US" b="1" dirty="0">
                <a:latin typeface="Arial" panose="020B0604020202020204" pitchFamily="34" charset="0"/>
                <a:cs typeface="Arial" panose="020B0604020202020204" pitchFamily="34" charset="0"/>
              </a:rPr>
              <a:t>Dosen : Yan </a:t>
            </a:r>
            <a:r>
              <a:rPr lang="en-US" b="1" dirty="0" err="1">
                <a:latin typeface="Arial" panose="020B0604020202020204" pitchFamily="34" charset="0"/>
                <a:cs typeface="Arial" panose="020B0604020202020204" pitchFamily="34" charset="0"/>
              </a:rPr>
              <a:t>Irianis</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SE.Ak</a:t>
            </a:r>
            <a:r>
              <a:rPr lang="en-US" b="1" dirty="0">
                <a:latin typeface="Arial" panose="020B0604020202020204" pitchFamily="34" charset="0"/>
                <a:cs typeface="Arial" panose="020B0604020202020204" pitchFamily="34" charset="0"/>
              </a:rPr>
              <a:t>., MM., BKP., QIA., GRCE., CPT., CPIA</a:t>
            </a:r>
          </a:p>
          <a:p>
            <a:pPr algn="ctr"/>
            <a:endParaRPr lang="en-US" dirty="0"/>
          </a:p>
          <a:p>
            <a:pPr algn="ctr"/>
            <a:endParaRPr lang="en-US" dirty="0"/>
          </a:p>
          <a:p>
            <a:pPr algn="ctr"/>
            <a:endParaRPr lang="en-US" dirty="0"/>
          </a:p>
          <a:p>
            <a:pPr marL="0" indent="0" algn="ctr">
              <a:buNone/>
            </a:pPr>
            <a:r>
              <a:rPr lang="en-US" sz="1600" dirty="0"/>
              <a:t>Universitas </a:t>
            </a:r>
            <a:r>
              <a:rPr lang="en-US" sz="1600" dirty="0" err="1"/>
              <a:t>Persada</a:t>
            </a:r>
            <a:r>
              <a:rPr lang="en-US" sz="1600" dirty="0"/>
              <a:t> Indonesia Y.A.I</a:t>
            </a:r>
          </a:p>
          <a:p>
            <a:pPr marL="0" indent="0" algn="ctr">
              <a:buNone/>
            </a:pPr>
            <a:r>
              <a:rPr lang="en-US" sz="1600" dirty="0" err="1"/>
              <a:t>Fakultas</a:t>
            </a:r>
            <a:r>
              <a:rPr lang="en-US" sz="1600" dirty="0"/>
              <a:t> Ekonomi &amp; </a:t>
            </a:r>
            <a:r>
              <a:rPr lang="en-US" sz="1600" dirty="0" err="1"/>
              <a:t>Bisnis</a:t>
            </a:r>
            <a:endParaRPr lang="en-US" sz="1600" dirty="0"/>
          </a:p>
          <a:p>
            <a:pPr marL="0" indent="0" algn="ctr">
              <a:buNone/>
            </a:pPr>
            <a:r>
              <a:rPr lang="en-US" sz="1600" dirty="0"/>
              <a:t>Prodi : S1. </a:t>
            </a:r>
            <a:r>
              <a:rPr lang="en-US" sz="1600" dirty="0" err="1"/>
              <a:t>Akuntansi</a:t>
            </a:r>
            <a:endParaRPr lang="id-ID" sz="1600" dirty="0"/>
          </a:p>
        </p:txBody>
      </p:sp>
    </p:spTree>
    <p:extLst>
      <p:ext uri="{BB962C8B-B14F-4D97-AF65-F5344CB8AC3E}">
        <p14:creationId xmlns:p14="http://schemas.microsoft.com/office/powerpoint/2010/main" val="400956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9B5ED-5E76-1AB2-C95B-502E4031865F}"/>
              </a:ext>
            </a:extLst>
          </p:cNvPr>
          <p:cNvSpPr>
            <a:spLocks noGrp="1"/>
          </p:cNvSpPr>
          <p:nvPr>
            <p:ph type="title"/>
          </p:nvPr>
        </p:nvSpPr>
        <p:spPr/>
        <p:txBody>
          <a:bodyPr>
            <a:normAutofit fontScale="90000"/>
          </a:bodyPr>
          <a:lstStyle/>
          <a:p>
            <a:r>
              <a:rPr lang="id-ID" b="1" dirty="0"/>
              <a:t>Contoh tindakan kreatif</a:t>
            </a:r>
            <a:br>
              <a:rPr lang="id-ID" b="1" dirty="0"/>
            </a:br>
            <a:r>
              <a:rPr lang="id-ID" sz="3100" dirty="0">
                <a:solidFill>
                  <a:schemeClr val="tx1"/>
                </a:solidFill>
              </a:rPr>
              <a:t>Tindakan kreatif dapat ditemukan dalam berbagai aspek kehidupan sehari-hari:</a:t>
            </a:r>
            <a:br>
              <a:rPr lang="id-ID" sz="3100" dirty="0">
                <a:solidFill>
                  <a:schemeClr val="tx1"/>
                </a:solidFill>
              </a:rPr>
            </a:br>
            <a:endParaRPr lang="id-ID" sz="3100" dirty="0">
              <a:solidFill>
                <a:schemeClr val="tx1"/>
              </a:solidFill>
            </a:endParaRPr>
          </a:p>
        </p:txBody>
      </p:sp>
      <p:sp>
        <p:nvSpPr>
          <p:cNvPr id="3" name="Content Placeholder 2">
            <a:extLst>
              <a:ext uri="{FF2B5EF4-FFF2-40B4-BE49-F238E27FC236}">
                <a16:creationId xmlns:a16="http://schemas.microsoft.com/office/drawing/2014/main" id="{48EFEF0B-B4F3-2C36-EAB7-4097DDDA6958}"/>
              </a:ext>
            </a:extLst>
          </p:cNvPr>
          <p:cNvSpPr>
            <a:spLocks noGrp="1"/>
          </p:cNvSpPr>
          <p:nvPr>
            <p:ph idx="1"/>
          </p:nvPr>
        </p:nvSpPr>
        <p:spPr/>
        <p:txBody>
          <a:bodyPr>
            <a:normAutofit/>
          </a:bodyPr>
          <a:lstStyle/>
          <a:p>
            <a:r>
              <a:rPr lang="id-ID" sz="2400" dirty="0"/>
              <a:t>Membuat kerajinan tangan unik dari bahan daur ulang.</a:t>
            </a:r>
          </a:p>
          <a:p>
            <a:r>
              <a:rPr lang="id-ID" sz="2400" dirty="0"/>
              <a:t>Menemukan cara baru untuk menyelesaikan masalah di tempat kerja.</a:t>
            </a:r>
          </a:p>
          <a:p>
            <a:r>
              <a:rPr lang="id-ID" sz="2400" dirty="0"/>
              <a:t>Membuat konten kreatif, seperti video pendek atau tulisan.</a:t>
            </a:r>
          </a:p>
          <a:p>
            <a:r>
              <a:rPr lang="id-ID" sz="2400" dirty="0"/>
              <a:t>Menghias ruangan dengan desain atau lukisan orisinal.</a:t>
            </a:r>
          </a:p>
          <a:p>
            <a:r>
              <a:rPr lang="id-ID" sz="2400" dirty="0"/>
              <a:t>Memasak hidangan baru dengan mengombinasikan bahan-bahan yang tidak biasa.</a:t>
            </a:r>
          </a:p>
        </p:txBody>
      </p:sp>
    </p:spTree>
    <p:extLst>
      <p:ext uri="{BB962C8B-B14F-4D97-AF65-F5344CB8AC3E}">
        <p14:creationId xmlns:p14="http://schemas.microsoft.com/office/powerpoint/2010/main" val="2797473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A92A6-C8CA-8363-7139-294496B7C950}"/>
              </a:ext>
            </a:extLst>
          </p:cNvPr>
          <p:cNvSpPr>
            <a:spLocks noGrp="1"/>
          </p:cNvSpPr>
          <p:nvPr>
            <p:ph type="title"/>
          </p:nvPr>
        </p:nvSpPr>
        <p:spPr>
          <a:xfrm>
            <a:off x="677334" y="952500"/>
            <a:ext cx="8596668" cy="990600"/>
          </a:xfrm>
        </p:spPr>
        <p:txBody>
          <a:bodyPr/>
          <a:lstStyle/>
          <a:p>
            <a:r>
              <a:rPr lang="en-US" dirty="0"/>
              <a:t>INOVASI</a:t>
            </a:r>
            <a:endParaRPr lang="id-ID" dirty="0"/>
          </a:p>
        </p:txBody>
      </p:sp>
      <p:sp>
        <p:nvSpPr>
          <p:cNvPr id="3" name="Content Placeholder 2">
            <a:extLst>
              <a:ext uri="{FF2B5EF4-FFF2-40B4-BE49-F238E27FC236}">
                <a16:creationId xmlns:a16="http://schemas.microsoft.com/office/drawing/2014/main" id="{22E0AD73-7EF9-8BF1-E10F-4425F9F8FE29}"/>
              </a:ext>
            </a:extLst>
          </p:cNvPr>
          <p:cNvSpPr>
            <a:spLocks noGrp="1"/>
          </p:cNvSpPr>
          <p:nvPr>
            <p:ph idx="1"/>
          </p:nvPr>
        </p:nvSpPr>
        <p:spPr>
          <a:xfrm>
            <a:off x="712086" y="1684339"/>
            <a:ext cx="8596668" cy="3880773"/>
          </a:xfrm>
        </p:spPr>
        <p:txBody>
          <a:bodyPr/>
          <a:lstStyle/>
          <a:p>
            <a:r>
              <a:rPr lang="id-ID" sz="2400" dirty="0"/>
              <a:t>penerapan ide atau gagasan baru yang kreatif untuk menciptakan produk, proses, atau layanan yang lebih baik dan memberikan nilai tambah yang signifikan. Sederhananya, inovasi adalah realisasi dari kreativitas yang diwujudkan menjadi sesuatu yang nyata, dapat dilihat, dan dirasakan. </a:t>
            </a:r>
          </a:p>
          <a:p>
            <a:r>
              <a:rPr lang="id-ID" sz="2400" dirty="0"/>
              <a:t>Dalam Kamus Besar Bahasa Indonesia (KBBI), inovasi didefinisikan sebagai penemuan baru yang berbeda dari yang sudah ada atau dikenal sebelumnya</a:t>
            </a:r>
            <a:r>
              <a:rPr lang="id-ID" dirty="0"/>
              <a:t>. </a:t>
            </a:r>
          </a:p>
        </p:txBody>
      </p:sp>
    </p:spTree>
    <p:extLst>
      <p:ext uri="{BB962C8B-B14F-4D97-AF65-F5344CB8AC3E}">
        <p14:creationId xmlns:p14="http://schemas.microsoft.com/office/powerpoint/2010/main" val="4157109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3C965-313E-E0B4-F149-88D43D380B77}"/>
              </a:ext>
            </a:extLst>
          </p:cNvPr>
          <p:cNvSpPr>
            <a:spLocks noGrp="1"/>
          </p:cNvSpPr>
          <p:nvPr>
            <p:ph type="title"/>
          </p:nvPr>
        </p:nvSpPr>
        <p:spPr>
          <a:xfrm>
            <a:off x="677334" y="1238250"/>
            <a:ext cx="8596668" cy="692150"/>
          </a:xfrm>
        </p:spPr>
        <p:txBody>
          <a:bodyPr/>
          <a:lstStyle/>
          <a:p>
            <a:r>
              <a:rPr lang="id-ID" b="1" dirty="0"/>
              <a:t>Perbedaan inovasi dan kreativitas</a:t>
            </a:r>
            <a:endParaRPr lang="id-ID" dirty="0"/>
          </a:p>
        </p:txBody>
      </p:sp>
      <p:sp>
        <p:nvSpPr>
          <p:cNvPr id="3" name="Content Placeholder 2">
            <a:extLst>
              <a:ext uri="{FF2B5EF4-FFF2-40B4-BE49-F238E27FC236}">
                <a16:creationId xmlns:a16="http://schemas.microsoft.com/office/drawing/2014/main" id="{1564F2BB-328F-9439-26A9-3BE07BD4CD01}"/>
              </a:ext>
            </a:extLst>
          </p:cNvPr>
          <p:cNvSpPr>
            <a:spLocks noGrp="1"/>
          </p:cNvSpPr>
          <p:nvPr>
            <p:ph idx="1"/>
          </p:nvPr>
        </p:nvSpPr>
        <p:spPr/>
        <p:txBody>
          <a:bodyPr/>
          <a:lstStyle/>
          <a:p>
            <a:r>
              <a:rPr lang="id-ID" sz="3200" b="1" dirty="0"/>
              <a:t>Kreativitas</a:t>
            </a:r>
            <a:r>
              <a:rPr lang="id-ID" sz="3200" dirty="0"/>
              <a:t>: Berfokus pada kemampuan untuk menghasilkan ide atau gagasan orisinal. Kreativitas masih bersifat konsep atau abstrak.</a:t>
            </a:r>
          </a:p>
          <a:p>
            <a:r>
              <a:rPr lang="id-ID" sz="3200" b="1" dirty="0"/>
              <a:t>Inovasi</a:t>
            </a:r>
            <a:r>
              <a:rPr lang="id-ID" sz="3200" dirty="0"/>
              <a:t>: Berfokus pada eksekusi atau penerapan ide kreatif tersebut menjadi solusi yang nyata dan bermanfaat.</a:t>
            </a:r>
          </a:p>
          <a:p>
            <a:endParaRPr lang="id-ID" dirty="0"/>
          </a:p>
        </p:txBody>
      </p:sp>
    </p:spTree>
    <p:extLst>
      <p:ext uri="{BB962C8B-B14F-4D97-AF65-F5344CB8AC3E}">
        <p14:creationId xmlns:p14="http://schemas.microsoft.com/office/powerpoint/2010/main" val="483224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5EED0-ECAF-F680-A36B-5E8524B7AB03}"/>
              </a:ext>
            </a:extLst>
          </p:cNvPr>
          <p:cNvSpPr>
            <a:spLocks noGrp="1"/>
          </p:cNvSpPr>
          <p:nvPr>
            <p:ph type="title"/>
          </p:nvPr>
        </p:nvSpPr>
        <p:spPr/>
        <p:txBody>
          <a:bodyPr/>
          <a:lstStyle/>
          <a:p>
            <a:br>
              <a:rPr lang="en-US" b="1" dirty="0">
                <a:solidFill>
                  <a:schemeClr val="tx1"/>
                </a:solidFill>
              </a:rPr>
            </a:br>
            <a:r>
              <a:rPr lang="id-ID" b="1" dirty="0">
                <a:solidFill>
                  <a:schemeClr val="tx1"/>
                </a:solidFill>
              </a:rPr>
              <a:t>Jenis-jenis inovasi</a:t>
            </a:r>
            <a:endParaRPr lang="id-ID" dirty="0">
              <a:solidFill>
                <a:schemeClr val="tx1"/>
              </a:solidFill>
            </a:endParaRPr>
          </a:p>
        </p:txBody>
      </p:sp>
      <p:sp>
        <p:nvSpPr>
          <p:cNvPr id="3" name="Content Placeholder 2">
            <a:extLst>
              <a:ext uri="{FF2B5EF4-FFF2-40B4-BE49-F238E27FC236}">
                <a16:creationId xmlns:a16="http://schemas.microsoft.com/office/drawing/2014/main" id="{B6A54048-90BF-CBB0-B0A6-BBBAC0AB1C40}"/>
              </a:ext>
            </a:extLst>
          </p:cNvPr>
          <p:cNvSpPr>
            <a:spLocks noGrp="1"/>
          </p:cNvSpPr>
          <p:nvPr>
            <p:ph idx="1"/>
          </p:nvPr>
        </p:nvSpPr>
        <p:spPr>
          <a:xfrm>
            <a:off x="677334" y="1930400"/>
            <a:ext cx="8596668" cy="3880773"/>
          </a:xfrm>
        </p:spPr>
        <p:txBody>
          <a:bodyPr>
            <a:normAutofit lnSpcReduction="10000"/>
          </a:bodyPr>
          <a:lstStyle/>
          <a:p>
            <a:pPr marL="0" indent="0">
              <a:buNone/>
            </a:pPr>
            <a:r>
              <a:rPr lang="id-ID" dirty="0"/>
              <a:t>Berdasarkan penerapannya, inovasi dapat dibedakan menjadi beberapa jenis, antara lain: </a:t>
            </a:r>
          </a:p>
          <a:p>
            <a:r>
              <a:rPr lang="id-ID" dirty="0"/>
              <a:t>Inovasi produk: Menciptakan produk baru atau memperbaiki produk yang sudah ada agar lebih unggul. Contohnya: smartphone dengan fitur yang lebih canggih.</a:t>
            </a:r>
          </a:p>
          <a:p>
            <a:r>
              <a:rPr lang="id-ID" dirty="0"/>
              <a:t>Inovasi proses: Menciptakan cara baru dalam proses produksi atau operasional yang lebih efisien dan efektif. Contohnya: sistem manajemen inventaris yang terotomatisasi.</a:t>
            </a:r>
          </a:p>
          <a:p>
            <a:r>
              <a:rPr lang="id-ID" dirty="0"/>
              <a:t>Inovasi model bisnis: Menciptakan model bisnis baru untuk mendapatkan pendapatan. Contohnya: layanan streaming musik yang mengubah cara orang mengonsumsi musik.</a:t>
            </a:r>
          </a:p>
          <a:p>
            <a:r>
              <a:rPr lang="id-ID" dirty="0"/>
              <a:t>Inovasi organisasi: Menciptakan cara kerja, struktur, atau sistem baru di dalam organisasi untuk meningkatkan produktivitas. </a:t>
            </a:r>
          </a:p>
        </p:txBody>
      </p:sp>
    </p:spTree>
    <p:extLst>
      <p:ext uri="{BB962C8B-B14F-4D97-AF65-F5344CB8AC3E}">
        <p14:creationId xmlns:p14="http://schemas.microsoft.com/office/powerpoint/2010/main" val="3202211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9EDA0-05AD-53BD-D3B7-562852B7E4A5}"/>
              </a:ext>
            </a:extLst>
          </p:cNvPr>
          <p:cNvSpPr>
            <a:spLocks noGrp="1"/>
          </p:cNvSpPr>
          <p:nvPr>
            <p:ph type="title"/>
          </p:nvPr>
        </p:nvSpPr>
        <p:spPr/>
        <p:txBody>
          <a:bodyPr/>
          <a:lstStyle/>
          <a:p>
            <a:br>
              <a:rPr lang="en-US" b="1" dirty="0"/>
            </a:br>
            <a:r>
              <a:rPr lang="id-ID" b="1" dirty="0"/>
              <a:t>Contoh inovasi</a:t>
            </a:r>
            <a:endParaRPr lang="id-ID" dirty="0"/>
          </a:p>
        </p:txBody>
      </p:sp>
      <p:sp>
        <p:nvSpPr>
          <p:cNvPr id="3" name="Content Placeholder 2">
            <a:extLst>
              <a:ext uri="{FF2B5EF4-FFF2-40B4-BE49-F238E27FC236}">
                <a16:creationId xmlns:a16="http://schemas.microsoft.com/office/drawing/2014/main" id="{5A09CF87-3EA9-BAB5-F369-CD01B5428D76}"/>
              </a:ext>
            </a:extLst>
          </p:cNvPr>
          <p:cNvSpPr>
            <a:spLocks noGrp="1"/>
          </p:cNvSpPr>
          <p:nvPr>
            <p:ph idx="1"/>
          </p:nvPr>
        </p:nvSpPr>
        <p:spPr/>
        <p:txBody>
          <a:bodyPr/>
          <a:lstStyle/>
          <a:p>
            <a:r>
              <a:rPr lang="id-ID" b="1" dirty="0"/>
              <a:t>Teknologi medis</a:t>
            </a:r>
            <a:r>
              <a:rPr lang="id-ID" dirty="0"/>
              <a:t>: Alat medis yang lebih canggih dan efektif untuk menyelamatkan nyawa pasien.</a:t>
            </a:r>
          </a:p>
          <a:p>
            <a:r>
              <a:rPr lang="id-ID" b="1" dirty="0"/>
              <a:t>Layanan transportasi daring</a:t>
            </a:r>
            <a:r>
              <a:rPr lang="id-ID" dirty="0"/>
              <a:t>: Platform yang mempertemukan pengendara dan penumpang, mengubah cara masyarakat bepergian.</a:t>
            </a:r>
          </a:p>
          <a:p>
            <a:r>
              <a:rPr lang="id-ID" b="1" dirty="0"/>
              <a:t>E-commerce</a:t>
            </a:r>
            <a:r>
              <a:rPr lang="id-ID" dirty="0"/>
              <a:t>: Platform yang memungkinkan jual beli barang secara daring, mengubah cara orang berbelanja.</a:t>
            </a:r>
          </a:p>
          <a:p>
            <a:r>
              <a:rPr lang="id-ID" b="1" dirty="0"/>
              <a:t>Pembelajaran daring (e-learning)</a:t>
            </a:r>
            <a:r>
              <a:rPr lang="id-ID" dirty="0"/>
              <a:t>: Platform yang menyediakan materi pelajaran dan kelas secara daring, membuat pendidikan lebih mudah diakses.</a:t>
            </a:r>
          </a:p>
          <a:p>
            <a:r>
              <a:rPr lang="id-ID" b="1" dirty="0"/>
              <a:t>Pembayaran digital</a:t>
            </a:r>
            <a:r>
              <a:rPr lang="id-ID" dirty="0"/>
              <a:t>: Metode pembayaran yang lebih mudah, cepat, dan aman melalui perangkat elektronik. </a:t>
            </a:r>
          </a:p>
          <a:p>
            <a:endParaRPr lang="id-ID" dirty="0"/>
          </a:p>
        </p:txBody>
      </p:sp>
    </p:spTree>
    <p:extLst>
      <p:ext uri="{BB962C8B-B14F-4D97-AF65-F5344CB8AC3E}">
        <p14:creationId xmlns:p14="http://schemas.microsoft.com/office/powerpoint/2010/main" val="2320199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B6446-184E-6732-937F-6991AF55AE63}"/>
              </a:ext>
            </a:extLst>
          </p:cNvPr>
          <p:cNvSpPr>
            <a:spLocks noGrp="1"/>
          </p:cNvSpPr>
          <p:nvPr>
            <p:ph type="title"/>
          </p:nvPr>
        </p:nvSpPr>
        <p:spPr>
          <a:xfrm>
            <a:off x="677334" y="609600"/>
            <a:ext cx="8596668" cy="838200"/>
          </a:xfrm>
        </p:spPr>
        <p:txBody>
          <a:bodyPr>
            <a:normAutofit fontScale="90000"/>
          </a:bodyPr>
          <a:lstStyle/>
          <a:p>
            <a:r>
              <a:rPr lang="id-ID" dirty="0"/>
              <a:t>etika atau norma </a:t>
            </a:r>
            <a:r>
              <a:rPr lang="id-ID" sz="3100" dirty="0">
                <a:solidFill>
                  <a:schemeClr val="tx1"/>
                </a:solidFill>
              </a:rPr>
              <a:t> </a:t>
            </a:r>
            <a:br>
              <a:rPr lang="id-ID" dirty="0"/>
            </a:br>
            <a:endParaRPr lang="id-ID" dirty="0"/>
          </a:p>
        </p:txBody>
      </p:sp>
      <p:sp>
        <p:nvSpPr>
          <p:cNvPr id="3" name="Content Placeholder 2">
            <a:extLst>
              <a:ext uri="{FF2B5EF4-FFF2-40B4-BE49-F238E27FC236}">
                <a16:creationId xmlns:a16="http://schemas.microsoft.com/office/drawing/2014/main" id="{FDE5986F-5E42-13A9-7A89-DD05F0EA4F80}"/>
              </a:ext>
            </a:extLst>
          </p:cNvPr>
          <p:cNvSpPr>
            <a:spLocks noGrp="1"/>
          </p:cNvSpPr>
          <p:nvPr>
            <p:ph idx="1"/>
          </p:nvPr>
        </p:nvSpPr>
        <p:spPr>
          <a:xfrm>
            <a:off x="677334" y="1447801"/>
            <a:ext cx="8596668" cy="4593562"/>
          </a:xfrm>
        </p:spPr>
        <p:txBody>
          <a:bodyPr/>
          <a:lstStyle/>
          <a:p>
            <a:r>
              <a:rPr lang="id-ID" dirty="0"/>
              <a:t>Kejujuran</a:t>
            </a:r>
            <a:r>
              <a:rPr lang="en-US" dirty="0"/>
              <a:t>, </a:t>
            </a:r>
            <a:r>
              <a:rPr lang="en-US" dirty="0" err="1"/>
              <a:t>tepat</a:t>
            </a:r>
            <a:r>
              <a:rPr lang="en-US" dirty="0"/>
              <a:t> </a:t>
            </a:r>
            <a:r>
              <a:rPr lang="en-US" dirty="0" err="1"/>
              <a:t>waktu</a:t>
            </a:r>
            <a:r>
              <a:rPr lang="en-US" dirty="0"/>
              <a:t> tidak </a:t>
            </a:r>
            <a:r>
              <a:rPr lang="en-US" dirty="0" err="1"/>
              <a:t>pemalas</a:t>
            </a:r>
            <a:endParaRPr lang="id-ID" dirty="0"/>
          </a:p>
          <a:p>
            <a:r>
              <a:rPr lang="en-US" dirty="0" err="1"/>
              <a:t>Bertanggungjawab</a:t>
            </a:r>
            <a:endParaRPr lang="en-US" dirty="0"/>
          </a:p>
          <a:p>
            <a:r>
              <a:rPr lang="en-US" dirty="0" err="1"/>
              <a:t>Menepati</a:t>
            </a:r>
            <a:r>
              <a:rPr lang="en-US" dirty="0"/>
              <a:t> </a:t>
            </a:r>
            <a:r>
              <a:rPr lang="en-US" dirty="0" err="1"/>
              <a:t>janji</a:t>
            </a:r>
            <a:r>
              <a:rPr lang="en-US" dirty="0"/>
              <a:t> / Amanah</a:t>
            </a:r>
          </a:p>
          <a:p>
            <a:r>
              <a:rPr lang="en-US" dirty="0" err="1"/>
              <a:t>Disiplin</a:t>
            </a:r>
            <a:endParaRPr lang="en-US" dirty="0"/>
          </a:p>
          <a:p>
            <a:r>
              <a:rPr lang="en-US" dirty="0"/>
              <a:t>Taat </a:t>
            </a:r>
            <a:r>
              <a:rPr lang="en-US" dirty="0" err="1"/>
              <a:t>hukum</a:t>
            </a:r>
            <a:r>
              <a:rPr lang="en-US" dirty="0"/>
              <a:t> / </a:t>
            </a:r>
            <a:r>
              <a:rPr lang="en-US" dirty="0" err="1"/>
              <a:t>aturan</a:t>
            </a:r>
            <a:endParaRPr lang="en-US" dirty="0"/>
          </a:p>
          <a:p>
            <a:r>
              <a:rPr lang="en-US" dirty="0" err="1"/>
              <a:t>Komitmen</a:t>
            </a:r>
            <a:endParaRPr lang="en-US" dirty="0"/>
          </a:p>
          <a:p>
            <a:r>
              <a:rPr lang="en-US" dirty="0" err="1"/>
              <a:t>Prestasi</a:t>
            </a:r>
            <a:r>
              <a:rPr lang="en-US" dirty="0"/>
              <a:t> oriented</a:t>
            </a:r>
          </a:p>
          <a:p>
            <a:endParaRPr lang="id-ID" dirty="0"/>
          </a:p>
        </p:txBody>
      </p:sp>
    </p:spTree>
    <p:extLst>
      <p:ext uri="{BB962C8B-B14F-4D97-AF65-F5344CB8AC3E}">
        <p14:creationId xmlns:p14="http://schemas.microsoft.com/office/powerpoint/2010/main" val="2506698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09AA9-FDF5-A2F4-CB61-DEF31ABFE066}"/>
              </a:ext>
            </a:extLst>
          </p:cNvPr>
          <p:cNvSpPr>
            <a:spLocks noGrp="1"/>
          </p:cNvSpPr>
          <p:nvPr>
            <p:ph type="title"/>
          </p:nvPr>
        </p:nvSpPr>
        <p:spPr>
          <a:xfrm>
            <a:off x="677334" y="609600"/>
            <a:ext cx="8596668" cy="857250"/>
          </a:xfrm>
        </p:spPr>
        <p:txBody>
          <a:bodyPr/>
          <a:lstStyle/>
          <a:p>
            <a:r>
              <a:rPr lang="en-US" dirty="0"/>
              <a:t>CARA MENDIRIKAN USAHA</a:t>
            </a:r>
            <a:endParaRPr lang="id-ID" dirty="0"/>
          </a:p>
        </p:txBody>
      </p:sp>
      <p:sp>
        <p:nvSpPr>
          <p:cNvPr id="3" name="Content Placeholder 2">
            <a:extLst>
              <a:ext uri="{FF2B5EF4-FFF2-40B4-BE49-F238E27FC236}">
                <a16:creationId xmlns:a16="http://schemas.microsoft.com/office/drawing/2014/main" id="{06AE1CA8-AA6D-84AB-431C-D72EDBDED408}"/>
              </a:ext>
            </a:extLst>
          </p:cNvPr>
          <p:cNvSpPr>
            <a:spLocks noGrp="1"/>
          </p:cNvSpPr>
          <p:nvPr>
            <p:ph idx="1"/>
          </p:nvPr>
        </p:nvSpPr>
        <p:spPr>
          <a:xfrm>
            <a:off x="677334" y="1466851"/>
            <a:ext cx="8596668" cy="4574512"/>
          </a:xfrm>
        </p:spPr>
        <p:txBody>
          <a:bodyPr/>
          <a:lstStyle/>
          <a:p>
            <a:r>
              <a:rPr lang="en-US" dirty="0"/>
              <a:t>1. </a:t>
            </a:r>
            <a:r>
              <a:rPr lang="id-ID" dirty="0"/>
              <a:t>Faktor keluarga pengusaha </a:t>
            </a:r>
            <a:endParaRPr lang="en-US" dirty="0"/>
          </a:p>
          <a:p>
            <a:r>
              <a:rPr lang="id-ID" dirty="0"/>
              <a:t>2. Sengaja terjun menjadi pengusaha </a:t>
            </a:r>
            <a:endParaRPr lang="en-US" dirty="0"/>
          </a:p>
          <a:p>
            <a:r>
              <a:rPr lang="id-ID" dirty="0"/>
              <a:t>3. Kerja sampingan (iseng) </a:t>
            </a:r>
            <a:endParaRPr lang="en-US" dirty="0"/>
          </a:p>
          <a:p>
            <a:r>
              <a:rPr lang="id-ID" dirty="0"/>
              <a:t>4. Coba-coba </a:t>
            </a:r>
            <a:endParaRPr lang="en-US" dirty="0"/>
          </a:p>
          <a:p>
            <a:r>
              <a:rPr lang="id-ID" dirty="0"/>
              <a:t>5. Terpaksa </a:t>
            </a:r>
            <a:endParaRPr lang="en-US" dirty="0"/>
          </a:p>
          <a:p>
            <a:r>
              <a:rPr lang="en-US" dirty="0"/>
              <a:t>6. dan lain-lain</a:t>
            </a:r>
            <a:endParaRPr lang="id-ID" dirty="0"/>
          </a:p>
          <a:p>
            <a:endParaRPr lang="id-ID" dirty="0"/>
          </a:p>
        </p:txBody>
      </p:sp>
    </p:spTree>
    <p:extLst>
      <p:ext uri="{BB962C8B-B14F-4D97-AF65-F5344CB8AC3E}">
        <p14:creationId xmlns:p14="http://schemas.microsoft.com/office/powerpoint/2010/main" val="4217181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47D63C-879A-D99B-EE60-8B940429CED6}"/>
              </a:ext>
            </a:extLst>
          </p:cNvPr>
          <p:cNvSpPr>
            <a:spLocks noGrp="1"/>
          </p:cNvSpPr>
          <p:nvPr>
            <p:ph idx="1"/>
          </p:nvPr>
        </p:nvSpPr>
        <p:spPr/>
        <p:txBody>
          <a:bodyPr>
            <a:normAutofit/>
          </a:bodyPr>
          <a:lstStyle/>
          <a:p>
            <a:pPr marL="0" indent="0" algn="ctr">
              <a:buNone/>
            </a:pPr>
            <a:r>
              <a:rPr lang="en-US" sz="6000" dirty="0"/>
              <a:t>TERIMA KASIH</a:t>
            </a:r>
          </a:p>
          <a:p>
            <a:pPr marL="0" indent="0" algn="ctr">
              <a:buNone/>
            </a:pPr>
            <a:endParaRPr lang="id-ID" sz="6000" dirty="0"/>
          </a:p>
        </p:txBody>
      </p:sp>
    </p:spTree>
    <p:extLst>
      <p:ext uri="{BB962C8B-B14F-4D97-AF65-F5344CB8AC3E}">
        <p14:creationId xmlns:p14="http://schemas.microsoft.com/office/powerpoint/2010/main" val="2940752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D8553-980C-4640-80B0-0AACB5FE19E7}"/>
              </a:ext>
            </a:extLst>
          </p:cNvPr>
          <p:cNvSpPr>
            <a:spLocks noGrp="1"/>
          </p:cNvSpPr>
          <p:nvPr>
            <p:ph type="ctrTitle"/>
          </p:nvPr>
        </p:nvSpPr>
        <p:spPr>
          <a:xfrm>
            <a:off x="1524000" y="760413"/>
            <a:ext cx="9144000" cy="973137"/>
          </a:xfrm>
        </p:spPr>
        <p:txBody>
          <a:bodyPr/>
          <a:lstStyle/>
          <a:p>
            <a:r>
              <a:rPr lang="en-US" dirty="0"/>
              <a:t>KEWIRAUSAHAAN</a:t>
            </a:r>
            <a:endParaRPr lang="id-ID" dirty="0"/>
          </a:p>
        </p:txBody>
      </p:sp>
      <p:sp>
        <p:nvSpPr>
          <p:cNvPr id="3" name="Subtitle 2">
            <a:extLst>
              <a:ext uri="{FF2B5EF4-FFF2-40B4-BE49-F238E27FC236}">
                <a16:creationId xmlns:a16="http://schemas.microsoft.com/office/drawing/2014/main" id="{C067232D-9C50-933E-C820-5C15B563F73E}"/>
              </a:ext>
            </a:extLst>
          </p:cNvPr>
          <p:cNvSpPr>
            <a:spLocks noGrp="1"/>
          </p:cNvSpPr>
          <p:nvPr>
            <p:ph type="subTitle" idx="1"/>
          </p:nvPr>
        </p:nvSpPr>
        <p:spPr>
          <a:xfrm>
            <a:off x="1524000" y="2095500"/>
            <a:ext cx="9144000" cy="3162300"/>
          </a:xfrm>
        </p:spPr>
        <p:txBody>
          <a:bodyPr>
            <a:normAutofit fontScale="92500" lnSpcReduction="10000"/>
          </a:bodyPr>
          <a:lstStyle/>
          <a:p>
            <a:pPr algn="just"/>
            <a:r>
              <a:rPr lang="id-ID" sz="2800" dirty="0"/>
              <a:t>adalah padanan kata dari </a:t>
            </a:r>
            <a:r>
              <a:rPr lang="id-ID" sz="2800" i="1" dirty="0"/>
              <a:t>entrepreneurship </a:t>
            </a:r>
            <a:r>
              <a:rPr lang="id-ID" sz="2800" dirty="0"/>
              <a:t>dalam bahasa Inggris, </a:t>
            </a:r>
            <a:r>
              <a:rPr lang="id-ID" sz="2800" i="1" dirty="0"/>
              <a:t>unternehmer </a:t>
            </a:r>
            <a:r>
              <a:rPr lang="id-ID" sz="2800" dirty="0"/>
              <a:t>dalam bahasa jerman, </a:t>
            </a:r>
            <a:r>
              <a:rPr lang="id-ID" sz="2800" i="1" dirty="0"/>
              <a:t>ondernemen </a:t>
            </a:r>
            <a:r>
              <a:rPr lang="id-ID" sz="2800" dirty="0"/>
              <a:t>dalam bahasa Belanda. Sedangkan di Indonesia diberi nama kewirausahaan. Kata entrepreneur berasal dari bahasa perancis yaitu entreprende yang berarti petualang, pengambil brisiko, kontraktor, pengusaha (orang yang mengusahakan suatu pekerjaan tertentu) dan pencipta yang menjual hasil ciptaannya. </a:t>
            </a:r>
          </a:p>
          <a:p>
            <a:endParaRPr lang="id-ID" dirty="0"/>
          </a:p>
        </p:txBody>
      </p:sp>
    </p:spTree>
    <p:extLst>
      <p:ext uri="{BB962C8B-B14F-4D97-AF65-F5344CB8AC3E}">
        <p14:creationId xmlns:p14="http://schemas.microsoft.com/office/powerpoint/2010/main" val="3639475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4A9409-6729-5505-1194-6217F38D287F}"/>
              </a:ext>
            </a:extLst>
          </p:cNvPr>
          <p:cNvSpPr>
            <a:spLocks noGrp="1"/>
          </p:cNvSpPr>
          <p:nvPr>
            <p:ph idx="1"/>
          </p:nvPr>
        </p:nvSpPr>
        <p:spPr>
          <a:xfrm>
            <a:off x="677334" y="685800"/>
            <a:ext cx="8596668" cy="5734050"/>
          </a:xfrm>
        </p:spPr>
        <p:txBody>
          <a:bodyPr>
            <a:normAutofit fontScale="92500" lnSpcReduction="20000"/>
          </a:bodyPr>
          <a:lstStyle/>
          <a:p>
            <a:r>
              <a:rPr lang="id-ID" sz="2400" dirty="0"/>
              <a:t>Peter F. Drucker mengatakan bahwa kewirausahaan merupakan kemampuan dalam menciptakan sesuatu yang baru dan berbeda. Pengertian ini mengandung maksud bahwa seorang wirausahawan adalah orang yang memiliki kemampuan untuk menciptakansesuatu yang baru, berbeda dari yang lain. Atau mampu menciptakan sesuatu yang berbeda dengan yang sudah ada sebelumnya. </a:t>
            </a:r>
            <a:endParaRPr lang="en-US" sz="2400" dirty="0"/>
          </a:p>
          <a:p>
            <a:r>
              <a:rPr lang="id-ID" sz="2400" dirty="0"/>
              <a:t>Zimmerer mengartikan kewirausahaan sebagai suatu proses penerapan kreativitas dan inovasi dalam memecahkan persoalan dan menemukan peluang untuk memperbaiki kehidupan (usaha). </a:t>
            </a:r>
            <a:endParaRPr lang="en-US" sz="2400" dirty="0"/>
          </a:p>
          <a:p>
            <a:endParaRPr lang="en-US" sz="2400" dirty="0"/>
          </a:p>
          <a:p>
            <a:pPr marL="0" indent="0" algn="just">
              <a:buNone/>
            </a:pPr>
            <a:r>
              <a:rPr lang="id-ID" sz="2400" dirty="0"/>
              <a:t>Dari kedua pendapat di atas dapat disimpulkan bahwa kewirausahaan merupakan suatu kemampuan dalam hal menciptakan kegiatan usaha. Kemampuan menciptakan memerlukan adanya kreativitas dan inovasi yang terus menerus untuk menemukan sesuatu yang berbeda dari yang sudah ada sebelumnya. Kreativitas dan inovasi tersebut pada akhirnya mampu memberikan kontribusi bagi masyarakat banyak. </a:t>
            </a:r>
          </a:p>
          <a:p>
            <a:endParaRPr lang="id-ID" sz="2400" dirty="0"/>
          </a:p>
          <a:p>
            <a:endParaRPr lang="id-ID" dirty="0"/>
          </a:p>
        </p:txBody>
      </p:sp>
    </p:spTree>
    <p:extLst>
      <p:ext uri="{BB962C8B-B14F-4D97-AF65-F5344CB8AC3E}">
        <p14:creationId xmlns:p14="http://schemas.microsoft.com/office/powerpoint/2010/main" val="31382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E14D9-C817-0D2E-027E-FAD60BA68841}"/>
              </a:ext>
            </a:extLst>
          </p:cNvPr>
          <p:cNvSpPr>
            <a:spLocks noGrp="1"/>
          </p:cNvSpPr>
          <p:nvPr>
            <p:ph type="title"/>
          </p:nvPr>
        </p:nvSpPr>
        <p:spPr/>
        <p:txBody>
          <a:bodyPr/>
          <a:lstStyle/>
          <a:p>
            <a:pPr algn="ctr"/>
            <a:r>
              <a:rPr lang="id-ID" dirty="0">
                <a:solidFill>
                  <a:schemeClr val="tx1"/>
                </a:solidFill>
              </a:rPr>
              <a:t>the core of enterpreneuriall skill is creativity</a:t>
            </a:r>
            <a:r>
              <a:rPr lang="id-ID" dirty="0"/>
              <a:t>.</a:t>
            </a:r>
          </a:p>
        </p:txBody>
      </p:sp>
      <p:sp>
        <p:nvSpPr>
          <p:cNvPr id="3" name="Content Placeholder 2">
            <a:extLst>
              <a:ext uri="{FF2B5EF4-FFF2-40B4-BE49-F238E27FC236}">
                <a16:creationId xmlns:a16="http://schemas.microsoft.com/office/drawing/2014/main" id="{5C658978-7897-D3BA-059F-503C5669154A}"/>
              </a:ext>
            </a:extLst>
          </p:cNvPr>
          <p:cNvSpPr>
            <a:spLocks noGrp="1"/>
          </p:cNvSpPr>
          <p:nvPr>
            <p:ph idx="1"/>
          </p:nvPr>
        </p:nvSpPr>
        <p:spPr/>
        <p:txBody>
          <a:bodyPr/>
          <a:lstStyle/>
          <a:p>
            <a:pPr marL="0" indent="0">
              <a:buNone/>
            </a:pPr>
            <a:r>
              <a:rPr lang="id-ID" sz="2800" dirty="0"/>
              <a:t>Wirausaha melakukan sebuah proses yang disebut creative destruction untuk menghasilkan suatu nilai tambah (added value) guna menghasilkan nilai yang lebih baik. Untuk itu keterampilan wirausaha (entrepreneurial skill) berintikan kreatifitas. Oleh sebab itu, bisa dikatakan bahwa the core of enterpreneuriall skill is creativity</a:t>
            </a:r>
            <a:r>
              <a:rPr lang="id-ID" dirty="0"/>
              <a:t>. </a:t>
            </a:r>
          </a:p>
          <a:p>
            <a:pPr marL="0" indent="0">
              <a:buNone/>
            </a:pPr>
            <a:endParaRPr lang="id-ID" dirty="0"/>
          </a:p>
        </p:txBody>
      </p:sp>
    </p:spTree>
    <p:extLst>
      <p:ext uri="{BB962C8B-B14F-4D97-AF65-F5344CB8AC3E}">
        <p14:creationId xmlns:p14="http://schemas.microsoft.com/office/powerpoint/2010/main" val="117782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7046C-B70E-A92E-91A2-5A22F504C967}"/>
              </a:ext>
            </a:extLst>
          </p:cNvPr>
          <p:cNvSpPr>
            <a:spLocks noGrp="1"/>
          </p:cNvSpPr>
          <p:nvPr>
            <p:ph type="title"/>
          </p:nvPr>
        </p:nvSpPr>
        <p:spPr>
          <a:xfrm>
            <a:off x="677334" y="609600"/>
            <a:ext cx="8596668" cy="781050"/>
          </a:xfrm>
        </p:spPr>
        <p:txBody>
          <a:bodyPr/>
          <a:lstStyle/>
          <a:p>
            <a:pPr algn="ctr"/>
            <a:r>
              <a:rPr lang="en-US" dirty="0"/>
              <a:t>WIRASWASTA - WIRAUSAHA</a:t>
            </a:r>
            <a:endParaRPr lang="id-ID" dirty="0"/>
          </a:p>
        </p:txBody>
      </p:sp>
      <p:sp>
        <p:nvSpPr>
          <p:cNvPr id="3" name="Content Placeholder 2">
            <a:extLst>
              <a:ext uri="{FF2B5EF4-FFF2-40B4-BE49-F238E27FC236}">
                <a16:creationId xmlns:a16="http://schemas.microsoft.com/office/drawing/2014/main" id="{BABF7EE1-9E81-C5EC-2597-4E5A66EEBFF6}"/>
              </a:ext>
            </a:extLst>
          </p:cNvPr>
          <p:cNvSpPr>
            <a:spLocks noGrp="1"/>
          </p:cNvSpPr>
          <p:nvPr>
            <p:ph idx="1"/>
          </p:nvPr>
        </p:nvSpPr>
        <p:spPr>
          <a:xfrm>
            <a:off x="677334" y="1638301"/>
            <a:ext cx="8596668" cy="4403062"/>
          </a:xfrm>
        </p:spPr>
        <p:txBody>
          <a:bodyPr>
            <a:normAutofit fontScale="92500" lnSpcReduction="10000"/>
          </a:bodyPr>
          <a:lstStyle/>
          <a:p>
            <a:pPr marL="0" indent="0">
              <a:buNone/>
            </a:pPr>
            <a:r>
              <a:rPr lang="en-US" dirty="0"/>
              <a:t>Wiraswasta</a:t>
            </a:r>
          </a:p>
          <a:p>
            <a:r>
              <a:rPr lang="id-ID" dirty="0"/>
              <a:t>Wira : sendiri</a:t>
            </a:r>
          </a:p>
          <a:p>
            <a:r>
              <a:rPr lang="id-ID" dirty="0"/>
              <a:t>Hasta : tangan</a:t>
            </a:r>
          </a:p>
          <a:p>
            <a:r>
              <a:rPr lang="id-ID" dirty="0"/>
              <a:t>Wiraswasta : berani berdiri sendiri dengan tangannya</a:t>
            </a:r>
          </a:p>
          <a:p>
            <a:pPr marL="0" indent="0">
              <a:buNone/>
            </a:pPr>
            <a:endParaRPr lang="en-US" dirty="0"/>
          </a:p>
          <a:p>
            <a:pPr marL="0" indent="0">
              <a:buNone/>
            </a:pPr>
            <a:r>
              <a:rPr lang="id-ID" dirty="0"/>
              <a:t>Wirausaha</a:t>
            </a:r>
          </a:p>
          <a:p>
            <a:r>
              <a:rPr lang="id-ID" dirty="0"/>
              <a:t>Wira : berani, pejuang, gagah</a:t>
            </a:r>
          </a:p>
          <a:p>
            <a:r>
              <a:rPr lang="id-ID" dirty="0"/>
              <a:t>Usaha : usaha</a:t>
            </a:r>
          </a:p>
          <a:p>
            <a:r>
              <a:rPr lang="id-ID" dirty="0"/>
              <a:t>Wirausaha : berani usaha mandiri</a:t>
            </a:r>
          </a:p>
          <a:p>
            <a:pPr marL="0" indent="0">
              <a:buNone/>
            </a:pPr>
            <a:endParaRPr lang="en-US" dirty="0"/>
          </a:p>
          <a:p>
            <a:pPr marL="0" indent="0">
              <a:buNone/>
            </a:pPr>
            <a:r>
              <a:rPr lang="id-ID" dirty="0"/>
              <a:t>Pengusaha : orang yang mengusahakan suatu pekerjaan atau</a:t>
            </a:r>
          </a:p>
          <a:p>
            <a:pPr marL="0" indent="0">
              <a:buNone/>
            </a:pPr>
            <a:r>
              <a:rPr lang="id-ID" dirty="0"/>
              <a:t>usahawan</a:t>
            </a:r>
          </a:p>
        </p:txBody>
      </p:sp>
    </p:spTree>
    <p:extLst>
      <p:ext uri="{BB962C8B-B14F-4D97-AF65-F5344CB8AC3E}">
        <p14:creationId xmlns:p14="http://schemas.microsoft.com/office/powerpoint/2010/main" val="2839795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F32D8-4AB6-5577-CF3C-DB5001367653}"/>
              </a:ext>
            </a:extLst>
          </p:cNvPr>
          <p:cNvSpPr>
            <a:spLocks noGrp="1"/>
          </p:cNvSpPr>
          <p:nvPr>
            <p:ph type="title"/>
          </p:nvPr>
        </p:nvSpPr>
        <p:spPr>
          <a:xfrm>
            <a:off x="677334" y="1104900"/>
            <a:ext cx="8596668" cy="825500"/>
          </a:xfrm>
        </p:spPr>
        <p:txBody>
          <a:bodyPr/>
          <a:lstStyle/>
          <a:p>
            <a:pPr algn="ctr"/>
            <a:r>
              <a:rPr lang="en-US" dirty="0"/>
              <a:t>KREATIF</a:t>
            </a:r>
            <a:endParaRPr lang="id-ID" dirty="0"/>
          </a:p>
        </p:txBody>
      </p:sp>
      <p:sp>
        <p:nvSpPr>
          <p:cNvPr id="3" name="Content Placeholder 2">
            <a:extLst>
              <a:ext uri="{FF2B5EF4-FFF2-40B4-BE49-F238E27FC236}">
                <a16:creationId xmlns:a16="http://schemas.microsoft.com/office/drawing/2014/main" id="{8DB14FC8-CBA8-C6A0-EA17-6A4C4597892D}"/>
              </a:ext>
            </a:extLst>
          </p:cNvPr>
          <p:cNvSpPr>
            <a:spLocks noGrp="1"/>
          </p:cNvSpPr>
          <p:nvPr>
            <p:ph idx="1"/>
          </p:nvPr>
        </p:nvSpPr>
        <p:spPr/>
        <p:txBody>
          <a:bodyPr>
            <a:normAutofit/>
          </a:bodyPr>
          <a:lstStyle/>
          <a:p>
            <a:pPr algn="just"/>
            <a:r>
              <a:rPr lang="id-ID" sz="2800" dirty="0"/>
              <a:t>Kreatif adalah kemampuan untuk menciptakan ide-ide, gagasan, atau karya baru yang unik, orisinal, dan bermanfaat melalui daya cipta dan imajinasi. Kata ini berasal dari bahasa Inggris "create" yang berarti menciptakan, dan dalam Kamus Besar Bahasa Indonesia (KBBI) diartikan sebagai "bersifat (mengandung) daya cipta" atau "memiliki daya cipta". </a:t>
            </a:r>
          </a:p>
        </p:txBody>
      </p:sp>
    </p:spTree>
    <p:extLst>
      <p:ext uri="{BB962C8B-B14F-4D97-AF65-F5344CB8AC3E}">
        <p14:creationId xmlns:p14="http://schemas.microsoft.com/office/powerpoint/2010/main" val="593906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B06C6-4588-ED4D-94CF-4D229E940098}"/>
              </a:ext>
            </a:extLst>
          </p:cNvPr>
          <p:cNvSpPr>
            <a:spLocks noGrp="1"/>
          </p:cNvSpPr>
          <p:nvPr>
            <p:ph type="title"/>
          </p:nvPr>
        </p:nvSpPr>
        <p:spPr/>
        <p:txBody>
          <a:bodyPr/>
          <a:lstStyle/>
          <a:p>
            <a:r>
              <a:rPr lang="id-ID" dirty="0"/>
              <a:t>Aspek Penting Kreatif</a:t>
            </a:r>
          </a:p>
        </p:txBody>
      </p:sp>
      <p:sp>
        <p:nvSpPr>
          <p:cNvPr id="3" name="Content Placeholder 2">
            <a:extLst>
              <a:ext uri="{FF2B5EF4-FFF2-40B4-BE49-F238E27FC236}">
                <a16:creationId xmlns:a16="http://schemas.microsoft.com/office/drawing/2014/main" id="{C195A05D-6885-C145-F06B-618994B39262}"/>
              </a:ext>
            </a:extLst>
          </p:cNvPr>
          <p:cNvSpPr>
            <a:spLocks noGrp="1"/>
          </p:cNvSpPr>
          <p:nvPr>
            <p:ph idx="1"/>
          </p:nvPr>
        </p:nvSpPr>
        <p:spPr>
          <a:xfrm>
            <a:off x="677334" y="1524001"/>
            <a:ext cx="8596668" cy="4517362"/>
          </a:xfrm>
        </p:spPr>
        <p:txBody>
          <a:bodyPr>
            <a:normAutofit/>
          </a:bodyPr>
          <a:lstStyle/>
          <a:p>
            <a:r>
              <a:rPr lang="id-ID" sz="2400" dirty="0"/>
              <a:t>Daya Cipta: Inti dari kreativitas adalah kemampuan untuk menghasilkan sesuatu yang baru, baik itu berupa gagasan, solusi masalah, maupun karya nyata. </a:t>
            </a:r>
          </a:p>
          <a:p>
            <a:r>
              <a:rPr lang="id-ID" sz="2400" dirty="0"/>
              <a:t>Keunikan dan Orisinalitas: Ide atau karya yang dihasilkan haruslah unik, belum pernah ada sebelumnya, atau merupakan kombinasi baru dari hal-hal yang sudah ada. </a:t>
            </a:r>
          </a:p>
          <a:p>
            <a:r>
              <a:rPr lang="id-ID" sz="2400" dirty="0"/>
              <a:t>Manfaat: Sesuatu yang kreatif bukan hanya baru, tetapi juga harus memiliki manfaat atau kegunaan, serta adaptif terhadap konteksnya. </a:t>
            </a:r>
          </a:p>
        </p:txBody>
      </p:sp>
    </p:spTree>
    <p:extLst>
      <p:ext uri="{BB962C8B-B14F-4D97-AF65-F5344CB8AC3E}">
        <p14:creationId xmlns:p14="http://schemas.microsoft.com/office/powerpoint/2010/main" val="3540539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736DD-6CA3-6D54-9487-B0C0D01F9928}"/>
              </a:ext>
            </a:extLst>
          </p:cNvPr>
          <p:cNvSpPr>
            <a:spLocks noGrp="1"/>
          </p:cNvSpPr>
          <p:nvPr>
            <p:ph type="title"/>
          </p:nvPr>
        </p:nvSpPr>
        <p:spPr>
          <a:xfrm>
            <a:off x="677334" y="422938"/>
            <a:ext cx="8596668" cy="1120112"/>
          </a:xfrm>
        </p:spPr>
        <p:txBody>
          <a:bodyPr>
            <a:normAutofit fontScale="90000"/>
          </a:bodyPr>
          <a:lstStyle/>
          <a:p>
            <a:r>
              <a:rPr lang="id-ID" dirty="0">
                <a:solidFill>
                  <a:schemeClr val="tx1"/>
                </a:solidFill>
              </a:rPr>
              <a:t>Ciri-Ciri Orang Kreatif</a:t>
            </a:r>
            <a:br>
              <a:rPr lang="en-US" dirty="0">
                <a:solidFill>
                  <a:schemeClr val="tx1"/>
                </a:solidFill>
              </a:rPr>
            </a:br>
            <a:r>
              <a:rPr lang="id-ID" sz="2200" dirty="0">
                <a:solidFill>
                  <a:schemeClr val="tx1"/>
                </a:solidFill>
              </a:rPr>
              <a:t>Seseorang yang kreatif cenderung memiliki karakteristik sebagai berikut:</a:t>
            </a:r>
          </a:p>
        </p:txBody>
      </p:sp>
      <p:sp>
        <p:nvSpPr>
          <p:cNvPr id="3" name="Content Placeholder 2">
            <a:extLst>
              <a:ext uri="{FF2B5EF4-FFF2-40B4-BE49-F238E27FC236}">
                <a16:creationId xmlns:a16="http://schemas.microsoft.com/office/drawing/2014/main" id="{D2388457-7604-7DB0-6613-436B698A6CAA}"/>
              </a:ext>
            </a:extLst>
          </p:cNvPr>
          <p:cNvSpPr>
            <a:spLocks noGrp="1"/>
          </p:cNvSpPr>
          <p:nvPr>
            <p:ph idx="1"/>
          </p:nvPr>
        </p:nvSpPr>
        <p:spPr>
          <a:xfrm>
            <a:off x="677334" y="1543050"/>
            <a:ext cx="8596668" cy="4892011"/>
          </a:xfrm>
        </p:spPr>
        <p:txBody>
          <a:bodyPr>
            <a:normAutofit fontScale="85000" lnSpcReduction="10000"/>
          </a:bodyPr>
          <a:lstStyle/>
          <a:p>
            <a:r>
              <a:rPr lang="id-ID" sz="2000" dirty="0"/>
              <a:t>Memiliki Daya Imajinasi: Mampu membayangkan atau menciptakan hal-hal yang baru dalam pikiran. </a:t>
            </a:r>
          </a:p>
          <a:p>
            <a:r>
              <a:rPr lang="id-ID" sz="2000" dirty="0"/>
              <a:t>Berpandangan Positif: Memiliki sikap positif terhadap diri sendiri dan mampu melihat peluang dari masalah. </a:t>
            </a:r>
          </a:p>
          <a:p>
            <a:r>
              <a:rPr lang="id-ID" sz="2000" dirty="0"/>
              <a:t>Peka dan Sensitif: Peka terhadap lingkungan sekitar, termasuk orang-orang dan fenomena yang terjadi. </a:t>
            </a:r>
          </a:p>
          <a:p>
            <a:r>
              <a:rPr lang="id-ID" sz="2000" dirty="0"/>
              <a:t>Kaya Fantasi: Memiliki banyak imajinasi dan khayalan yang bisa menjadi sumber ide. </a:t>
            </a:r>
          </a:p>
          <a:p>
            <a:r>
              <a:rPr lang="id-ID" sz="2000" dirty="0"/>
              <a:t>Mampu Menghubungkan Ide: Dapat menghubungkan ide-ide atau hal-hal yang sebelumnya tampak tidak berhubungan, disebut juga berpikir divergen.</a:t>
            </a:r>
            <a:endParaRPr lang="en-US" sz="2000" dirty="0"/>
          </a:p>
          <a:p>
            <a:r>
              <a:rPr lang="id-ID" b="1" dirty="0"/>
              <a:t>Memiliki rasa ingin tahu yang besar</a:t>
            </a:r>
            <a:r>
              <a:rPr lang="id-ID" dirty="0"/>
              <a:t>, sehingga selalu terbuka terhadap berbagai informasi dan perspektif.</a:t>
            </a:r>
          </a:p>
          <a:p>
            <a:r>
              <a:rPr lang="id-ID" b="1" dirty="0"/>
              <a:t>Mampu beradaptasi</a:t>
            </a:r>
            <a:r>
              <a:rPr lang="id-ID" dirty="0"/>
              <a:t> dengan mudah terhadap perubahan.</a:t>
            </a:r>
          </a:p>
          <a:p>
            <a:r>
              <a:rPr lang="id-ID" b="1" dirty="0"/>
              <a:t>Berani mengambil risiko</a:t>
            </a:r>
            <a:r>
              <a:rPr lang="id-ID" dirty="0"/>
              <a:t>.</a:t>
            </a:r>
          </a:p>
          <a:p>
            <a:r>
              <a:rPr lang="id-ID" b="1" dirty="0"/>
              <a:t>Melihat suatu hal dari sudut pandang yang berbeda</a:t>
            </a:r>
            <a:r>
              <a:rPr lang="id-ID" dirty="0"/>
              <a:t>.</a:t>
            </a:r>
          </a:p>
          <a:p>
            <a:r>
              <a:rPr lang="id-ID" b="1" dirty="0"/>
              <a:t>Selalu ingin berkembang</a:t>
            </a:r>
            <a:r>
              <a:rPr lang="id-ID" dirty="0"/>
              <a:t>.</a:t>
            </a:r>
          </a:p>
          <a:p>
            <a:endParaRPr lang="en-US" sz="2000" dirty="0"/>
          </a:p>
          <a:p>
            <a:endParaRPr lang="id-ID" sz="2000" dirty="0"/>
          </a:p>
          <a:p>
            <a:endParaRPr lang="id-ID" dirty="0"/>
          </a:p>
        </p:txBody>
      </p:sp>
    </p:spTree>
    <p:extLst>
      <p:ext uri="{BB962C8B-B14F-4D97-AF65-F5344CB8AC3E}">
        <p14:creationId xmlns:p14="http://schemas.microsoft.com/office/powerpoint/2010/main" val="1733408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AB24-C001-1897-8EC5-0E9B00459160}"/>
              </a:ext>
            </a:extLst>
          </p:cNvPr>
          <p:cNvSpPr>
            <a:spLocks noGrp="1"/>
          </p:cNvSpPr>
          <p:nvPr>
            <p:ph type="title"/>
          </p:nvPr>
        </p:nvSpPr>
        <p:spPr>
          <a:xfrm>
            <a:off x="677334" y="609600"/>
            <a:ext cx="8596668" cy="1885950"/>
          </a:xfrm>
        </p:spPr>
        <p:txBody>
          <a:bodyPr>
            <a:noAutofit/>
          </a:bodyPr>
          <a:lstStyle/>
          <a:p>
            <a:r>
              <a:rPr lang="id-ID" sz="2400" b="1" dirty="0">
                <a:solidFill>
                  <a:schemeClr val="tx1"/>
                </a:solidFill>
              </a:rPr>
              <a:t>Cara meningkatkan kreativitas</a:t>
            </a:r>
            <a:br>
              <a:rPr lang="id-ID" sz="2400" b="1" dirty="0">
                <a:solidFill>
                  <a:schemeClr val="tx1"/>
                </a:solidFill>
              </a:rPr>
            </a:br>
            <a:r>
              <a:rPr lang="id-ID" sz="2400" dirty="0">
                <a:solidFill>
                  <a:schemeClr val="tx1"/>
                </a:solidFill>
              </a:rPr>
              <a:t>Kreativitas bukanlah bakat yang terbatas pada orang-orang tertentu, melainkan keterampilan yang dapat dikembangkan oleh siapa pun. Berikut beberapa cara untuk meningkatkannya:</a:t>
            </a:r>
          </a:p>
        </p:txBody>
      </p:sp>
      <p:sp>
        <p:nvSpPr>
          <p:cNvPr id="3" name="Content Placeholder 2">
            <a:extLst>
              <a:ext uri="{FF2B5EF4-FFF2-40B4-BE49-F238E27FC236}">
                <a16:creationId xmlns:a16="http://schemas.microsoft.com/office/drawing/2014/main" id="{BED95375-EEDF-D86B-02C4-171794F49A36}"/>
              </a:ext>
            </a:extLst>
          </p:cNvPr>
          <p:cNvSpPr>
            <a:spLocks noGrp="1"/>
          </p:cNvSpPr>
          <p:nvPr>
            <p:ph idx="1"/>
          </p:nvPr>
        </p:nvSpPr>
        <p:spPr>
          <a:xfrm>
            <a:off x="677334" y="2495550"/>
            <a:ext cx="8596668" cy="3880773"/>
          </a:xfrm>
        </p:spPr>
        <p:txBody>
          <a:bodyPr>
            <a:normAutofit lnSpcReduction="10000"/>
          </a:bodyPr>
          <a:lstStyle/>
          <a:p>
            <a:r>
              <a:rPr lang="id-ID" b="1" dirty="0"/>
              <a:t>Buka pikiran</a:t>
            </a:r>
            <a:r>
              <a:rPr lang="id-ID" dirty="0"/>
              <a:t>: Terima ide-ide baru dan perspektif berbeda agar bisa melihat masalah dari berbagai sudut pandang.</a:t>
            </a:r>
          </a:p>
          <a:p>
            <a:r>
              <a:rPr lang="id-ID" b="1" dirty="0"/>
              <a:t>Amati lingkungan sekitar</a:t>
            </a:r>
            <a:r>
              <a:rPr lang="id-ID" dirty="0"/>
              <a:t>: Perhatikan detail kecil, dengarkan pengalaman orang lain, dan ambil inspirasi dari berbagai sumber.</a:t>
            </a:r>
          </a:p>
          <a:p>
            <a:r>
              <a:rPr lang="id-ID" b="1" dirty="0"/>
              <a:t>Catat ide</a:t>
            </a:r>
            <a:r>
              <a:rPr lang="id-ID" dirty="0"/>
              <a:t>: Selalu sediakan catatan untuk menyimpan ide-ide yang muncul, agar tidak terlupakan dan bisa dikembangkan lebih lanjut.</a:t>
            </a:r>
          </a:p>
          <a:p>
            <a:r>
              <a:rPr lang="id-ID" b="1" dirty="0"/>
              <a:t>Lakukan hal baru</a:t>
            </a:r>
            <a:r>
              <a:rPr lang="id-ID" dirty="0"/>
              <a:t>: Keluar dari zona nyaman dan coba aktivitas baru. Pengalaman baru akan merangsang otak dan memicu ide-ide kreatif.</a:t>
            </a:r>
          </a:p>
          <a:p>
            <a:r>
              <a:rPr lang="id-ID" b="1" dirty="0"/>
              <a:t>Beristirahat</a:t>
            </a:r>
            <a:r>
              <a:rPr lang="id-ID" dirty="0"/>
              <a:t>: Berikan waktu istirahat yang cukup untuk menyegarkan pikiran dan memulihkan kreativitas.</a:t>
            </a:r>
          </a:p>
          <a:p>
            <a:r>
              <a:rPr lang="id-ID" b="1" dirty="0"/>
              <a:t>Berkolaborasi</a:t>
            </a:r>
            <a:r>
              <a:rPr lang="id-ID" dirty="0"/>
              <a:t>: Berinteraksi dan bekerja sama dengan orang lain untuk berbagi ide dan mendapatkan perspektif baru.</a:t>
            </a:r>
          </a:p>
          <a:p>
            <a:endParaRPr lang="id-ID" dirty="0"/>
          </a:p>
        </p:txBody>
      </p:sp>
    </p:spTree>
    <p:extLst>
      <p:ext uri="{BB962C8B-B14F-4D97-AF65-F5344CB8AC3E}">
        <p14:creationId xmlns:p14="http://schemas.microsoft.com/office/powerpoint/2010/main" val="26384805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218</TotalTime>
  <Words>1166</Words>
  <Application>Microsoft Office PowerPoint</Application>
  <PresentationFormat>Widescreen</PresentationFormat>
  <Paragraphs>94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Trebuchet MS</vt:lpstr>
      <vt:lpstr>Wingdings 3</vt:lpstr>
      <vt:lpstr>Facet</vt:lpstr>
      <vt:lpstr> KEWIRAUSAAN 1 </vt:lpstr>
      <vt:lpstr>KEWIRAUSAHAAN</vt:lpstr>
      <vt:lpstr>PowerPoint Presentation</vt:lpstr>
      <vt:lpstr>the core of enterpreneuriall skill is creativity.</vt:lpstr>
      <vt:lpstr>WIRASWASTA - WIRAUSAHA</vt:lpstr>
      <vt:lpstr>KREATIF</vt:lpstr>
      <vt:lpstr>Aspek Penting Kreatif</vt:lpstr>
      <vt:lpstr>Ciri-Ciri Orang Kreatif Seseorang yang kreatif cenderung memiliki karakteristik sebagai berikut:</vt:lpstr>
      <vt:lpstr>Cara meningkatkan kreativitas Kreativitas bukanlah bakat yang terbatas pada orang-orang tertentu, melainkan keterampilan yang dapat dikembangkan oleh siapa pun. Berikut beberapa cara untuk meningkatkannya:</vt:lpstr>
      <vt:lpstr>Contoh tindakan kreatif Tindakan kreatif dapat ditemukan dalam berbagai aspek kehidupan sehari-hari: </vt:lpstr>
      <vt:lpstr>INOVASI</vt:lpstr>
      <vt:lpstr>Perbedaan inovasi dan kreativitas</vt:lpstr>
      <vt:lpstr> Jenis-jenis inovasi</vt:lpstr>
      <vt:lpstr> Contoh inovasi</vt:lpstr>
      <vt:lpstr>etika atau norma   </vt:lpstr>
      <vt:lpstr>CARA MENDIRIKAN USAHA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ian.yanis@gmail.com</dc:creator>
  <cp:lastModifiedBy>ian.yanis@gmail.com</cp:lastModifiedBy>
  <cp:revision>12</cp:revision>
  <dcterms:created xsi:type="dcterms:W3CDTF">2025-10-04T01:13:40Z</dcterms:created>
  <dcterms:modified xsi:type="dcterms:W3CDTF">2025-10-04T04:53:21Z</dcterms:modified>
</cp:coreProperties>
</file>