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557" r:id="rId2"/>
    <p:sldId id="558" r:id="rId3"/>
    <p:sldId id="517" r:id="rId4"/>
    <p:sldId id="518" r:id="rId5"/>
    <p:sldId id="519" r:id="rId6"/>
    <p:sldId id="520" r:id="rId7"/>
    <p:sldId id="521" r:id="rId8"/>
    <p:sldId id="522" r:id="rId9"/>
    <p:sldId id="523" r:id="rId10"/>
    <p:sldId id="524" r:id="rId11"/>
    <p:sldId id="525" r:id="rId12"/>
    <p:sldId id="526" r:id="rId13"/>
    <p:sldId id="527" r:id="rId14"/>
    <p:sldId id="528" r:id="rId15"/>
    <p:sldId id="529" r:id="rId16"/>
    <p:sldId id="559" r:id="rId17"/>
    <p:sldId id="531" r:id="rId18"/>
    <p:sldId id="560" r:id="rId19"/>
    <p:sldId id="533" r:id="rId20"/>
    <p:sldId id="534" r:id="rId21"/>
    <p:sldId id="535" r:id="rId22"/>
    <p:sldId id="536" r:id="rId23"/>
    <p:sldId id="561" r:id="rId24"/>
    <p:sldId id="538" r:id="rId25"/>
    <p:sldId id="539" r:id="rId26"/>
    <p:sldId id="540" r:id="rId27"/>
    <p:sldId id="541" r:id="rId28"/>
    <p:sldId id="562" r:id="rId29"/>
    <p:sldId id="544" r:id="rId30"/>
    <p:sldId id="545" r:id="rId31"/>
    <p:sldId id="546" r:id="rId32"/>
    <p:sldId id="547" r:id="rId33"/>
    <p:sldId id="548" r:id="rId34"/>
    <p:sldId id="549" r:id="rId35"/>
    <p:sldId id="550" r:id="rId36"/>
    <p:sldId id="551" r:id="rId37"/>
    <p:sldId id="552" r:id="rId38"/>
    <p:sldId id="553" r:id="rId39"/>
    <p:sldId id="554" r:id="rId40"/>
    <p:sldId id="555" r:id="rId41"/>
    <p:sldId id="556" r:id="rId42"/>
    <p:sldId id="564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4B116-B285-45D1-AD9C-E298C12AA655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E2183-3009-417D-91C2-83298CCE0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1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EBBBE-1A18-4F5C-8305-9FCBE206BE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F48B8E-EBC0-4858-9054-E7F89530BD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C0D16-E7B5-4B23-A054-1480E3D6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1157C-337B-4893-A2A7-364457FC1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DEE9E-B98A-427A-BD80-6898C7457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8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0C218-6B03-4DF0-80D2-B1DEA84D8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BB7FD0-ECA2-4C73-A23C-9FE6D76B4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DC853-2F71-4373-B546-3B00FA293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19DCF-304C-4ED7-B573-6C55D93C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F45B2-EAF4-4E55-984D-9CAD7D27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5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F6B2F1-58BB-4491-AFBE-43333D1EE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990A2-1B3B-4BE2-8D45-1485FE6C5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8A993-9F92-4618-9EF6-F4B1EC5C1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45602-F6EE-42E4-85D0-729C8694F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7AF5E-CB94-499E-8B94-DB3BDF5C5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95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62D1F-7A05-4F7C-BE44-6A147D81A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0105D-F8AD-4463-A934-8F17DCAF3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0CE0F-B079-4A42-B9C8-A4B01C218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3CA27-02D4-4534-A32C-5386B685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405B4-825C-4401-9040-1B15107F5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4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59C6E-DBFD-4389-A20C-C4445ED09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ED0FB-26F9-4829-BF7B-3DD096A36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E92E8-FE2D-4F63-A05C-58658D61B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8D0DA-6084-4813-8033-76A1A845D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EEEAE-3993-4A81-AA16-75CF12D7A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16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3AB81-E485-4539-98CA-96230BC25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2C9BE-AD82-40E4-BBF0-0BD47EF9D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1614A3-7DBF-4956-BD11-872F82E78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3AE52B-3E69-4E23-833C-EBCF902A4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A86210-6AC0-4107-9ECF-8A8AEA422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05ACBC-7ED0-4A3A-BB39-9258555EF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21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169BA-7EEE-4D7B-B642-B45D5C69A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4446D-E342-44DD-AFA5-6906F15A8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A32C8D-180D-49E5-997A-E3F249263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DEFA2-1FFF-406D-AD60-BC3C5F1B84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93DCA0-E367-4922-A395-689EAE2954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02686D-2CFA-4543-B80D-87A3968F6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C819B4-93A9-41D5-AFAF-EAE063BA2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90FF08-FEC2-44C2-8ABE-6F65610AD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65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22413-6473-4604-84FC-FB1784E41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2368D3-2725-4D89-B0B8-658EFFCE7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D205ED-7408-42CC-9306-3AA05C715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A28EFF-8689-4AD1-B2EB-186F436CE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2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0B34B7-2B63-49AB-B85E-4C6DE173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EBC26-5723-459A-9098-BB22D44E1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42114-568B-4A45-9E9D-9F6206402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2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03A79-4B76-463D-BFB9-F5CCFEDD0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F8272-AAA0-4D86-80C7-68C444D1C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B73E6D-4289-4B9D-BED5-0FC4D2E39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13BFC-911D-4EB2-B4F9-0519D28E2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86848-B9F9-4459-8814-CEEB407FC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1CB61-3C89-4B52-8DE3-41542E76E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83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6594F-14D8-422D-8D3E-E5C7985D7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780104-E1F3-4150-8CC0-DA858AAF9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515FBE-9251-43C7-AE0D-7CB86E849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087EE9-91AA-4863-BE08-67E8A51A2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8118F-452C-43E3-A47A-9753BD4F0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6A03A-0977-433B-9F66-5BE8CAF7B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81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D77143-BD14-4D15-AB72-094FFE2FA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3D3C7-699C-4314-AEEF-5B8785F2C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0F64F-DFC1-4BFE-B1E5-DB1C88BC54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91C0A-6DB2-47F3-A4EC-352B03FF6BAB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DE194-3956-471D-BE37-31F7FCD15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313E8-7CD3-49C1-9463-85BEBA648E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995AA-9B60-4087-9BD4-9557E2448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7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F01414-B5B6-4906-8AED-9959834E4915}"/>
              </a:ext>
            </a:extLst>
          </p:cNvPr>
          <p:cNvSpPr/>
          <p:nvPr/>
        </p:nvSpPr>
        <p:spPr>
          <a:xfrm>
            <a:off x="1324709" y="750278"/>
            <a:ext cx="9683260" cy="131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UNIVERSITAS PERSADA INDONESIA YAI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FAKULTAS EKONOMI DAN BISNIS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PROGRAM STUDI AKUNTANSI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40C55-06D6-4CF0-8BC6-3E8B52A0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09" y="3083169"/>
            <a:ext cx="9683260" cy="32238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32FF3-6205-4B88-8469-CF75D25EDF90}"/>
              </a:ext>
            </a:extLst>
          </p:cNvPr>
          <p:cNvSpPr/>
          <p:nvPr/>
        </p:nvSpPr>
        <p:spPr>
          <a:xfrm>
            <a:off x="1324709" y="2180492"/>
            <a:ext cx="9683260" cy="785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ANALISIS LAPORAN KEUANGAN PERUSAHAAN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DOSEN : MERY WANIALISA, S.E., M.M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B6464-87F4-43F8-A447-38840B4F0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39" y="916476"/>
            <a:ext cx="1242645" cy="9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7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9353175"/>
              </p:ext>
            </p:extLst>
          </p:nvPr>
        </p:nvGraphicFramePr>
        <p:xfrm>
          <a:off x="1078523" y="1230923"/>
          <a:ext cx="9648091" cy="3839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6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4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2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446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(Rp.)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(Rp.)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349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Lancar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tetap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Lancar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Jk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Pj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Modal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525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Hut &amp;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Mdl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283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6092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500" dirty="0">
                <a:latin typeface="Arial Black" panose="020B0A04020102020204" pitchFamily="34" charset="0"/>
              </a:rPr>
              <a:t>B). </a:t>
            </a:r>
            <a:r>
              <a:rPr lang="en-US" sz="3500" dirty="0" err="1">
                <a:latin typeface="Arial Black" panose="020B0A04020102020204" pitchFamily="34" charset="0"/>
              </a:rPr>
              <a:t>Bentuk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Neraca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Staffel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atau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Vertikal</a:t>
            </a:r>
            <a:endParaRPr lang="en-US" sz="35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500" dirty="0">
                <a:latin typeface="Arial Black" panose="020B0A04020102020204" pitchFamily="34" charset="0"/>
              </a:rPr>
              <a:t>     (Report Form)</a:t>
            </a:r>
          </a:p>
          <a:p>
            <a:pPr marL="0" indent="0">
              <a:buNone/>
            </a:pPr>
            <a:endParaRPr lang="en-GB" dirty="0">
              <a:latin typeface="Arial Black" panose="020B0A040201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</a:rPr>
              <a:t>Yakni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Posisi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Aktiva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dibagian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selanjutnya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diikuti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hutang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serta</a:t>
            </a:r>
            <a:r>
              <a:rPr lang="en-US" dirty="0">
                <a:latin typeface="Arial Black" panose="020B0A04020102020204" pitchFamily="34" charset="0"/>
              </a:rPr>
              <a:t> modal.</a:t>
            </a:r>
            <a:endParaRPr lang="en-GB" dirty="0">
              <a:latin typeface="Arial Black" panose="020B0A04020102020204" pitchFamily="34" charset="0"/>
            </a:endParaRPr>
          </a:p>
          <a:p>
            <a:endParaRPr lang="en-GB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463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88890"/>
              </p:ext>
            </p:extLst>
          </p:nvPr>
        </p:nvGraphicFramePr>
        <p:xfrm>
          <a:off x="1596049" y="1529741"/>
          <a:ext cx="8825766" cy="3290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0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5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(Rp.)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Aktiva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Modal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Hutang dan Modal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990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1262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>
                <a:latin typeface="Arial Black" panose="020B0A04020102020204" pitchFamily="34" charset="0"/>
              </a:rPr>
              <a:t>C). </a:t>
            </a:r>
            <a:r>
              <a:rPr lang="en-US" sz="3500" dirty="0" err="1">
                <a:latin typeface="Arial Black" panose="020B0A04020102020204" pitchFamily="34" charset="0"/>
              </a:rPr>
              <a:t>Bentuk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Neraca</a:t>
            </a:r>
            <a:r>
              <a:rPr lang="en-US" sz="3500" dirty="0">
                <a:latin typeface="Arial Black" panose="020B0A04020102020204" pitchFamily="34" charset="0"/>
              </a:rPr>
              <a:t> yang </a:t>
            </a:r>
            <a:r>
              <a:rPr lang="en-US" sz="3500" dirty="0" err="1">
                <a:latin typeface="Arial Black" panose="020B0A04020102020204" pitchFamily="34" charset="0"/>
              </a:rPr>
              <a:t>disesuaikan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dengan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kedudukan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atau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posisi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keuangan</a:t>
            </a:r>
            <a:r>
              <a:rPr lang="en-US" sz="3500" dirty="0">
                <a:latin typeface="Arial Black" panose="020B0A04020102020204" pitchFamily="34" charset="0"/>
              </a:rPr>
              <a:t> </a:t>
            </a:r>
            <a:r>
              <a:rPr lang="en-US" sz="3500" dirty="0" err="1">
                <a:latin typeface="Arial Black" panose="020B0A04020102020204" pitchFamily="34" charset="0"/>
              </a:rPr>
              <a:t>perusahaan</a:t>
            </a:r>
            <a:r>
              <a:rPr lang="en-US" sz="3500" dirty="0">
                <a:latin typeface="Arial Black" panose="020B0A04020102020204" pitchFamily="34" charset="0"/>
              </a:rPr>
              <a:t>.</a:t>
            </a:r>
          </a:p>
          <a:p>
            <a:pPr marL="0" indent="0">
              <a:buNone/>
            </a:pPr>
            <a:endParaRPr lang="en-GB" sz="35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</a:rPr>
              <a:t>Yakni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bentuk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bertujuan</a:t>
            </a:r>
            <a:r>
              <a:rPr lang="en-US" dirty="0">
                <a:latin typeface="Arial Black" panose="020B0A04020102020204" pitchFamily="34" charset="0"/>
              </a:rPr>
              <a:t> agar </a:t>
            </a:r>
            <a:r>
              <a:rPr lang="en-US" dirty="0" err="1">
                <a:latin typeface="Arial Black" panose="020B0A04020102020204" pitchFamily="34" charset="0"/>
              </a:rPr>
              <a:t>bentuk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posisi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perusahaan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dikehendaki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tampak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jelas</a:t>
            </a:r>
            <a:r>
              <a:rPr lang="en-US" dirty="0">
                <a:latin typeface="Arial Black" panose="020B0A04020102020204" pitchFamily="34" charset="0"/>
              </a:rPr>
              <a:t>.</a:t>
            </a:r>
            <a:endParaRPr lang="en-GB" dirty="0">
              <a:latin typeface="Arial Black" panose="020B0A04020102020204" pitchFamily="34" charset="0"/>
            </a:endParaRPr>
          </a:p>
          <a:p>
            <a:pPr algn="just"/>
            <a:endParaRPr lang="en-GB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679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312769"/>
              </p:ext>
            </p:extLst>
          </p:nvPr>
        </p:nvGraphicFramePr>
        <p:xfrm>
          <a:off x="1359878" y="990479"/>
          <a:ext cx="9589476" cy="4452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3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6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(Rp.)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lancar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lancar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 - )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Modal Kerja Netto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Investasi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 Tetap Tangible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 tetap Intangible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 Lain lain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 + )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Aktiva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Hutang Jangka Panjang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 - )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Modal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84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2254E758-586A-413A-A37E-2CBC31C17052}"/>
              </a:ext>
            </a:extLst>
          </p:cNvPr>
          <p:cNvSpPr/>
          <p:nvPr/>
        </p:nvSpPr>
        <p:spPr>
          <a:xfrm>
            <a:off x="855785" y="691663"/>
            <a:ext cx="10515600" cy="1488830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Arial Black" panose="020B0A04020102020204" pitchFamily="34" charset="0"/>
              </a:rPr>
              <a:t>Off Balance Sheet</a:t>
            </a:r>
            <a:endParaRPr lang="en-US" sz="3600" dirty="0"/>
          </a:p>
        </p:txBody>
      </p:sp>
      <p:sp>
        <p:nvSpPr>
          <p:cNvPr id="7" name="Rectangle: Diagonal Corners Rounded 6">
            <a:extLst>
              <a:ext uri="{FF2B5EF4-FFF2-40B4-BE49-F238E27FC236}">
                <a16:creationId xmlns:a16="http://schemas.microsoft.com/office/drawing/2014/main" id="{113009FB-6FEF-4223-ADB7-3DDB91114D26}"/>
              </a:ext>
            </a:extLst>
          </p:cNvPr>
          <p:cNvSpPr/>
          <p:nvPr/>
        </p:nvSpPr>
        <p:spPr>
          <a:xfrm>
            <a:off x="855785" y="2286001"/>
            <a:ext cx="10515600" cy="4232030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>
                <a:latin typeface="Arial Black" panose="020B0A04020102020204" pitchFamily="34" charset="0"/>
              </a:rPr>
              <a:t>Transaksi</a:t>
            </a:r>
            <a:r>
              <a:rPr lang="en-US" sz="2400" dirty="0">
                <a:latin typeface="Arial Black" panose="020B0A04020102020204" pitchFamily="34" charset="0"/>
              </a:rPr>
              <a:t> off balance sheet 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transaksi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terjadi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perusahaan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tetapi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karena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menurut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aturan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prinsip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akuntansi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sehingga</a:t>
            </a:r>
            <a:r>
              <a:rPr lang="en-US" sz="2400" dirty="0">
                <a:latin typeface="Arial Black" panose="020B0A04020102020204" pitchFamily="34" charset="0"/>
              </a:rPr>
              <a:t>  </a:t>
            </a:r>
            <a:r>
              <a:rPr lang="en-US" sz="2400" dirty="0" err="1">
                <a:latin typeface="Arial Black" panose="020B0A04020102020204" pitchFamily="34" charset="0"/>
              </a:rPr>
              <a:t>tidak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dimasukan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neraca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belum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boleh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dicatat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proses </a:t>
            </a:r>
            <a:r>
              <a:rPr lang="en-US" sz="2400" dirty="0" err="1">
                <a:latin typeface="Arial Black" panose="020B0A04020102020204" pitchFamily="34" charset="0"/>
              </a:rPr>
              <a:t>akuntansi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</a:p>
          <a:p>
            <a:endParaRPr lang="en-US" sz="2400" dirty="0">
              <a:latin typeface="Arial Black" panose="020B0A04020102020204" pitchFamily="34" charset="0"/>
            </a:endParaRPr>
          </a:p>
          <a:p>
            <a:r>
              <a:rPr lang="en-US" sz="2400" dirty="0" err="1">
                <a:latin typeface="Arial Black" panose="020B0A04020102020204" pitchFamily="34" charset="0"/>
              </a:rPr>
              <a:t>Transaksi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biasanya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menyangkut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transaksi</a:t>
            </a:r>
            <a:r>
              <a:rPr lang="en-US" sz="2400" dirty="0">
                <a:latin typeface="Arial Black" panose="020B0A04020102020204" pitchFamily="34" charset="0"/>
              </a:rPr>
              <a:t> kas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transaksi</a:t>
            </a:r>
            <a:r>
              <a:rPr lang="en-US" sz="2400" dirty="0">
                <a:latin typeface="Arial Black" panose="020B0A04020102020204" pitchFamily="34" charset="0"/>
              </a:rPr>
              <a:t> instrument </a:t>
            </a:r>
            <a:r>
              <a:rPr lang="en-US" sz="2400" dirty="0" err="1">
                <a:latin typeface="Arial Black" panose="020B0A04020102020204" pitchFamily="34" charset="0"/>
              </a:rPr>
              <a:t>keuangan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lainnya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belum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direalisasi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misalnya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plafon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kredit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pembiayaan</a:t>
            </a:r>
            <a:r>
              <a:rPr lang="en-US" sz="2400" dirty="0">
                <a:latin typeface="Arial Black" panose="020B0A04020102020204" pitchFamily="34" charset="0"/>
              </a:rPr>
              <a:t>) yang </a:t>
            </a:r>
            <a:r>
              <a:rPr lang="en-US" sz="2400" dirty="0" err="1">
                <a:latin typeface="Arial Black" panose="020B0A04020102020204" pitchFamily="34" charset="0"/>
              </a:rPr>
              <a:t>belum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digunakan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  <a:endParaRPr lang="en-GB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7797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ED6FA4C1-7A4B-4B2F-B5A2-1398937DD66A}"/>
              </a:ext>
            </a:extLst>
          </p:cNvPr>
          <p:cNvSpPr/>
          <p:nvPr/>
        </p:nvSpPr>
        <p:spPr>
          <a:xfrm>
            <a:off x="1242646" y="797170"/>
            <a:ext cx="9870831" cy="1277816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err="1">
                <a:latin typeface="Arial Black" panose="020B0A04020102020204" pitchFamily="34" charset="0"/>
              </a:rPr>
              <a:t>Laporan</a:t>
            </a:r>
            <a:r>
              <a:rPr lang="en-GB" sz="4000" dirty="0">
                <a:latin typeface="Arial Black" panose="020B0A04020102020204" pitchFamily="34" charset="0"/>
              </a:rPr>
              <a:t> </a:t>
            </a:r>
            <a:r>
              <a:rPr lang="en-GB" sz="4000" dirty="0" err="1">
                <a:latin typeface="Arial Black" panose="020B0A04020102020204" pitchFamily="34" charset="0"/>
              </a:rPr>
              <a:t>Laba-Rugi</a:t>
            </a:r>
            <a:endParaRPr lang="en-US" sz="4000" dirty="0">
              <a:latin typeface="Arial Black" panose="020B0A04020102020204" pitchFamily="34" charset="0"/>
            </a:endParaRP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2B6CDB62-B001-46BD-996D-BC4FBE32B128}"/>
              </a:ext>
            </a:extLst>
          </p:cNvPr>
          <p:cNvSpPr/>
          <p:nvPr/>
        </p:nvSpPr>
        <p:spPr>
          <a:xfrm>
            <a:off x="1348154" y="2074986"/>
            <a:ext cx="9870831" cy="4384430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err="1">
                <a:latin typeface="Arial Black" panose="020B0A04020102020204" pitchFamily="34" charset="0"/>
              </a:rPr>
              <a:t>Merupakan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laporan</a:t>
            </a:r>
            <a:r>
              <a:rPr lang="en-US" sz="2800" dirty="0">
                <a:latin typeface="Arial Black" panose="020B0A04020102020204" pitchFamily="34" charset="0"/>
              </a:rPr>
              <a:t> yang </a:t>
            </a:r>
            <a:r>
              <a:rPr lang="en-US" sz="2800" dirty="0" err="1">
                <a:latin typeface="Arial Black" panose="020B0A04020102020204" pitchFamily="34" charset="0"/>
              </a:rPr>
              <a:t>sistematis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tentang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pendapatan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latin typeface="Arial Black" panose="020B0A04020102020204" pitchFamily="34" charset="0"/>
              </a:rPr>
              <a:t>biaya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latin typeface="Arial Black" panose="020B0A04020102020204" pitchFamily="34" charset="0"/>
              </a:rPr>
              <a:t>laba</a:t>
            </a:r>
            <a:r>
              <a:rPr lang="en-US" sz="2800" dirty="0">
                <a:latin typeface="Arial Black" panose="020B0A04020102020204" pitchFamily="34" charset="0"/>
              </a:rPr>
              <a:t>/</a:t>
            </a:r>
            <a:r>
              <a:rPr lang="en-US" sz="2800" dirty="0" err="1">
                <a:latin typeface="Arial Black" panose="020B0A04020102020204" pitchFamily="34" charset="0"/>
              </a:rPr>
              <a:t>rugi</a:t>
            </a:r>
            <a:r>
              <a:rPr lang="en-US" sz="2800" dirty="0">
                <a:latin typeface="Arial Black" panose="020B0A04020102020204" pitchFamily="34" charset="0"/>
              </a:rPr>
              <a:t> yang </a:t>
            </a:r>
            <a:r>
              <a:rPr lang="en-US" sz="2800" dirty="0" err="1">
                <a:latin typeface="Arial Black" panose="020B0A04020102020204" pitchFamily="34" charset="0"/>
              </a:rPr>
              <a:t>diperoleh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perusahaan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selama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periode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tertentu</a:t>
            </a:r>
            <a:r>
              <a:rPr lang="en-US" sz="2800" dirty="0">
                <a:latin typeface="Arial Black" panose="020B0A040201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err="1">
                <a:latin typeface="Arial Black" panose="020B0A04020102020204" pitchFamily="34" charset="0"/>
              </a:rPr>
              <a:t>Prinsip</a:t>
            </a:r>
            <a:r>
              <a:rPr lang="en-US" sz="2800" dirty="0">
                <a:latin typeface="Arial Black" panose="020B0A04020102020204" pitchFamily="34" charset="0"/>
              </a:rPr>
              <a:t> yang </a:t>
            </a:r>
            <a:r>
              <a:rPr lang="en-US" sz="2800" dirty="0" err="1">
                <a:latin typeface="Arial Black" panose="020B0A04020102020204" pitchFamily="34" charset="0"/>
              </a:rPr>
              <a:t>umum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diterapkan</a:t>
            </a:r>
            <a:r>
              <a:rPr lang="en-US" sz="2800" dirty="0">
                <a:latin typeface="Arial Black" panose="020B0A04020102020204" pitchFamily="34" charset="0"/>
              </a:rPr>
              <a:t>  </a:t>
            </a:r>
            <a:r>
              <a:rPr lang="en-US" sz="2800" dirty="0" err="1">
                <a:latin typeface="Arial Black" panose="020B0A04020102020204" pitchFamily="34" charset="0"/>
              </a:rPr>
              <a:t>dengan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urutan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sebagai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berikut</a:t>
            </a:r>
            <a:r>
              <a:rPr lang="en-US" sz="2800" dirty="0">
                <a:latin typeface="Arial Black" panose="020B0A04020102020204" pitchFamily="34" charset="0"/>
              </a:rPr>
              <a:t> :</a:t>
            </a:r>
            <a:endParaRPr lang="en-GB" sz="2800" dirty="0">
              <a:latin typeface="Arial Black" panose="020B0A04020102020204" pitchFamily="34" charset="0"/>
            </a:endParaRPr>
          </a:p>
          <a:p>
            <a:r>
              <a:rPr lang="en-US" sz="2800" dirty="0">
                <a:latin typeface="Arial Black" panose="020B0A04020102020204" pitchFamily="34" charset="0"/>
              </a:rPr>
              <a:t>A).</a:t>
            </a:r>
            <a:r>
              <a:rPr lang="en-US" sz="2800" dirty="0" err="1">
                <a:latin typeface="Arial Black" panose="020B0A04020102020204" pitchFamily="34" charset="0"/>
              </a:rPr>
              <a:t>Pendapatan</a:t>
            </a:r>
            <a:r>
              <a:rPr lang="en-US" sz="2800" dirty="0">
                <a:latin typeface="Arial Black" panose="020B0A04020102020204" pitchFamily="34" charset="0"/>
              </a:rPr>
              <a:t>, Harga </a:t>
            </a:r>
            <a:r>
              <a:rPr lang="en-US" sz="2800" dirty="0" err="1">
                <a:latin typeface="Arial Black" panose="020B0A04020102020204" pitchFamily="34" charset="0"/>
              </a:rPr>
              <a:t>Pokok</a:t>
            </a:r>
            <a:r>
              <a:rPr lang="en-US" sz="2800" dirty="0">
                <a:latin typeface="Arial Black" panose="020B0A04020102020204" pitchFamily="34" charset="0"/>
              </a:rPr>
              <a:t>, dan </a:t>
            </a:r>
            <a:r>
              <a:rPr lang="en-US" sz="2800" dirty="0" err="1">
                <a:latin typeface="Arial Black" panose="020B0A04020102020204" pitchFamily="34" charset="0"/>
              </a:rPr>
              <a:t>Laba</a:t>
            </a:r>
            <a:r>
              <a:rPr lang="en-US" sz="2800" dirty="0">
                <a:latin typeface="Arial Black" panose="020B0A04020102020204" pitchFamily="34" charset="0"/>
              </a:rPr>
              <a:t> Kotor</a:t>
            </a:r>
            <a:endParaRPr lang="en-GB" sz="2800" dirty="0">
              <a:latin typeface="Arial Black" panose="020B0A04020102020204" pitchFamily="34" charset="0"/>
            </a:endParaRPr>
          </a:p>
          <a:p>
            <a:r>
              <a:rPr lang="en-US" sz="2800" dirty="0">
                <a:latin typeface="Arial Black" panose="020B0A04020102020204" pitchFamily="34" charset="0"/>
              </a:rPr>
              <a:t>B).</a:t>
            </a:r>
            <a:r>
              <a:rPr lang="en-US" sz="2800" dirty="0" err="1">
                <a:latin typeface="Arial Black" panose="020B0A04020102020204" pitchFamily="34" charset="0"/>
              </a:rPr>
              <a:t>Biaya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Operasional</a:t>
            </a:r>
            <a:endParaRPr lang="en-GB" sz="2800" dirty="0">
              <a:latin typeface="Arial Black" panose="020B0A04020102020204" pitchFamily="34" charset="0"/>
            </a:endParaRPr>
          </a:p>
          <a:p>
            <a:r>
              <a:rPr lang="en-US" sz="2800" dirty="0">
                <a:latin typeface="Arial Black" panose="020B0A04020102020204" pitchFamily="34" charset="0"/>
              </a:rPr>
              <a:t>C).</a:t>
            </a:r>
            <a:r>
              <a:rPr lang="en-US" sz="2800" dirty="0" err="1">
                <a:latin typeface="Arial Black" panose="020B0A04020102020204" pitchFamily="34" charset="0"/>
              </a:rPr>
              <a:t>Pendapatan</a:t>
            </a:r>
            <a:r>
              <a:rPr lang="en-US" sz="2800" dirty="0">
                <a:latin typeface="Arial Black" panose="020B0A04020102020204" pitchFamily="34" charset="0"/>
              </a:rPr>
              <a:t> lain-lain.</a:t>
            </a:r>
            <a:endParaRPr lang="en-GB" sz="2800" dirty="0">
              <a:latin typeface="Arial Black" panose="020B0A04020102020204" pitchFamily="34" charset="0"/>
            </a:endParaRPr>
          </a:p>
          <a:p>
            <a:r>
              <a:rPr lang="en-US" sz="2800" dirty="0">
                <a:latin typeface="Arial Black" panose="020B0A04020102020204" pitchFamily="34" charset="0"/>
              </a:rPr>
              <a:t>D).</a:t>
            </a:r>
            <a:r>
              <a:rPr lang="en-US" sz="2800" dirty="0" err="1">
                <a:latin typeface="Arial Black" panose="020B0A04020102020204" pitchFamily="34" charset="0"/>
              </a:rPr>
              <a:t>Laba</a:t>
            </a:r>
            <a:r>
              <a:rPr lang="en-US" sz="2800" dirty="0">
                <a:latin typeface="Arial Black" panose="020B0A04020102020204" pitchFamily="34" charset="0"/>
              </a:rPr>
              <a:t>/</a:t>
            </a:r>
            <a:r>
              <a:rPr lang="en-US" sz="2800" dirty="0" err="1">
                <a:latin typeface="Arial Black" panose="020B0A04020102020204" pitchFamily="34" charset="0"/>
              </a:rPr>
              <a:t>Rugi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665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416" y="844062"/>
            <a:ext cx="10515600" cy="472439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A).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, Harga </a:t>
            </a:r>
            <a:r>
              <a:rPr lang="en-US" sz="2400" dirty="0" err="1">
                <a:latin typeface="Arial Black" panose="020B0A04020102020204" pitchFamily="34" charset="0"/>
              </a:rPr>
              <a:t>Pokok</a:t>
            </a:r>
            <a:r>
              <a:rPr lang="en-US" sz="2400" dirty="0">
                <a:latin typeface="Arial Black" panose="020B0A04020102020204" pitchFamily="34" charset="0"/>
              </a:rPr>
              <a:t>, dan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Kotor</a:t>
            </a:r>
            <a:endParaRPr lang="en-GB" sz="2400" dirty="0">
              <a:latin typeface="Arial Black" panose="020B0A04020102020204" pitchFamily="34" charset="0"/>
            </a:endParaRPr>
          </a:p>
          <a:p>
            <a:r>
              <a:rPr lang="en-US" sz="1800" dirty="0" err="1">
                <a:latin typeface="Arial Black" panose="020B0A04020102020204" pitchFamily="34" charset="0"/>
              </a:rPr>
              <a:t>Disajikan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pada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bagian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pertama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adalah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Pendapatan</a:t>
            </a:r>
            <a:r>
              <a:rPr lang="en-US" sz="1800" dirty="0">
                <a:latin typeface="Arial Black" panose="020B0A04020102020204" pitchFamily="34" charset="0"/>
              </a:rPr>
              <a:t>  </a:t>
            </a:r>
            <a:r>
              <a:rPr lang="en-US" sz="1800" dirty="0" err="1">
                <a:latin typeface="Arial Black" panose="020B0A04020102020204" pitchFamily="34" charset="0"/>
              </a:rPr>
              <a:t>yakni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merupakan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penghasilan</a:t>
            </a:r>
            <a:r>
              <a:rPr lang="en-US" sz="1800" dirty="0">
                <a:latin typeface="Arial Black" panose="020B0A04020102020204" pitchFamily="34" charset="0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</a:rPr>
              <a:t>diperoleh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dari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usaha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pokok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perusahaan</a:t>
            </a:r>
            <a:r>
              <a:rPr lang="en-US" sz="1800" dirty="0">
                <a:latin typeface="Arial Black" panose="020B0A04020102020204" pitchFamily="34" charset="0"/>
              </a:rPr>
              <a:t>,  </a:t>
            </a:r>
            <a:r>
              <a:rPr lang="en-US" sz="1800" dirty="0" err="1">
                <a:latin typeface="Arial Black" panose="020B0A04020102020204" pitchFamily="34" charset="0"/>
              </a:rPr>
              <a:t>selanjutnya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diikuti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dengan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harga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pokok</a:t>
            </a:r>
            <a:r>
              <a:rPr lang="en-US" sz="1800" dirty="0">
                <a:latin typeface="Arial Black" panose="020B0A04020102020204" pitchFamily="34" charset="0"/>
              </a:rPr>
              <a:t>, </a:t>
            </a:r>
            <a:r>
              <a:rPr lang="en-US" sz="1800" dirty="0" err="1">
                <a:latin typeface="Arial Black" panose="020B0A04020102020204" pitchFamily="34" charset="0"/>
              </a:rPr>
              <a:t>dan</a:t>
            </a:r>
            <a:r>
              <a:rPr lang="en-US" sz="1800" dirty="0">
                <a:latin typeface="Arial Black" panose="020B0A04020102020204" pitchFamily="34" charset="0"/>
              </a:rPr>
              <a:t>  </a:t>
            </a:r>
            <a:r>
              <a:rPr lang="en-US" sz="1800" dirty="0" err="1">
                <a:latin typeface="Arial Black" panose="020B0A04020102020204" pitchFamily="34" charset="0"/>
              </a:rPr>
              <a:t>laba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kotor</a:t>
            </a:r>
            <a:endParaRPr lang="en-GB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B). </a:t>
            </a:r>
            <a:r>
              <a:rPr lang="en-US" sz="2400" dirty="0" err="1">
                <a:latin typeface="Arial Black" panose="020B0A04020102020204" pitchFamily="34" charset="0"/>
              </a:rPr>
              <a:t>Biaya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Operasional</a:t>
            </a:r>
            <a:endParaRPr lang="en-GB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1800" dirty="0" err="1">
                <a:latin typeface="Arial Black" panose="020B0A04020102020204" pitchFamily="34" charset="0"/>
              </a:rPr>
              <a:t>Disajikan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pada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bagian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kedua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adalah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biaya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operasional</a:t>
            </a:r>
            <a:r>
              <a:rPr lang="en-US" sz="1800" dirty="0">
                <a:latin typeface="Arial Black" panose="020B0A04020102020204" pitchFamily="34" charset="0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</a:rPr>
              <a:t>terdiri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dari</a:t>
            </a:r>
            <a:r>
              <a:rPr lang="en-US" sz="1800" dirty="0">
                <a:latin typeface="Arial Black" panose="020B0A04020102020204" pitchFamily="34" charset="0"/>
              </a:rPr>
              <a:t> : </a:t>
            </a:r>
            <a:r>
              <a:rPr lang="en-US" sz="1800" dirty="0" err="1">
                <a:latin typeface="Arial Black" panose="020B0A04020102020204" pitchFamily="34" charset="0"/>
              </a:rPr>
              <a:t>Biaya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penjualan</a:t>
            </a:r>
            <a:r>
              <a:rPr lang="en-US" sz="1800" dirty="0">
                <a:latin typeface="Arial Black" panose="020B0A04020102020204" pitchFamily="34" charset="0"/>
              </a:rPr>
              <a:t>,  </a:t>
            </a:r>
            <a:r>
              <a:rPr lang="en-US" sz="1800" dirty="0" err="1">
                <a:latin typeface="Arial Black" panose="020B0A04020102020204" pitchFamily="34" charset="0"/>
              </a:rPr>
              <a:t>biaya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umum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dan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adminisrasi</a:t>
            </a:r>
            <a:r>
              <a:rPr lang="en-US" sz="1800" dirty="0">
                <a:latin typeface="Arial Black" panose="020B0A04020102020204" pitchFamily="34" charset="0"/>
              </a:rPr>
              <a:t>, </a:t>
            </a:r>
            <a:r>
              <a:rPr lang="en-US" sz="1800" dirty="0" err="1">
                <a:latin typeface="Arial Black" panose="020B0A04020102020204" pitchFamily="34" charset="0"/>
              </a:rPr>
              <a:t>dan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biaya</a:t>
            </a:r>
            <a:r>
              <a:rPr lang="en-US" sz="1800" dirty="0">
                <a:latin typeface="Arial Black" panose="020B0A04020102020204" pitchFamily="34" charset="0"/>
              </a:rPr>
              <a:t> lain-lain.</a:t>
            </a:r>
            <a:endParaRPr lang="en-GB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C). </a:t>
            </a:r>
            <a:r>
              <a:rPr lang="en-US" sz="2400" dirty="0" err="1">
                <a:latin typeface="Arial Black" panose="020B0A04020102020204" pitchFamily="34" charset="0"/>
              </a:rPr>
              <a:t>Pendapatan</a:t>
            </a:r>
            <a:r>
              <a:rPr lang="en-US" sz="2400" dirty="0">
                <a:latin typeface="Arial Black" panose="020B0A04020102020204" pitchFamily="34" charset="0"/>
              </a:rPr>
              <a:t> lain-lain.</a:t>
            </a:r>
            <a:endParaRPr lang="en-GB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1800" dirty="0" err="1">
                <a:latin typeface="Arial Black" panose="020B0A04020102020204" pitchFamily="34" charset="0"/>
              </a:rPr>
              <a:t>Disajikan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pada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bagian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ketiga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adalah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Pendapatan</a:t>
            </a:r>
            <a:r>
              <a:rPr lang="en-US" sz="1800" dirty="0">
                <a:latin typeface="Arial Black" panose="020B0A04020102020204" pitchFamily="34" charset="0"/>
              </a:rPr>
              <a:t> lain-lain </a:t>
            </a:r>
            <a:r>
              <a:rPr lang="en-US" sz="1800" dirty="0" err="1">
                <a:latin typeface="Arial Black" panose="020B0A04020102020204" pitchFamily="34" charset="0"/>
              </a:rPr>
              <a:t>yakni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pendapataan</a:t>
            </a:r>
            <a:r>
              <a:rPr lang="en-US" sz="1800" dirty="0">
                <a:latin typeface="Arial Black" panose="020B0A04020102020204" pitchFamily="34" charset="0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</a:rPr>
              <a:t>diperoleh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perusahaan</a:t>
            </a:r>
            <a:r>
              <a:rPr lang="en-US" sz="1800" dirty="0">
                <a:latin typeface="Arial Black" panose="020B0A04020102020204" pitchFamily="34" charset="0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</a:rPr>
              <a:t>bukan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berasal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dari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usaha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pokok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perusahaan</a:t>
            </a:r>
            <a:endParaRPr lang="en-GB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D).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/</a:t>
            </a:r>
            <a:r>
              <a:rPr lang="en-US" sz="2400" dirty="0" err="1">
                <a:latin typeface="Arial Black" panose="020B0A04020102020204" pitchFamily="34" charset="0"/>
              </a:rPr>
              <a:t>Rugi</a:t>
            </a:r>
            <a:endParaRPr lang="en-GB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1800" dirty="0" err="1">
                <a:latin typeface="Arial Black" panose="020B0A04020102020204" pitchFamily="34" charset="0"/>
              </a:rPr>
              <a:t>Disajikan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pada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bagian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keempat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adalah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laba</a:t>
            </a:r>
            <a:r>
              <a:rPr lang="en-US" sz="1800" dirty="0">
                <a:latin typeface="Arial Black" panose="020B0A04020102020204" pitchFamily="34" charset="0"/>
              </a:rPr>
              <a:t>/</a:t>
            </a:r>
            <a:r>
              <a:rPr lang="en-US" sz="1800" dirty="0" err="1">
                <a:latin typeface="Arial Black" panose="020B0A04020102020204" pitchFamily="34" charset="0"/>
              </a:rPr>
              <a:t>rugi</a:t>
            </a:r>
            <a:r>
              <a:rPr lang="en-US" sz="1800" dirty="0">
                <a:latin typeface="Arial Black" panose="020B0A04020102020204" pitchFamily="34" charset="0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</a:rPr>
              <a:t>merupakan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keuntungan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bersih</a:t>
            </a:r>
            <a:r>
              <a:rPr lang="en-US" sz="1800" dirty="0">
                <a:latin typeface="Arial Black" panose="020B0A04020102020204" pitchFamily="34" charset="0"/>
              </a:rPr>
              <a:t>  </a:t>
            </a:r>
            <a:r>
              <a:rPr lang="en-US" sz="1800" dirty="0" err="1">
                <a:latin typeface="Arial Black" panose="020B0A04020102020204" pitchFamily="34" charset="0"/>
              </a:rPr>
              <a:t>sebelum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perhitungan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pajak</a:t>
            </a:r>
            <a:r>
              <a:rPr lang="en-US" sz="1800" dirty="0">
                <a:latin typeface="Arial Black" panose="020B0A04020102020204" pitchFamily="34" charset="0"/>
              </a:rPr>
              <a:t> </a:t>
            </a:r>
            <a:r>
              <a:rPr lang="en-US" sz="1800" dirty="0" err="1">
                <a:latin typeface="Arial Black" panose="020B0A04020102020204" pitchFamily="34" charset="0"/>
              </a:rPr>
              <a:t>perusahaan</a:t>
            </a:r>
            <a:r>
              <a:rPr lang="en-US" sz="1800" dirty="0">
                <a:latin typeface="Arial Black" panose="020B0A04020102020204" pitchFamily="34" charset="0"/>
              </a:rPr>
              <a:t>.</a:t>
            </a:r>
            <a:endParaRPr lang="en-GB" sz="1800" dirty="0">
              <a:latin typeface="Arial Black" panose="020B0A04020102020204" pitchFamily="34" charset="0"/>
            </a:endParaRPr>
          </a:p>
          <a:p>
            <a:endParaRPr lang="en-GB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067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42C29F23-6807-403D-8ADD-BE9A443A3729}"/>
              </a:ext>
            </a:extLst>
          </p:cNvPr>
          <p:cNvSpPr/>
          <p:nvPr/>
        </p:nvSpPr>
        <p:spPr>
          <a:xfrm>
            <a:off x="1301262" y="773724"/>
            <a:ext cx="10117016" cy="1547446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 err="1">
                <a:latin typeface="Arial Black" panose="020B0A04020102020204" pitchFamily="34" charset="0"/>
              </a:rPr>
              <a:t>Bentuk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Laporan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br>
              <a:rPr lang="en-GB" sz="3200" dirty="0">
                <a:latin typeface="Arial Black" panose="020B0A04020102020204" pitchFamily="34" charset="0"/>
              </a:rPr>
            </a:br>
            <a:r>
              <a:rPr lang="en-GB" sz="3200" dirty="0" err="1">
                <a:latin typeface="Arial Black" panose="020B0A04020102020204" pitchFamily="34" charset="0"/>
              </a:rPr>
              <a:t>Laba-Rugi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komprehensif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5" name="Rectangle: Top Corners One Rounded and One Snipped 4">
            <a:extLst>
              <a:ext uri="{FF2B5EF4-FFF2-40B4-BE49-F238E27FC236}">
                <a16:creationId xmlns:a16="http://schemas.microsoft.com/office/drawing/2014/main" id="{C9B3899C-3797-40B0-84DE-371C5C3BA5EC}"/>
              </a:ext>
            </a:extLst>
          </p:cNvPr>
          <p:cNvSpPr/>
          <p:nvPr/>
        </p:nvSpPr>
        <p:spPr>
          <a:xfrm>
            <a:off x="1301262" y="2497016"/>
            <a:ext cx="10117016" cy="3681046"/>
          </a:xfrm>
          <a:prstGeom prst="snip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Arial Black" panose="020B0A04020102020204" pitchFamily="34" charset="0"/>
              </a:rPr>
              <a:t>A). </a:t>
            </a:r>
            <a:r>
              <a:rPr lang="en-US" sz="2800" dirty="0" err="1">
                <a:latin typeface="Arial Black" panose="020B0A04020102020204" pitchFamily="34" charset="0"/>
              </a:rPr>
              <a:t>Bentuk</a:t>
            </a:r>
            <a:r>
              <a:rPr lang="en-US" sz="2800" dirty="0">
                <a:latin typeface="Arial Black" panose="020B0A04020102020204" pitchFamily="34" charset="0"/>
              </a:rPr>
              <a:t> Single Step,</a:t>
            </a:r>
          </a:p>
          <a:p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err="1">
                <a:latin typeface="Arial Black" panose="020B0A04020102020204" pitchFamily="34" charset="0"/>
              </a:rPr>
              <a:t>Yaitu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dengan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menggabungkan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semua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kelompok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pendapatan</a:t>
            </a:r>
            <a:r>
              <a:rPr lang="en-US" sz="2800" dirty="0">
                <a:latin typeface="Arial Black" panose="020B0A04020102020204" pitchFamily="34" charset="0"/>
              </a:rPr>
              <a:t>, dan </a:t>
            </a:r>
            <a:r>
              <a:rPr lang="en-US" sz="2800" dirty="0" err="1">
                <a:latin typeface="Arial Black" panose="020B0A04020102020204" pitchFamily="34" charset="0"/>
              </a:rPr>
              <a:t>semua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kelompok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biaya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latin typeface="Arial Black" panose="020B0A04020102020204" pitchFamily="34" charset="0"/>
              </a:rPr>
              <a:t>sehingga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menghasilkan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Pendapatan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bersih</a:t>
            </a:r>
            <a:r>
              <a:rPr lang="en-US" sz="2800" dirty="0">
                <a:latin typeface="Arial Black" panose="020B0A04020102020204" pitchFamily="34" charset="0"/>
              </a:rPr>
              <a:t> yang </a:t>
            </a:r>
            <a:r>
              <a:rPr lang="en-US" sz="2800" dirty="0" err="1">
                <a:latin typeface="Arial Black" panose="020B0A04020102020204" pitchFamily="34" charset="0"/>
              </a:rPr>
              <a:t>diperoleh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perusahaan</a:t>
            </a:r>
            <a:r>
              <a:rPr lang="en-US" sz="2800" dirty="0">
                <a:latin typeface="Arial Black" panose="020B0A04020102020204" pitchFamily="34" charset="0"/>
              </a:rPr>
              <a:t>.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870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634615"/>
              </p:ext>
            </p:extLst>
          </p:nvPr>
        </p:nvGraphicFramePr>
        <p:xfrm>
          <a:off x="1348154" y="776419"/>
          <a:ext cx="9355015" cy="4733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9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5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</a:t>
                      </a: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Pendapatan</a:t>
                      </a: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Pokok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Pendapatan</a:t>
                      </a: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en-US" sz="2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Operasional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xx 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2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Pendapatan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Harga Pokok Penjualan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 Operasional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 Non operasional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xx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Biaya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Laba/Rugi Bersih</a:t>
                      </a:r>
                      <a:endParaRPr lang="en-GB" sz="2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2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795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691F-F9B7-4131-A102-6BDEA901C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345"/>
            <a:ext cx="10515600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2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SESI II</a:t>
            </a:r>
            <a:b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KONSEP DASAR </a:t>
            </a:r>
            <a:b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 KEUANGAN</a:t>
            </a:r>
            <a:b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endParaRPr lang="en-US" dirty="0"/>
          </a:p>
        </p:txBody>
      </p:sp>
      <p:pic>
        <p:nvPicPr>
          <p:cNvPr id="1026" name="Picture 2" descr="Yuk, Simak Kriteria Laporan Keuangan yang Baik dan Benar! - Futuready">
            <a:extLst>
              <a:ext uri="{FF2B5EF4-FFF2-40B4-BE49-F238E27FC236}">
                <a16:creationId xmlns:a16="http://schemas.microsoft.com/office/drawing/2014/main" id="{D8C6EFB2-D71A-4ECD-B27E-DB29A78F8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81908"/>
            <a:ext cx="10515600" cy="414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340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B). </a:t>
            </a:r>
            <a:r>
              <a:rPr lang="en-US" sz="3200" dirty="0" err="1">
                <a:latin typeface="Arial Black" panose="020B0A04020102020204" pitchFamily="34" charset="0"/>
              </a:rPr>
              <a:t>Bentuk</a:t>
            </a:r>
            <a:r>
              <a:rPr lang="en-US" sz="3200" dirty="0">
                <a:latin typeface="Arial Black" panose="020B0A04020102020204" pitchFamily="34" charset="0"/>
              </a:rPr>
              <a:t> Multiple Step.</a:t>
            </a:r>
          </a:p>
          <a:p>
            <a:pPr marL="0" indent="0">
              <a:buNone/>
            </a:pPr>
            <a:endParaRPr lang="en-GB" sz="32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Arial Black" panose="020B0A04020102020204" pitchFamily="34" charset="0"/>
              </a:rPr>
              <a:t>Bentuk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ini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dilakukan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pengelompokan</a:t>
            </a:r>
            <a:r>
              <a:rPr lang="en-US" sz="3200" dirty="0">
                <a:latin typeface="Arial Black" panose="020B0A04020102020204" pitchFamily="34" charset="0"/>
              </a:rPr>
              <a:t> yang </a:t>
            </a:r>
            <a:r>
              <a:rPr lang="en-US" sz="3200" dirty="0" err="1">
                <a:latin typeface="Arial Black" panose="020B0A04020102020204" pitchFamily="34" charset="0"/>
              </a:rPr>
              <a:t>lebih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sesuai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dengan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prinsip</a:t>
            </a:r>
            <a:r>
              <a:rPr lang="en-US" sz="3200" dirty="0">
                <a:latin typeface="Arial Black" panose="020B0A04020102020204" pitchFamily="34" charset="0"/>
              </a:rPr>
              <a:t> yang </a:t>
            </a:r>
            <a:r>
              <a:rPr lang="en-US" sz="3200" dirty="0" err="1">
                <a:latin typeface="Arial Black" panose="020B0A04020102020204" pitchFamily="34" charset="0"/>
              </a:rPr>
              <a:t>digunakan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secara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umum</a:t>
            </a:r>
            <a:r>
              <a:rPr lang="en-US" sz="32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Arial Black" panose="020B0A04020102020204" pitchFamily="34" charset="0"/>
              </a:rPr>
              <a:t>Bentuk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penyajian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sebagai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berikut</a:t>
            </a:r>
            <a:r>
              <a:rPr lang="en-US" sz="3200" dirty="0">
                <a:latin typeface="Arial Black" panose="020B0A04020102020204" pitchFamily="34" charset="0"/>
              </a:rPr>
              <a:t> :</a:t>
            </a:r>
            <a:endParaRPr lang="en-GB" sz="3200" dirty="0">
              <a:latin typeface="Arial Black" panose="020B0A04020102020204" pitchFamily="34" charset="0"/>
            </a:endParaRPr>
          </a:p>
          <a:p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889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410522"/>
              </p:ext>
            </p:extLst>
          </p:nvPr>
        </p:nvGraphicFramePr>
        <p:xfrm>
          <a:off x="1207478" y="763167"/>
          <a:ext cx="8698524" cy="5323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4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3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(Rp.)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Pendapatan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Harga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Pokok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xx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 Kotor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 Operasi :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 Penjualan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 Umum dan Administrasi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Biaya Operasi :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 Bersih Operasi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Pendapatan dan Biaya Non Operasi :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Pendapatan non operasi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 non opersi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Pendapatan Non Operasi bersih :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Pendapatan Bersih Sebelum Pajak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Pajak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Pendapatan Bersih Setelah Pajak</a:t>
                      </a:r>
                      <a:endParaRPr lang="en-GB" sz="18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xx</a:t>
                      </a:r>
                      <a:endParaRPr lang="en-GB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915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77786D43-B324-48DE-860D-8978BD85D321}"/>
              </a:ext>
            </a:extLst>
          </p:cNvPr>
          <p:cNvSpPr/>
          <p:nvPr/>
        </p:nvSpPr>
        <p:spPr>
          <a:xfrm>
            <a:off x="1219202" y="926123"/>
            <a:ext cx="9976337" cy="1863969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 err="1">
                <a:latin typeface="Arial Black" panose="020B0A04020102020204" pitchFamily="34" charset="0"/>
              </a:rPr>
              <a:t>Pengakuan</a:t>
            </a:r>
            <a:r>
              <a:rPr lang="en-GB" sz="3600" dirty="0">
                <a:latin typeface="Arial Black" panose="020B0A04020102020204" pitchFamily="34" charset="0"/>
              </a:rPr>
              <a:t> </a:t>
            </a:r>
            <a:br>
              <a:rPr lang="en-GB" sz="3600" dirty="0">
                <a:latin typeface="Arial Black" panose="020B0A04020102020204" pitchFamily="34" charset="0"/>
              </a:rPr>
            </a:br>
            <a:r>
              <a:rPr lang="en-GB" sz="3600" dirty="0" err="1">
                <a:latin typeface="Arial Black" panose="020B0A04020102020204" pitchFamily="34" charset="0"/>
              </a:rPr>
              <a:t>Pendapatan</a:t>
            </a:r>
            <a:r>
              <a:rPr lang="en-GB" sz="3600" dirty="0">
                <a:latin typeface="Arial Black" panose="020B0A04020102020204" pitchFamily="34" charset="0"/>
              </a:rPr>
              <a:t> Dan </a:t>
            </a:r>
            <a:r>
              <a:rPr lang="en-GB" sz="3600" dirty="0" err="1">
                <a:latin typeface="Arial Black" panose="020B0A04020102020204" pitchFamily="34" charset="0"/>
              </a:rPr>
              <a:t>Biaya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7" name="Rectangle: Single Corner Snipped 6">
            <a:extLst>
              <a:ext uri="{FF2B5EF4-FFF2-40B4-BE49-F238E27FC236}">
                <a16:creationId xmlns:a16="http://schemas.microsoft.com/office/drawing/2014/main" id="{B89A02A3-448F-4CDB-AE02-805336617AC4}"/>
              </a:ext>
            </a:extLst>
          </p:cNvPr>
          <p:cNvSpPr/>
          <p:nvPr/>
        </p:nvSpPr>
        <p:spPr>
          <a:xfrm>
            <a:off x="1219202" y="2895600"/>
            <a:ext cx="9882552" cy="3387969"/>
          </a:xfrm>
          <a:prstGeom prst="snip1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err="1">
                <a:latin typeface="Arial Black" panose="020B0A04020102020204" pitchFamily="34" charset="0"/>
              </a:rPr>
              <a:t>Berdasarkan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akuntansi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akrual</a:t>
            </a:r>
            <a:r>
              <a:rPr lang="en-US" sz="2800" dirty="0">
                <a:latin typeface="Arial Black" panose="020B0A04020102020204" pitchFamily="34" charset="0"/>
              </a:rPr>
              <a:t> (accrual accounting), </a:t>
            </a:r>
            <a:r>
              <a:rPr lang="en-US" sz="2800" dirty="0" err="1">
                <a:latin typeface="Arial Black" panose="020B0A04020102020204" pitchFamily="34" charset="0"/>
              </a:rPr>
              <a:t>Pendapatan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diakui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saat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dihasilkan</a:t>
            </a:r>
            <a:r>
              <a:rPr lang="en-US" sz="2800" dirty="0">
                <a:latin typeface="Arial Black" panose="020B0A04020102020204" pitchFamily="34" charset="0"/>
              </a:rPr>
              <a:t> dan </a:t>
            </a:r>
            <a:r>
              <a:rPr lang="en-US" sz="2800" dirty="0" err="1">
                <a:latin typeface="Arial Black" panose="020B0A04020102020204" pitchFamily="34" charset="0"/>
              </a:rPr>
              <a:t>biaya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saat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terjadi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latin typeface="Arial Black" panose="020B0A04020102020204" pitchFamily="34" charset="0"/>
              </a:rPr>
              <a:t>tanpa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memperhatikan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kapan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terjadinya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penerimaan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atau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pembayaran</a:t>
            </a:r>
            <a:r>
              <a:rPr lang="en-US" sz="2800" dirty="0">
                <a:latin typeface="Arial Black" panose="020B0A04020102020204" pitchFamily="34" charset="0"/>
              </a:rPr>
              <a:t> kas.</a:t>
            </a:r>
            <a:endParaRPr lang="en-GB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06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CB82962E-7A05-4813-ABA6-80C837B0CE54}"/>
              </a:ext>
            </a:extLst>
          </p:cNvPr>
          <p:cNvSpPr/>
          <p:nvPr/>
        </p:nvSpPr>
        <p:spPr>
          <a:xfrm>
            <a:off x="1348154" y="844062"/>
            <a:ext cx="9554308" cy="1371600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err="1">
                <a:latin typeface="Arial Black" panose="020B0A04020102020204" pitchFamily="34" charset="0"/>
              </a:rPr>
              <a:t>Laporan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Arus</a:t>
            </a:r>
            <a:r>
              <a:rPr lang="en-GB" sz="2800" dirty="0">
                <a:latin typeface="Arial Black" panose="020B0A04020102020204" pitchFamily="34" charset="0"/>
              </a:rPr>
              <a:t> Kas</a:t>
            </a:r>
            <a:br>
              <a:rPr lang="en-GB" sz="2800" dirty="0">
                <a:latin typeface="Arial Black" panose="020B0A04020102020204" pitchFamily="34" charset="0"/>
              </a:rPr>
            </a:br>
            <a:r>
              <a:rPr lang="en-GB" sz="2800" dirty="0">
                <a:latin typeface="Arial Black" panose="020B0A04020102020204" pitchFamily="34" charset="0"/>
              </a:rPr>
              <a:t> (Cash Flow Statement)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5" name="Rectangle: Diagonal Corners Snipped 4">
            <a:extLst>
              <a:ext uri="{FF2B5EF4-FFF2-40B4-BE49-F238E27FC236}">
                <a16:creationId xmlns:a16="http://schemas.microsoft.com/office/drawing/2014/main" id="{F952F6C5-7467-44EE-8521-3523DD968BD4}"/>
              </a:ext>
            </a:extLst>
          </p:cNvPr>
          <p:cNvSpPr/>
          <p:nvPr/>
        </p:nvSpPr>
        <p:spPr>
          <a:xfrm>
            <a:off x="1348154" y="2379784"/>
            <a:ext cx="9554308" cy="3634154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err="1">
                <a:latin typeface="Arial Black" panose="020B0A04020102020204" pitchFamily="34" charset="0"/>
              </a:rPr>
              <a:t>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Arus</a:t>
            </a:r>
            <a:r>
              <a:rPr lang="en-US" sz="2400" dirty="0">
                <a:latin typeface="Arial Black" panose="020B0A04020102020204" pitchFamily="34" charset="0"/>
              </a:rPr>
              <a:t> Kas  </a:t>
            </a:r>
            <a:r>
              <a:rPr lang="en-US" sz="2400" dirty="0" err="1">
                <a:latin typeface="Arial Black" panose="020B0A04020102020204" pitchFamily="34" charset="0"/>
              </a:rPr>
              <a:t>memberikan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informasi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relevan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tentang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penerimaan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pengeluaran</a:t>
            </a:r>
            <a:r>
              <a:rPr lang="en-US" sz="2400" dirty="0">
                <a:latin typeface="Arial Black" panose="020B0A04020102020204" pitchFamily="34" charset="0"/>
              </a:rPr>
              <a:t> kas </a:t>
            </a:r>
            <a:r>
              <a:rPr lang="en-US" sz="2400" dirty="0" err="1">
                <a:latin typeface="Arial Black" panose="020B0A04020102020204" pitchFamily="34" charset="0"/>
              </a:rPr>
              <a:t>perusahaan</a:t>
            </a:r>
            <a:r>
              <a:rPr lang="en-US" sz="2400" dirty="0">
                <a:latin typeface="Arial Black" panose="020B0A04020102020204" pitchFamily="34" charset="0"/>
              </a:rPr>
              <a:t> pada 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tertentu</a:t>
            </a:r>
            <a:r>
              <a:rPr lang="en-US" sz="2400" dirty="0">
                <a:latin typeface="Arial Black" panose="020B0A04020102020204" pitchFamily="34" charset="0"/>
              </a:rPr>
              <a:t>,</a:t>
            </a:r>
          </a:p>
          <a:p>
            <a:r>
              <a:rPr lang="en-US" sz="2400" dirty="0">
                <a:latin typeface="Arial Black" panose="020B0A040201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err="1">
                <a:latin typeface="Arial Black" panose="020B0A04020102020204" pitchFamily="34" charset="0"/>
              </a:rPr>
              <a:t>Klasifikasi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transaksi</a:t>
            </a:r>
            <a:r>
              <a:rPr lang="en-US" sz="2400" dirty="0">
                <a:latin typeface="Arial Black" panose="020B0A04020102020204" pitchFamily="34" charset="0"/>
              </a:rPr>
              <a:t>  </a:t>
            </a:r>
            <a:r>
              <a:rPr lang="en-US" sz="2400" dirty="0" err="1">
                <a:latin typeface="Arial Black" panose="020B0A04020102020204" pitchFamily="34" charset="0"/>
              </a:rPr>
              <a:t>Arus</a:t>
            </a:r>
            <a:r>
              <a:rPr lang="en-US" sz="2400" dirty="0">
                <a:latin typeface="Arial Black" panose="020B0A04020102020204" pitchFamily="34" charset="0"/>
              </a:rPr>
              <a:t> Kas :</a:t>
            </a:r>
            <a:endParaRPr lang="en-GB" sz="2400" dirty="0">
              <a:latin typeface="Arial Black" panose="020B0A04020102020204" pitchFamily="34" charset="0"/>
            </a:endParaRPr>
          </a:p>
          <a:p>
            <a:r>
              <a:rPr lang="en-US" sz="2400" dirty="0">
                <a:latin typeface="Arial Black" panose="020B0A04020102020204" pitchFamily="34" charset="0"/>
              </a:rPr>
              <a:t>A). </a:t>
            </a:r>
            <a:r>
              <a:rPr lang="en-US" sz="2400" dirty="0" err="1">
                <a:latin typeface="Arial Black" panose="020B0A04020102020204" pitchFamily="34" charset="0"/>
              </a:rPr>
              <a:t>Kegiatan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Operasi</a:t>
            </a:r>
            <a:endParaRPr lang="en-GB" sz="2400" dirty="0">
              <a:latin typeface="Arial Black" panose="020B0A04020102020204" pitchFamily="34" charset="0"/>
            </a:endParaRPr>
          </a:p>
          <a:p>
            <a:r>
              <a:rPr lang="en-US" sz="2400" dirty="0">
                <a:latin typeface="Arial Black" panose="020B0A04020102020204" pitchFamily="34" charset="0"/>
              </a:rPr>
              <a:t>B). </a:t>
            </a:r>
            <a:r>
              <a:rPr lang="en-US" sz="2400" dirty="0" err="1">
                <a:latin typeface="Arial Black" panose="020B0A04020102020204" pitchFamily="34" charset="0"/>
              </a:rPr>
              <a:t>Kegiatan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Pendanaan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Pembiayaan</a:t>
            </a:r>
            <a:r>
              <a:rPr lang="en-US" sz="2400" dirty="0">
                <a:latin typeface="Arial Black" panose="020B0A04020102020204" pitchFamily="34" charset="0"/>
              </a:rPr>
              <a:t>)</a:t>
            </a:r>
            <a:endParaRPr lang="en-GB" sz="2400" dirty="0">
              <a:latin typeface="Arial Black" panose="020B0A04020102020204" pitchFamily="34" charset="0"/>
            </a:endParaRPr>
          </a:p>
          <a:p>
            <a:r>
              <a:rPr lang="en-US" sz="2400" dirty="0">
                <a:latin typeface="Arial Black" panose="020B0A04020102020204" pitchFamily="34" charset="0"/>
              </a:rPr>
              <a:t>C). </a:t>
            </a:r>
            <a:r>
              <a:rPr lang="en-US" sz="2400" dirty="0" err="1">
                <a:latin typeface="Arial Black" panose="020B0A04020102020204" pitchFamily="34" charset="0"/>
              </a:rPr>
              <a:t>Kegiatan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Investasi</a:t>
            </a:r>
            <a:endParaRPr lang="en-GB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9352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dirty="0" err="1">
                <a:latin typeface="Arial Black" panose="020B0A04020102020204" pitchFamily="34" charset="0"/>
              </a:rPr>
              <a:t>Bentuk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br>
              <a:rPr lang="en-GB" dirty="0">
                <a:latin typeface="Arial Black" panose="020B0A04020102020204" pitchFamily="34" charset="0"/>
              </a:rPr>
            </a:br>
            <a:r>
              <a:rPr lang="en-GB" dirty="0" err="1">
                <a:latin typeface="Arial Black" panose="020B0A04020102020204" pitchFamily="34" charset="0"/>
              </a:rPr>
              <a:t>Laporan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Arus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Kas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A). Direct Method (</a:t>
            </a:r>
            <a:r>
              <a:rPr lang="en-US" dirty="0" err="1">
                <a:latin typeface="Arial Black" panose="020B0A04020102020204" pitchFamily="34" charset="0"/>
              </a:rPr>
              <a:t>Metode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langsung</a:t>
            </a:r>
            <a:r>
              <a:rPr lang="en-US" dirty="0">
                <a:latin typeface="Arial Black" panose="020B0A04020102020204" pitchFamily="34" charset="0"/>
              </a:rPr>
              <a:t>)</a:t>
            </a:r>
          </a:p>
          <a:p>
            <a:pPr marL="0" indent="0">
              <a:buNone/>
            </a:pP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metode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arus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dilakukan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cara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melaporkan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kelompok-kelompok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penerimaan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pengeluaran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dari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kegiatan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operasi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secara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lengkap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baru</a:t>
            </a:r>
            <a:r>
              <a:rPr lang="en-US" sz="2400" dirty="0">
                <a:latin typeface="Arial Black" panose="020B0A04020102020204" pitchFamily="34" charset="0"/>
              </a:rPr>
              <a:t>  </a:t>
            </a:r>
            <a:r>
              <a:rPr lang="en-US" sz="2400" dirty="0" err="1">
                <a:latin typeface="Arial Black" panose="020B0A04020102020204" pitchFamily="34" charset="0"/>
              </a:rPr>
              <a:t>dilanjutkan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kegiatan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investasi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pembiayaan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  <a:endParaRPr lang="en-GB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4361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153526"/>
              </p:ext>
            </p:extLst>
          </p:nvPr>
        </p:nvGraphicFramePr>
        <p:xfrm>
          <a:off x="1395047" y="504795"/>
          <a:ext cx="9730154" cy="6084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1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7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2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GB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(Rp.)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Arus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Kegiatan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Operasi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masuk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keluar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pembayaran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tenaga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kerja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keluar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pembayaran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kepada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supplier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keluar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pembayaran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operasi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Arus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Kegiatan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Operasi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Arus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Kegiatan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Investasi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masuk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penjulan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keluar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pembelian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Arus Kas Kegiatan Investasi 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Arus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Kas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Kegiatan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Pendanaan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Pembiayaan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: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masuk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penj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dana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Obligasi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keluar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pemby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Ut.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pokok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Panj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keluar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pembayaran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dividen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Arus Kas Kegiatan Pendanaan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Penambahan (Pengurangan) kas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Saldo Kas awal tahun </a:t>
                      </a:r>
                      <a:endParaRPr lang="en-GB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kas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akhir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 31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desember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2582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 Black" panose="020B0A04020102020204" pitchFamily="34" charset="0"/>
              </a:rPr>
              <a:t>B). Indirect Method (</a:t>
            </a:r>
            <a:r>
              <a:rPr lang="en-US" sz="3600" dirty="0" err="1">
                <a:latin typeface="Arial Black" panose="020B0A04020102020204" pitchFamily="34" charset="0"/>
              </a:rPr>
              <a:t>Metode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tak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lansung</a:t>
            </a:r>
            <a:r>
              <a:rPr lang="en-US" sz="3600" dirty="0">
                <a:latin typeface="Arial Black" panose="020B0A04020102020204" pitchFamily="34" charset="0"/>
              </a:rPr>
              <a:t>)</a:t>
            </a:r>
          </a:p>
          <a:p>
            <a:pPr marL="0" indent="0">
              <a:buNone/>
            </a:pP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indirect method </a:t>
            </a:r>
            <a:r>
              <a:rPr lang="en-US" dirty="0" err="1">
                <a:latin typeface="Arial Black" panose="020B0A04020102020204" pitchFamily="34" charset="0"/>
              </a:rPr>
              <a:t>penyajiannya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dimulai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dari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laba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rugi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selanjutnya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disesuaikan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menambah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mengurangi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perubahan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pos-pos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mempengaruhi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kegiatan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operasional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seperti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penyusutan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naik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turun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aktiva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lancar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utang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lancar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endParaRPr lang="en-GB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2684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581702"/>
              </p:ext>
            </p:extLst>
          </p:nvPr>
        </p:nvGraphicFramePr>
        <p:xfrm>
          <a:off x="1905000" y="381001"/>
          <a:ext cx="8305800" cy="6338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Nomor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Arus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Kegiatan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Operasi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bersih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Kenaikan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piutang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dagang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Kenaikan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persediaan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penyusutan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Kenaikan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utang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gaji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Arus Kas Kegiatan Operasi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Arus Kas Kegiatan Investasi :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masuk dari penjulan aktiva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keluar untuk pembelian aktiva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Arus Kas Kegiatan Investasi 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Arus Kas Kegiatan Pendanaan (Pembiayaan) :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masuk dari penjualan saham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masuk dari dana obligasi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keluar  pembay. Utang pokok Jk. Panj.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keluar pembayaran treasury stock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 keluar pembayaran dividen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Arus Kas Kegiatan Pendanaan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Penambahan (Pengurangan) kas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Saldo Kas awal tahun 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Saldo kas akhir per 31 desember </a:t>
                      </a:r>
                      <a:endParaRPr lang="en-GB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 </a:t>
                      </a:r>
                      <a:endParaRPr lang="en-GB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0050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6028AD7A-8931-400D-900F-48C4B197DECC}"/>
              </a:ext>
            </a:extLst>
          </p:cNvPr>
          <p:cNvSpPr/>
          <p:nvPr/>
        </p:nvSpPr>
        <p:spPr>
          <a:xfrm>
            <a:off x="1559169" y="820616"/>
            <a:ext cx="9507416" cy="1453662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err="1">
                <a:latin typeface="Arial Black" panose="020B0A04020102020204" pitchFamily="34" charset="0"/>
              </a:rPr>
              <a:t>Laporan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Laba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Ditahan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br>
              <a:rPr lang="en-GB" sz="2800" dirty="0">
                <a:latin typeface="Arial Black" panose="020B0A04020102020204" pitchFamily="34" charset="0"/>
              </a:rPr>
            </a:br>
            <a:r>
              <a:rPr lang="en-GB" sz="2800" dirty="0">
                <a:latin typeface="Arial Black" panose="020B0A04020102020204" pitchFamily="34" charset="0"/>
              </a:rPr>
              <a:t>(Retained Earning)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5" name="Rectangle: Diagonal Corners Snipped 4">
            <a:extLst>
              <a:ext uri="{FF2B5EF4-FFF2-40B4-BE49-F238E27FC236}">
                <a16:creationId xmlns:a16="http://schemas.microsoft.com/office/drawing/2014/main" id="{2986BE3C-24E9-4A0F-A147-D0BB8339A14F}"/>
              </a:ext>
            </a:extLst>
          </p:cNvPr>
          <p:cNvSpPr/>
          <p:nvPr/>
        </p:nvSpPr>
        <p:spPr>
          <a:xfrm>
            <a:off x="1559169" y="2426677"/>
            <a:ext cx="9343293" cy="3786554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just">
              <a:buNone/>
            </a:pPr>
            <a:r>
              <a:rPr lang="en-US" sz="2800" dirty="0" err="1">
                <a:latin typeface="Arial Black" panose="020B0A04020102020204" pitchFamily="34" charset="0"/>
              </a:rPr>
              <a:t>Terdiri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dari</a:t>
            </a:r>
            <a:r>
              <a:rPr lang="en-US" sz="2800" dirty="0">
                <a:latin typeface="Arial Black" panose="020B0A04020102020204" pitchFamily="34" charset="0"/>
              </a:rPr>
              <a:t>  :</a:t>
            </a:r>
          </a:p>
          <a:p>
            <a:pPr marL="0" indent="0" algn="just">
              <a:buNone/>
            </a:pPr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>
                <a:latin typeface="Arial Black" panose="020B0A04020102020204" pitchFamily="34" charset="0"/>
              </a:rPr>
              <a:t>Net income yang </a:t>
            </a:r>
            <a:r>
              <a:rPr lang="en-US" sz="2800" dirty="0" err="1">
                <a:latin typeface="Arial Black" panose="020B0A04020102020204" pitchFamily="34" charset="0"/>
              </a:rPr>
              <a:t>yang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berasal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dari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laporan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laba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rugi</a:t>
            </a:r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 err="1">
                <a:latin typeface="Arial Black" panose="020B0A04020102020204" pitchFamily="34" charset="0"/>
              </a:rPr>
              <a:t>Deklarasi</a:t>
            </a:r>
            <a:r>
              <a:rPr lang="en-US" sz="2800" dirty="0">
                <a:latin typeface="Arial Black" panose="020B0A04020102020204" pitchFamily="34" charset="0"/>
              </a:rPr>
              <a:t> (</a:t>
            </a:r>
            <a:r>
              <a:rPr lang="en-US" sz="2800" dirty="0" err="1">
                <a:latin typeface="Arial Black" panose="020B0A04020102020204" pitchFamily="34" charset="0"/>
              </a:rPr>
              <a:t>pembayaran</a:t>
            </a:r>
            <a:r>
              <a:rPr lang="en-US" sz="2800" dirty="0">
                <a:latin typeface="Arial Black" panose="020B0A04020102020204" pitchFamily="34" charset="0"/>
              </a:rPr>
              <a:t>)  </a:t>
            </a:r>
            <a:r>
              <a:rPr lang="en-US" sz="2800" dirty="0" err="1">
                <a:latin typeface="Arial Black" panose="020B0A04020102020204" pitchFamily="34" charset="0"/>
              </a:rPr>
              <a:t>dividen</a:t>
            </a:r>
            <a:endParaRPr lang="en-GB" sz="28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 err="1">
                <a:latin typeface="Arial Black" panose="020B0A04020102020204" pitchFamily="34" charset="0"/>
              </a:rPr>
              <a:t>Penyisihan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dari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Laba</a:t>
            </a:r>
            <a:r>
              <a:rPr lang="en-US" sz="2800" dirty="0">
                <a:latin typeface="Arial Black" panose="020B0A04020102020204" pitchFamily="34" charset="0"/>
              </a:rPr>
              <a:t> (Appropriation of retained earning)</a:t>
            </a:r>
            <a:endParaRPr lang="en-GB" sz="2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47125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0248356"/>
              </p:ext>
            </p:extLst>
          </p:nvPr>
        </p:nvGraphicFramePr>
        <p:xfrm>
          <a:off x="1735016" y="1846263"/>
          <a:ext cx="8675076" cy="3571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4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1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607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Item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(Rp.)</a:t>
                      </a:r>
                      <a:endParaRPr lang="en-GB" sz="2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607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Ditahan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31-12-2012 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3938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Tambah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Net Income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periode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2013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Kurang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Pembayaran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Dividen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endParaRPr lang="en-U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607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Saldo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Ditahan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31-12-2013 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</a:t>
                      </a:r>
                      <a:endParaRPr lang="en-GB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865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Pengertian</a:t>
            </a:r>
            <a:r>
              <a:rPr lang="en-GB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GB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endParaRPr lang="en-GB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menggambarkan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kondisi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hasil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usaha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suatu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perusahaan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tertentu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jangka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waktu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tertentu</a:t>
            </a:r>
            <a:r>
              <a:rPr lang="en-US" dirty="0">
                <a:latin typeface="Arial Black" panose="020B0A04020102020204" pitchFamily="34" charset="0"/>
              </a:rPr>
              <a:t>.</a:t>
            </a: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pokok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perusahaan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terdiri</a:t>
            </a:r>
            <a:r>
              <a:rPr lang="en-US" dirty="0">
                <a:latin typeface="Arial Black" panose="020B0A04020102020204" pitchFamily="34" charset="0"/>
              </a:rPr>
              <a:t> : </a:t>
            </a:r>
            <a:endParaRPr lang="en-US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A.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Posisi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endParaRPr lang="en-US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B.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Rugi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Komprehensif</a:t>
            </a:r>
            <a:endParaRPr lang="en-US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C.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Arus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</a:p>
          <a:p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D.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Perubahan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Ekuitas</a:t>
            </a:r>
            <a:endParaRPr lang="en-US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E.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Catatan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Atas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endParaRPr lang="en-US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F.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Posisi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Pada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Periode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Komparatif</a:t>
            </a:r>
            <a:endParaRPr lang="en-US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7641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dirty="0" err="1">
                <a:latin typeface="Arial Black" panose="020B0A04020102020204" pitchFamily="34" charset="0"/>
              </a:rPr>
              <a:t>Karakteristik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Kualitatif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br>
              <a:rPr lang="en-GB" dirty="0">
                <a:latin typeface="Arial Black" panose="020B0A04020102020204" pitchFamily="34" charset="0"/>
              </a:rPr>
            </a:br>
            <a:r>
              <a:rPr lang="en-GB" dirty="0" err="1">
                <a:latin typeface="Arial Black" panose="020B0A04020102020204" pitchFamily="34" charset="0"/>
              </a:rPr>
              <a:t>Informasi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Akuntansi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Bisa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Dipahami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 (Understandability)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 err="1">
                <a:latin typeface="Arial Black" panose="020B0A04020102020204" pitchFamily="34" charset="0"/>
              </a:rPr>
              <a:t>Informasi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akuntansi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harus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bisa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dipahami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oleh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pemakai</a:t>
            </a:r>
            <a:r>
              <a:rPr lang="en-US" sz="2300" dirty="0">
                <a:latin typeface="Arial Black" panose="020B0A04020102020204" pitchFamily="34" charset="0"/>
              </a:rPr>
              <a:t> yang </a:t>
            </a:r>
            <a:r>
              <a:rPr lang="en-US" sz="2300" dirty="0" err="1">
                <a:latin typeface="Arial Black" panose="020B0A04020102020204" pitchFamily="34" charset="0"/>
              </a:rPr>
              <a:t>mempunyai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pengetahuan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bisnis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dan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ekonomi</a:t>
            </a:r>
            <a:r>
              <a:rPr lang="en-US" sz="2300" dirty="0">
                <a:latin typeface="Arial Black" panose="020B0A04020102020204" pitchFamily="34" charset="0"/>
              </a:rPr>
              <a:t> yang </a:t>
            </a:r>
            <a:r>
              <a:rPr lang="en-US" sz="2300" dirty="0" err="1">
                <a:latin typeface="Arial Black" panose="020B0A04020102020204" pitchFamily="34" charset="0"/>
              </a:rPr>
              <a:t>memadai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dan</a:t>
            </a:r>
            <a:r>
              <a:rPr lang="en-US" sz="2300" dirty="0">
                <a:latin typeface="Arial Black" panose="020B0A04020102020204" pitchFamily="34" charset="0"/>
              </a:rPr>
              <a:t> yang </a:t>
            </a:r>
            <a:r>
              <a:rPr lang="en-US" sz="2300" dirty="0" err="1">
                <a:latin typeface="Arial Black" panose="020B0A04020102020204" pitchFamily="34" charset="0"/>
              </a:rPr>
              <a:t>mempunyai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keinginan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untuk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mempelajari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informasi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tersebut</a:t>
            </a:r>
            <a:r>
              <a:rPr lang="en-US" sz="2300" dirty="0">
                <a:latin typeface="Arial Black" panose="020B0A04020102020204" pitchFamily="34" charset="0"/>
              </a:rPr>
              <a:t>. </a:t>
            </a:r>
            <a:r>
              <a:rPr lang="en-US" sz="2300" dirty="0" err="1">
                <a:latin typeface="Arial Black" panose="020B0A04020102020204" pitchFamily="34" charset="0"/>
              </a:rPr>
              <a:t>Bisa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dipahami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mengacu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kepada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pemakai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laporan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keuangan</a:t>
            </a:r>
            <a:r>
              <a:rPr lang="en-US" sz="2300" dirty="0">
                <a:latin typeface="Arial Black" panose="020B0A04020102020204" pitchFamily="34" charset="0"/>
              </a:rPr>
              <a:t> yang </a:t>
            </a:r>
            <a:r>
              <a:rPr lang="en-US" sz="2300" dirty="0" err="1">
                <a:latin typeface="Arial Black" panose="020B0A04020102020204" pitchFamily="34" charset="0"/>
              </a:rPr>
              <a:t>umum</a:t>
            </a:r>
            <a:r>
              <a:rPr lang="en-US" sz="2300" dirty="0">
                <a:latin typeface="Arial Black" panose="020B0A04020102020204" pitchFamily="34" charset="0"/>
              </a:rPr>
              <a:t>,  </a:t>
            </a:r>
            <a:r>
              <a:rPr lang="en-US" sz="2300" dirty="0" err="1">
                <a:latin typeface="Arial Black" panose="020B0A04020102020204" pitchFamily="34" charset="0"/>
              </a:rPr>
              <a:t>tidak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mengacu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kepada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sekelompok</a:t>
            </a:r>
            <a:r>
              <a:rPr lang="en-US" sz="2300" dirty="0">
                <a:latin typeface="Arial Black" panose="020B0A04020102020204" pitchFamily="34" charset="0"/>
              </a:rPr>
              <a:t> orang yang </a:t>
            </a:r>
            <a:r>
              <a:rPr lang="en-US" sz="2300" dirty="0" err="1">
                <a:latin typeface="Arial Black" panose="020B0A04020102020204" pitchFamily="34" charset="0"/>
              </a:rPr>
              <a:t>khusus</a:t>
            </a:r>
            <a:r>
              <a:rPr lang="en-US" sz="2300" dirty="0">
                <a:latin typeface="Arial Black" panose="020B0A04020102020204" pitchFamily="34" charset="0"/>
              </a:rPr>
              <a:t>.</a:t>
            </a:r>
            <a:endParaRPr lang="en-GB" sz="23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Bermanfaat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Untuk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Pengambilan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Keputusan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.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 err="1">
                <a:latin typeface="Arial Black" panose="020B0A04020102020204" pitchFamily="34" charset="0"/>
              </a:rPr>
              <a:t>Merupakan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karakteristik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kualitatif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kseluruhan</a:t>
            </a:r>
            <a:r>
              <a:rPr lang="en-US" sz="2300" dirty="0">
                <a:latin typeface="Arial Black" panose="020B0A04020102020204" pitchFamily="34" charset="0"/>
              </a:rPr>
              <a:t> yang </a:t>
            </a:r>
            <a:r>
              <a:rPr lang="en-US" sz="2300" dirty="0" err="1">
                <a:latin typeface="Arial Black" panose="020B0A04020102020204" pitchFamily="34" charset="0"/>
              </a:rPr>
              <a:t>digunakan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untuk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mempertimbangkan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kualitas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informasi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akuntansi</a:t>
            </a:r>
            <a:r>
              <a:rPr lang="en-US" sz="2300" dirty="0">
                <a:latin typeface="Arial Black" panose="020B0A04020102020204" pitchFamily="34" charset="0"/>
              </a:rPr>
              <a:t>. </a:t>
            </a:r>
            <a:r>
              <a:rPr lang="en-US" sz="2300" dirty="0" err="1">
                <a:latin typeface="Arial Black" panose="020B0A04020102020204" pitchFamily="34" charset="0"/>
              </a:rPr>
              <a:t>Bermanfaat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atau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tidaknya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informasi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tersebut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tergantung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dari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keputusan</a:t>
            </a:r>
            <a:r>
              <a:rPr lang="en-US" sz="2300" dirty="0">
                <a:latin typeface="Arial Black" panose="020B0A04020102020204" pitchFamily="34" charset="0"/>
              </a:rPr>
              <a:t> yang </a:t>
            </a:r>
            <a:r>
              <a:rPr lang="en-US" sz="2300" dirty="0" err="1">
                <a:latin typeface="Arial Black" panose="020B0A04020102020204" pitchFamily="34" charset="0"/>
              </a:rPr>
              <a:t>akan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dibuat</a:t>
            </a:r>
            <a:r>
              <a:rPr lang="en-US" sz="2300" dirty="0">
                <a:latin typeface="Arial Black" panose="020B0A04020102020204" pitchFamily="34" charset="0"/>
              </a:rPr>
              <a:t>, </a:t>
            </a:r>
            <a:r>
              <a:rPr lang="en-US" sz="2300" dirty="0" err="1">
                <a:latin typeface="Arial Black" panose="020B0A04020102020204" pitchFamily="34" charset="0"/>
              </a:rPr>
              <a:t>cara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pengambilan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keputusan</a:t>
            </a:r>
            <a:r>
              <a:rPr lang="en-US" sz="2300" dirty="0">
                <a:latin typeface="Arial Black" panose="020B0A04020102020204" pitchFamily="34" charset="0"/>
              </a:rPr>
              <a:t>, </a:t>
            </a:r>
            <a:r>
              <a:rPr lang="en-US" sz="2300" dirty="0" err="1">
                <a:latin typeface="Arial Black" panose="020B0A04020102020204" pitchFamily="34" charset="0"/>
              </a:rPr>
              <a:t>dan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kemampuan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memproses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pengambilan</a:t>
            </a:r>
            <a:r>
              <a:rPr lang="en-US" sz="2300" dirty="0">
                <a:latin typeface="Arial Black" panose="020B0A04020102020204" pitchFamily="34" charset="0"/>
              </a:rPr>
              <a:t> </a:t>
            </a:r>
            <a:r>
              <a:rPr lang="en-US" sz="2300" dirty="0" err="1">
                <a:latin typeface="Arial Black" panose="020B0A04020102020204" pitchFamily="34" charset="0"/>
              </a:rPr>
              <a:t>keputusan</a:t>
            </a:r>
            <a:r>
              <a:rPr lang="en-US" sz="2300" dirty="0">
                <a:latin typeface="Arial Black" panose="020B0A04020102020204" pitchFamily="34" charset="0"/>
              </a:rPr>
              <a:t>.</a:t>
            </a:r>
            <a:endParaRPr lang="en-GB" sz="23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Arrow: Striped Right 4">
            <a:extLst>
              <a:ext uri="{FF2B5EF4-FFF2-40B4-BE49-F238E27FC236}">
                <a16:creationId xmlns:a16="http://schemas.microsoft.com/office/drawing/2014/main" id="{B67C0DCB-00CE-4D63-BF66-DB9A0C1CF1F3}"/>
              </a:ext>
            </a:extLst>
          </p:cNvPr>
          <p:cNvSpPr/>
          <p:nvPr/>
        </p:nvSpPr>
        <p:spPr>
          <a:xfrm>
            <a:off x="9448798" y="6176963"/>
            <a:ext cx="1770185" cy="633901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31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4739" y="1304192"/>
            <a:ext cx="9964616" cy="424961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11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Relevan</a:t>
            </a:r>
            <a:endParaRPr lang="en-GB" sz="112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8000" dirty="0" err="1">
                <a:latin typeface="Arial Black" panose="020B0A04020102020204" pitchFamily="34" charset="0"/>
              </a:rPr>
              <a:t>Suatu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informasi</a:t>
            </a:r>
            <a:r>
              <a:rPr lang="en-US" sz="8000" dirty="0">
                <a:latin typeface="Arial Black" panose="020B0A04020102020204" pitchFamily="34" charset="0"/>
              </a:rPr>
              <a:t> yang </a:t>
            </a:r>
            <a:r>
              <a:rPr lang="en-US" sz="8000" dirty="0" err="1">
                <a:latin typeface="Arial Black" panose="020B0A04020102020204" pitchFamily="34" charset="0"/>
              </a:rPr>
              <a:t>relevan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dapat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membantu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pemakai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informasi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untuk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membentuk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harapan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atau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kesimpulan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mengenai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hasil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hasil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masa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lalu</a:t>
            </a:r>
            <a:r>
              <a:rPr lang="en-US" sz="8000" dirty="0">
                <a:latin typeface="Arial Black" panose="020B0A04020102020204" pitchFamily="34" charset="0"/>
              </a:rPr>
              <a:t>, </a:t>
            </a:r>
            <a:r>
              <a:rPr lang="en-US" sz="8000" dirty="0" err="1">
                <a:latin typeface="Arial Black" panose="020B0A04020102020204" pitchFamily="34" charset="0"/>
              </a:rPr>
              <a:t>sekarang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dan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masa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depan</a:t>
            </a:r>
            <a:r>
              <a:rPr lang="en-US" sz="8000" dirty="0">
                <a:latin typeface="Arial Black" panose="020B0A04020102020204" pitchFamily="34" charset="0"/>
              </a:rPr>
              <a:t>, </a:t>
            </a:r>
            <a:r>
              <a:rPr lang="en-US" sz="8000" dirty="0" err="1">
                <a:latin typeface="Arial Black" panose="020B0A04020102020204" pitchFamily="34" charset="0"/>
              </a:rPr>
              <a:t>dan</a:t>
            </a:r>
            <a:r>
              <a:rPr lang="en-US" sz="8000" dirty="0">
                <a:latin typeface="Arial Black" panose="020B0A04020102020204" pitchFamily="34" charset="0"/>
              </a:rPr>
              <a:t> agar </a:t>
            </a:r>
            <a:r>
              <a:rPr lang="en-US" sz="8000" dirty="0" err="1">
                <a:latin typeface="Arial Black" panose="020B0A04020102020204" pitchFamily="34" charset="0"/>
              </a:rPr>
              <a:t>relevan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informasi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akuntansi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harus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tepat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waktu</a:t>
            </a:r>
            <a:r>
              <a:rPr lang="en-US" sz="8000" dirty="0">
                <a:latin typeface="Arial Black" panose="020B0A04020102020204" pitchFamily="34" charset="0"/>
              </a:rPr>
              <a:t>. </a:t>
            </a:r>
            <a:endParaRPr lang="en-GB" sz="8000" dirty="0">
              <a:latin typeface="Arial Black" panose="020B0A040201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11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Nilai</a:t>
            </a:r>
            <a:r>
              <a:rPr lang="en-US" sz="112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11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Prediksi</a:t>
            </a:r>
            <a:r>
              <a:rPr lang="en-US" sz="11200" dirty="0">
                <a:solidFill>
                  <a:srgbClr val="FFFF00"/>
                </a:solidFill>
                <a:latin typeface="Arial Black" panose="020B0A04020102020204" pitchFamily="34" charset="0"/>
              </a:rPr>
              <a:t> Dan </a:t>
            </a:r>
            <a:r>
              <a:rPr lang="en-US" sz="11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Umpan</a:t>
            </a:r>
            <a:r>
              <a:rPr lang="en-US" sz="112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11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Balik</a:t>
            </a:r>
            <a:endParaRPr lang="en-GB" sz="112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8000" dirty="0" err="1">
                <a:latin typeface="Arial Black" panose="020B0A04020102020204" pitchFamily="34" charset="0"/>
              </a:rPr>
              <a:t>Informasi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akuntansi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mempunyai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nilai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prediksi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apabila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informasi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tersebut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bisa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dipakai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untuk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memprediksi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lebih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akurat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berdasarkan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informasi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lalu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dan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saat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sekarang</a:t>
            </a:r>
            <a:r>
              <a:rPr lang="en-US" sz="8000" dirty="0">
                <a:latin typeface="Arial Black" panose="020B0A040201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informasi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mempunyai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kemampuan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umpan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balik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jika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informasi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tersebut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bisa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dipakai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untuk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mengkonfirmasikan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kesimpulan-kesimpulan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tertentu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mengenai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masa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lalu</a:t>
            </a:r>
            <a:r>
              <a:rPr lang="en-US" sz="8000" dirty="0">
                <a:latin typeface="Arial Black" panose="020B0A040201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0" dirty="0" err="1">
                <a:latin typeface="Arial Black" panose="020B0A04020102020204" pitchFamily="34" charset="0"/>
              </a:rPr>
              <a:t>Seringkali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informasi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mempunyai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nilai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keduanya</a:t>
            </a:r>
            <a:r>
              <a:rPr lang="en-US" sz="8000" dirty="0">
                <a:latin typeface="Arial Black" panose="020B0A04020102020204" pitchFamily="34" charset="0"/>
              </a:rPr>
              <a:t> (</a:t>
            </a:r>
            <a:r>
              <a:rPr lang="en-US" sz="8000" dirty="0" err="1">
                <a:latin typeface="Arial Black" panose="020B0A04020102020204" pitchFamily="34" charset="0"/>
              </a:rPr>
              <a:t>nilai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prediksi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dan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umpan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balik</a:t>
            </a:r>
            <a:r>
              <a:rPr lang="en-US" sz="8000" dirty="0">
                <a:latin typeface="Arial Black" panose="020B0A04020102020204" pitchFamily="34" charset="0"/>
              </a:rPr>
              <a:t>) </a:t>
            </a:r>
            <a:r>
              <a:rPr lang="en-US" sz="8000" dirty="0" err="1">
                <a:latin typeface="Arial Black" panose="020B0A04020102020204" pitchFamily="34" charset="0"/>
              </a:rPr>
              <a:t>karena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konfirmasi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masa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lalu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bisa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dipakai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untuk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memprediksi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masa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mendatang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lebih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tepat</a:t>
            </a:r>
            <a:r>
              <a:rPr lang="en-US" sz="8000" dirty="0">
                <a:latin typeface="Arial Black" panose="020B0A04020102020204" pitchFamily="34" charset="0"/>
              </a:rPr>
              <a:t> </a:t>
            </a:r>
            <a:r>
              <a:rPr lang="en-US" sz="8000" dirty="0" err="1">
                <a:latin typeface="Arial Black" panose="020B0A04020102020204" pitchFamily="34" charset="0"/>
              </a:rPr>
              <a:t>lagi</a:t>
            </a:r>
            <a:endParaRPr lang="en-GB" sz="8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sz="7200" dirty="0"/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366AA4F6-52A8-4B36-8556-1BCA982771A1}"/>
              </a:ext>
            </a:extLst>
          </p:cNvPr>
          <p:cNvSpPr/>
          <p:nvPr/>
        </p:nvSpPr>
        <p:spPr>
          <a:xfrm>
            <a:off x="8628185" y="5638800"/>
            <a:ext cx="1770185" cy="97179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124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7379"/>
            <a:ext cx="10515600" cy="36490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Tepat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Waktu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err="1">
                <a:latin typeface="Arial Black" panose="020B0A04020102020204" pitchFamily="34" charset="0"/>
              </a:rPr>
              <a:t>Informasi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tepat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waktu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Yakni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sebagai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ketersediaan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informasi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ke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pembuat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keputusan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sebelum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informasi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tersebut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kehilangan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kapasitasnya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untuk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mempengaruhi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keputusan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jika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informasi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tidak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ada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pada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waktu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dibutuhkan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untuk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membuat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keputusan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maka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informasi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tersebut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tidak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lagi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relevan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tidak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mempunyai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manfaat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untuk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pengambilan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keputusan</a:t>
            </a:r>
            <a:r>
              <a:rPr lang="en-US" sz="2000" dirty="0">
                <a:latin typeface="Arial Black" panose="020B0A04020102020204" pitchFamily="34" charset="0"/>
              </a:rPr>
              <a:t>.</a:t>
            </a:r>
            <a:endParaRPr lang="en-GB" sz="2000" dirty="0">
              <a:latin typeface="Arial Black" panose="020B0A040201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Reliabiliatas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err="1">
                <a:latin typeface="Arial Black" panose="020B0A04020102020204" pitchFamily="34" charset="0"/>
              </a:rPr>
              <a:t>Informasi</a:t>
            </a:r>
            <a:r>
              <a:rPr lang="en-US" sz="2000" dirty="0">
                <a:latin typeface="Arial Black" panose="020B0A04020102020204" pitchFamily="34" charset="0"/>
              </a:rPr>
              <a:t> yang reliable </a:t>
            </a:r>
            <a:r>
              <a:rPr lang="en-US" sz="2000" dirty="0" err="1">
                <a:latin typeface="Arial Black" panose="020B0A04020102020204" pitchFamily="34" charset="0"/>
              </a:rPr>
              <a:t>bebas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dari</a:t>
            </a:r>
            <a:r>
              <a:rPr lang="en-US" sz="2000" dirty="0">
                <a:latin typeface="Arial Black" panose="020B0A04020102020204" pitchFamily="34" charset="0"/>
              </a:rPr>
              <a:t> bias-bias </a:t>
            </a:r>
            <a:r>
              <a:rPr lang="en-US" sz="2000" dirty="0" err="1">
                <a:latin typeface="Arial Black" panose="020B0A04020102020204" pitchFamily="34" charset="0"/>
              </a:rPr>
              <a:t>tertentu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bisa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mencerminkan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apa</a:t>
            </a:r>
            <a:r>
              <a:rPr lang="en-US" sz="2000" dirty="0">
                <a:latin typeface="Arial Black" panose="020B0A04020102020204" pitchFamily="34" charset="0"/>
              </a:rPr>
              <a:t> yang </a:t>
            </a:r>
            <a:r>
              <a:rPr lang="en-US" sz="2000" dirty="0" err="1">
                <a:latin typeface="Arial Black" panose="020B0A04020102020204" pitchFamily="34" charset="0"/>
              </a:rPr>
              <a:t>akan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diukur</a:t>
            </a:r>
            <a:r>
              <a:rPr lang="en-US" sz="2000" dirty="0">
                <a:latin typeface="Arial Black" panose="020B0A04020102020204" pitchFamily="34" charset="0"/>
              </a:rPr>
              <a:t> (representative). </a:t>
            </a:r>
            <a:r>
              <a:rPr lang="en-US" sz="2000" dirty="0" err="1">
                <a:latin typeface="Arial Black" panose="020B0A04020102020204" pitchFamily="34" charset="0"/>
              </a:rPr>
              <a:t>Dengan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informasi</a:t>
            </a:r>
            <a:r>
              <a:rPr lang="en-US" sz="2000" dirty="0">
                <a:latin typeface="Arial Black" panose="020B0A04020102020204" pitchFamily="34" charset="0"/>
              </a:rPr>
              <a:t> yang reliable </a:t>
            </a:r>
            <a:r>
              <a:rPr lang="en-US" sz="2000" dirty="0" err="1">
                <a:latin typeface="Arial Black" panose="020B0A04020102020204" pitchFamily="34" charset="0"/>
              </a:rPr>
              <a:t>harus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bisa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diverifikasi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netral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dan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representatif</a:t>
            </a:r>
            <a:r>
              <a:rPr lang="en-US" sz="2000" dirty="0">
                <a:latin typeface="Arial Black" panose="020B0A04020102020204" pitchFamily="34" charset="0"/>
              </a:rPr>
              <a:t>. </a:t>
            </a:r>
            <a:endParaRPr lang="en-GB" sz="2000" dirty="0">
              <a:latin typeface="Arial Black" panose="020B0A04020102020204" pitchFamily="34" charset="0"/>
            </a:endParaRPr>
          </a:p>
          <a:p>
            <a:pPr algn="just"/>
            <a:endParaRPr lang="en-GB" sz="1600" dirty="0">
              <a:latin typeface="Arial Black" panose="020B0A04020102020204" pitchFamily="34" charset="0"/>
            </a:endParaRP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5F97D238-87AA-4987-A821-0FE0CAA5EE41}"/>
              </a:ext>
            </a:extLst>
          </p:cNvPr>
          <p:cNvSpPr/>
          <p:nvPr/>
        </p:nvSpPr>
        <p:spPr>
          <a:xfrm>
            <a:off x="8991598" y="5271964"/>
            <a:ext cx="1770185" cy="12678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03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8041"/>
            <a:ext cx="10515600" cy="478191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000" dirty="0" err="1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Bisa</a:t>
            </a:r>
            <a:r>
              <a:rPr lang="en-US" sz="3000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000" dirty="0" err="1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Diverifikasi</a:t>
            </a:r>
            <a:endParaRPr lang="en-GB" sz="3000" dirty="0">
              <a:solidFill>
                <a:srgbClr val="FFFF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Bisa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diverifikasi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sering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juga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disebut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sebagai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objektif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bisa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diverifikasi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apabila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pengukur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Misal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)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bisa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sampai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pada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kesimpulan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bersama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bahwa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metode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dipilih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bersih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bias-bias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tertentu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  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000" dirty="0" err="1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Representatif</a:t>
            </a:r>
            <a:endParaRPr lang="en-GB" sz="3000" dirty="0">
              <a:solidFill>
                <a:srgbClr val="FFFF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Representatif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merupakan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keterkaitan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antara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pengukuran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apa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diukur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Istilah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lain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sering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digunakan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mempunyai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arti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sama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dengan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representative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adalah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valid.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000" dirty="0" err="1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Kenetralan</a:t>
            </a:r>
            <a:endParaRPr lang="en-GB" sz="3000" dirty="0">
              <a:solidFill>
                <a:srgbClr val="FFFF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netral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jika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bebas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dari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bias-bias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tertentu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akan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mempengaruhi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hasil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kearah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tertentu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32D774F9-C910-4352-9591-671BB35C0BAF}"/>
              </a:ext>
            </a:extLst>
          </p:cNvPr>
          <p:cNvSpPr/>
          <p:nvPr/>
        </p:nvSpPr>
        <p:spPr>
          <a:xfrm>
            <a:off x="9296399" y="5920154"/>
            <a:ext cx="1770185" cy="78373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068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Konsistensi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Bisa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Diperbandingkan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lebih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bermanfaat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apabila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tersebut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dapat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dibandingkan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serupa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lain (intercompany comparison)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serupa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masa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lalu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intracompany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comparison).</a:t>
            </a:r>
            <a:endParaRPr lang="en-GB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Material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akuntansi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dikatakan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material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apabila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ketiadaan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informasi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tersebut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penyampaian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salah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(misstatement)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akan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mempengaruhi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pertimbangan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seorang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pengambil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keputusan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n-GB" dirty="0">
              <a:latin typeface="Arial Black" panose="020B0A040201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1789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dirty="0" err="1">
                <a:latin typeface="Arial Black" panose="020B0A04020102020204" pitchFamily="34" charset="0"/>
              </a:rPr>
              <a:t>Prinsip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br>
              <a:rPr lang="en-GB" dirty="0">
                <a:latin typeface="Arial Black" panose="020B0A04020102020204" pitchFamily="34" charset="0"/>
              </a:rPr>
            </a:br>
            <a:r>
              <a:rPr lang="en-GB" dirty="0" err="1">
                <a:latin typeface="Arial Black" panose="020B0A04020102020204" pitchFamily="34" charset="0"/>
              </a:rPr>
              <a:t>Laporan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Keuangan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3252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Entity (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entitas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>
                <a:latin typeface="Arial Black" panose="020B0A04020102020204" pitchFamily="34" charset="0"/>
              </a:rPr>
              <a:t>Yang </a:t>
            </a:r>
            <a:r>
              <a:rPr lang="en-US" sz="2200" dirty="0" err="1">
                <a:latin typeface="Arial Black" panose="020B0A04020102020204" pitchFamily="34" charset="0"/>
              </a:rPr>
              <a:t>menjadi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fokus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perhatian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akuntansi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adalah</a:t>
            </a:r>
            <a:r>
              <a:rPr lang="en-US" sz="2200" dirty="0">
                <a:latin typeface="Arial Black" panose="020B0A04020102020204" pitchFamily="34" charset="0"/>
              </a:rPr>
              <a:t> entity </a:t>
            </a:r>
            <a:r>
              <a:rPr lang="en-US" sz="2200" dirty="0" err="1">
                <a:latin typeface="Arial Black" panose="020B0A04020102020204" pitchFamily="34" charset="0"/>
              </a:rPr>
              <a:t>tertentu</a:t>
            </a:r>
            <a:r>
              <a:rPr lang="en-US" sz="2200" dirty="0">
                <a:latin typeface="Arial Black" panose="020B0A04020102020204" pitchFamily="34" charset="0"/>
              </a:rPr>
              <a:t> (</a:t>
            </a:r>
            <a:r>
              <a:rPr lang="en-US" sz="2200" dirty="0" err="1">
                <a:latin typeface="Arial Black" panose="020B0A04020102020204" pitchFamily="34" charset="0"/>
              </a:rPr>
              <a:t>lembaga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tertentu</a:t>
            </a:r>
            <a:r>
              <a:rPr lang="en-US" sz="2200" dirty="0">
                <a:latin typeface="Arial Black" panose="020B0A04020102020204" pitchFamily="34" charset="0"/>
              </a:rPr>
              <a:t>) yang </a:t>
            </a:r>
            <a:r>
              <a:rPr lang="en-US" sz="2200" dirty="0" err="1">
                <a:latin typeface="Arial Black" panose="020B0A04020102020204" pitchFamily="34" charset="0"/>
              </a:rPr>
              <a:t>akan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dilaporkan</a:t>
            </a:r>
            <a:endParaRPr lang="en-GB" sz="22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Going concern (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kontinuitas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operasi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200" dirty="0" err="1">
                <a:latin typeface="Arial Black" panose="020B0A04020102020204" pitchFamily="34" charset="0"/>
              </a:rPr>
              <a:t>Dalam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menyusun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laporan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keuangan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harus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dianggap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bahwa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perusahaan</a:t>
            </a:r>
            <a:r>
              <a:rPr lang="en-US" sz="2200" dirty="0">
                <a:latin typeface="Arial Black" panose="020B0A04020102020204" pitchFamily="34" charset="0"/>
              </a:rPr>
              <a:t> (entity) yang </a:t>
            </a:r>
            <a:r>
              <a:rPr lang="en-US" sz="2200" dirty="0" err="1">
                <a:latin typeface="Arial Black" panose="020B0A04020102020204" pitchFamily="34" charset="0"/>
              </a:rPr>
              <a:t>dilaporkan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terus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beroperasi</a:t>
            </a:r>
            <a:r>
              <a:rPr lang="en-US" sz="2200" dirty="0">
                <a:latin typeface="Arial Black" panose="020B0A04020102020204" pitchFamily="34" charset="0"/>
              </a:rPr>
              <a:t> di </a:t>
            </a:r>
            <a:r>
              <a:rPr lang="en-US" sz="2200" dirty="0" err="1">
                <a:latin typeface="Arial Black" panose="020B0A04020102020204" pitchFamily="34" charset="0"/>
              </a:rPr>
              <a:t>masa</a:t>
            </a:r>
            <a:r>
              <a:rPr lang="en-US" sz="2200" dirty="0">
                <a:latin typeface="Arial Black" panose="020B0A04020102020204" pitchFamily="34" charset="0"/>
              </a:rPr>
              <a:t> yang </a:t>
            </a:r>
            <a:r>
              <a:rPr lang="en-US" sz="2200" dirty="0" err="1">
                <a:latin typeface="Arial Black" panose="020B0A04020102020204" pitchFamily="34" charset="0"/>
              </a:rPr>
              <a:t>akan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datang</a:t>
            </a:r>
            <a:r>
              <a:rPr lang="en-US" sz="2200" dirty="0">
                <a:latin typeface="Arial Black" panose="020B0A04020102020204" pitchFamily="34" charset="0"/>
              </a:rPr>
              <a:t>, </a:t>
            </a:r>
            <a:r>
              <a:rPr lang="en-US" sz="2200" dirty="0" err="1">
                <a:latin typeface="Arial Black" panose="020B0A04020102020204" pitchFamily="34" charset="0"/>
              </a:rPr>
              <a:t>jika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perusahaan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dianggap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tidak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mampu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melanjutkan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usahanya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harus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diungkapakan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oleh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akuntan</a:t>
            </a:r>
            <a:endParaRPr lang="en-GB" sz="2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Arrow: Striped Right 3">
            <a:extLst>
              <a:ext uri="{FF2B5EF4-FFF2-40B4-BE49-F238E27FC236}">
                <a16:creationId xmlns:a16="http://schemas.microsoft.com/office/drawing/2014/main" id="{D4474BB5-A364-4D4F-AB44-2E24B7C805AA}"/>
              </a:ext>
            </a:extLst>
          </p:cNvPr>
          <p:cNvSpPr/>
          <p:nvPr/>
        </p:nvSpPr>
        <p:spPr>
          <a:xfrm>
            <a:off x="9495691" y="5225072"/>
            <a:ext cx="1770185" cy="12678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438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367036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Measurement (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pengukuran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Arial Black" panose="020B0A04020102020204" pitchFamily="34" charset="0"/>
              </a:rPr>
              <a:t>Ukuran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dipakai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unit </a:t>
            </a:r>
            <a:r>
              <a:rPr lang="en-US" sz="2400" dirty="0" err="1">
                <a:latin typeface="Arial Black" panose="020B0A04020102020204" pitchFamily="34" charset="0"/>
              </a:rPr>
              <a:t>moneter</a:t>
            </a: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Time Period (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periode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waktu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Arial Black" panose="020B0A04020102020204" pitchFamily="34" charset="0"/>
              </a:rPr>
              <a:t>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keuangan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menyajikan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informasi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suatu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saat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tertentu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tertentu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  <a:r>
              <a:rPr lang="en-US" sz="2400" dirty="0" err="1">
                <a:latin typeface="Arial Black" panose="020B0A04020102020204" pitchFamily="34" charset="0"/>
              </a:rPr>
              <a:t>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keuangan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harus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memiliki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batas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waktu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jelas</a:t>
            </a: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Monetary unit (unit 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moneter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Arial Black" panose="020B0A04020102020204" pitchFamily="34" charset="0"/>
              </a:rPr>
              <a:t>Pengukuran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setiap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transaksi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nilai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unit </a:t>
            </a:r>
            <a:r>
              <a:rPr lang="en-US" sz="2400" dirty="0" err="1">
                <a:latin typeface="Arial Black" panose="020B0A04020102020204" pitchFamily="34" charset="0"/>
              </a:rPr>
              <a:t>moneter</a:t>
            </a:r>
            <a:endParaRPr lang="en-GB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 </a:t>
            </a:r>
            <a:endParaRPr lang="en-GB" sz="2400" dirty="0">
              <a:latin typeface="Arial Black" panose="020B0A04020102020204" pitchFamily="34" charset="0"/>
            </a:endParaRPr>
          </a:p>
          <a:p>
            <a:endParaRPr lang="en-GB" dirty="0"/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C60595D0-A09D-455E-B2C0-AB6C13583751}"/>
              </a:ext>
            </a:extLst>
          </p:cNvPr>
          <p:cNvSpPr/>
          <p:nvPr/>
        </p:nvSpPr>
        <p:spPr>
          <a:xfrm>
            <a:off x="9249506" y="5107842"/>
            <a:ext cx="1770185" cy="12678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948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0517"/>
            <a:ext cx="10515600" cy="435133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FFFF00"/>
                </a:solidFill>
                <a:latin typeface="Arial Black" panose="020B0A04020102020204" pitchFamily="34" charset="0"/>
              </a:rPr>
              <a:t>Accrual</a:t>
            </a:r>
            <a:endParaRPr lang="en-GB" sz="30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</a:rPr>
              <a:t>Penetapan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pendapatan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biaya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dari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posisi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harta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kewajiban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ditetapkan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berdasarkan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kejadiannya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tanpa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melihat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apakah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transaksi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pembayaran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penerimaan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dilakukan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belum</a:t>
            </a: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FFFF00"/>
                </a:solidFill>
                <a:latin typeface="Arial Black" panose="020B0A04020102020204" pitchFamily="34" charset="0"/>
              </a:rPr>
              <a:t>Exchange price (</a:t>
            </a:r>
            <a:r>
              <a:rPr lang="en-US" sz="3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harga</a:t>
            </a:r>
            <a:r>
              <a:rPr lang="en-US" sz="30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3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pertukaran</a:t>
            </a:r>
            <a:r>
              <a:rPr lang="en-US" sz="3000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sz="30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</a:rPr>
              <a:t>Nilai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terdapat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didasarkan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harga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pertukaran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terjadinya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transaksi</a:t>
            </a: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300" dirty="0" err="1">
                <a:solidFill>
                  <a:srgbClr val="FFFF00"/>
                </a:solidFill>
                <a:latin typeface="Arial Black" panose="020B0A04020102020204" pitchFamily="34" charset="0"/>
              </a:rPr>
              <a:t>Aproximation</a:t>
            </a:r>
            <a:r>
              <a:rPr lang="en-US" sz="3300" dirty="0">
                <a:solidFill>
                  <a:srgbClr val="FFFF00"/>
                </a:solidFill>
                <a:latin typeface="Arial Black" panose="020B0A04020102020204" pitchFamily="34" charset="0"/>
              </a:rPr>
              <a:t> (</a:t>
            </a:r>
            <a:r>
              <a:rPr lang="en-US" sz="3300" dirty="0" err="1">
                <a:solidFill>
                  <a:srgbClr val="FFFF00"/>
                </a:solidFill>
                <a:latin typeface="Arial Black" panose="020B0A04020102020204" pitchFamily="34" charset="0"/>
              </a:rPr>
              <a:t>penaksiran</a:t>
            </a:r>
            <a:r>
              <a:rPr lang="en-US" sz="3300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sz="33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akuntansi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tidak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dihindarkan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penaksiran-penaksiran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seperti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taksiran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umur</a:t>
            </a:r>
            <a:r>
              <a:rPr lang="en-US" dirty="0">
                <a:latin typeface="Arial Black" panose="020B0A04020102020204" pitchFamily="34" charset="0"/>
              </a:rPr>
              <a:t> (</a:t>
            </a:r>
            <a:r>
              <a:rPr lang="en-US" dirty="0" err="1">
                <a:latin typeface="Arial Black" panose="020B0A04020102020204" pitchFamily="34" charset="0"/>
              </a:rPr>
              <a:t>umur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aktiva</a:t>
            </a:r>
            <a:r>
              <a:rPr lang="en-US" dirty="0">
                <a:latin typeface="Arial Black" panose="020B0A04020102020204" pitchFamily="34" charset="0"/>
              </a:rPr>
              <a:t>), </a:t>
            </a:r>
            <a:r>
              <a:rPr lang="en-US" dirty="0" err="1">
                <a:latin typeface="Arial Black" panose="020B0A04020102020204" pitchFamily="34" charset="0"/>
              </a:rPr>
              <a:t>taksiran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harga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pemilihan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prinsip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digunakan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dsb</a:t>
            </a:r>
            <a:endParaRPr lang="en-GB" dirty="0">
              <a:latin typeface="Arial Black" panose="020B0A04020102020204" pitchFamily="34" charset="0"/>
            </a:endParaRPr>
          </a:p>
          <a:p>
            <a:pPr algn="just"/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EFB907D3-DAA9-4951-887D-36D31EDE77DE}"/>
              </a:ext>
            </a:extLst>
          </p:cNvPr>
          <p:cNvSpPr/>
          <p:nvPr/>
        </p:nvSpPr>
        <p:spPr>
          <a:xfrm>
            <a:off x="9495691" y="5461855"/>
            <a:ext cx="1770185" cy="12678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476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8859"/>
            <a:ext cx="10515600" cy="408341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Judgement</a:t>
            </a:r>
            <a:r>
              <a:rPr lang="en-US" sz="3000" dirty="0">
                <a:solidFill>
                  <a:srgbClr val="FFFF00"/>
                </a:solidFill>
                <a:latin typeface="Arial Black" panose="020B0A04020102020204" pitchFamily="34" charset="0"/>
              </a:rPr>
              <a:t> (</a:t>
            </a:r>
            <a:r>
              <a:rPr lang="en-US" sz="3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pertimbangan</a:t>
            </a:r>
            <a:r>
              <a:rPr lang="en-US" sz="3000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sz="30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penyusunan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banyak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diperlukan</a:t>
            </a:r>
            <a:r>
              <a:rPr lang="en-US" dirty="0">
                <a:latin typeface="Arial Black" panose="020B0A04020102020204" pitchFamily="34" charset="0"/>
              </a:rPr>
              <a:t>  </a:t>
            </a:r>
            <a:r>
              <a:rPr lang="en-US" dirty="0" err="1">
                <a:latin typeface="Arial Black" panose="020B0A04020102020204" pitchFamily="34" charset="0"/>
              </a:rPr>
              <a:t>pertimbangan-pertimbangan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berdasarkan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keahlian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baik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pertimbangan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memilih</a:t>
            </a:r>
            <a:r>
              <a:rPr lang="en-US" dirty="0">
                <a:latin typeface="Arial Black" panose="020B0A04020102020204" pitchFamily="34" charset="0"/>
              </a:rPr>
              <a:t> alternative </a:t>
            </a:r>
            <a:r>
              <a:rPr lang="en-US" dirty="0" err="1">
                <a:latin typeface="Arial Black" panose="020B0A04020102020204" pitchFamily="34" charset="0"/>
              </a:rPr>
              <a:t>prinsip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maupun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pemilihan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cara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penyajian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endParaRPr lang="en-GB" dirty="0">
              <a:latin typeface="Arial Black" panose="020B0A040201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300" dirty="0">
                <a:solidFill>
                  <a:srgbClr val="FFFF00"/>
                </a:solidFill>
                <a:latin typeface="Arial Black" panose="020B0A04020102020204" pitchFamily="34" charset="0"/>
              </a:rPr>
              <a:t>General purpose (</a:t>
            </a:r>
            <a:r>
              <a:rPr lang="en-US" sz="3300" dirty="0" err="1">
                <a:solidFill>
                  <a:srgbClr val="FFFF00"/>
                </a:solidFill>
                <a:latin typeface="Arial Black" panose="020B0A04020102020204" pitchFamily="34" charset="0"/>
              </a:rPr>
              <a:t>tujuan</a:t>
            </a:r>
            <a:r>
              <a:rPr lang="en-US" sz="33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3300" dirty="0" err="1">
                <a:solidFill>
                  <a:srgbClr val="FFFF00"/>
                </a:solidFill>
                <a:latin typeface="Arial Black" panose="020B0A04020102020204" pitchFamily="34" charset="0"/>
              </a:rPr>
              <a:t>umum</a:t>
            </a:r>
            <a:r>
              <a:rPr lang="en-US" sz="3300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sz="33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</a:rPr>
              <a:t>Penyajian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ditujukan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untuk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pemakai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secara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umum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bukan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pemakai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khusus</a:t>
            </a:r>
            <a:endParaRPr lang="en-GB" dirty="0">
              <a:latin typeface="Arial Black" panose="020B0A040201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300" dirty="0">
                <a:solidFill>
                  <a:srgbClr val="FFFF00"/>
                </a:solidFill>
                <a:latin typeface="Arial Black" panose="020B0A04020102020204" pitchFamily="34" charset="0"/>
              </a:rPr>
              <a:t>Inter related statement (</a:t>
            </a:r>
            <a:r>
              <a:rPr lang="en-US" sz="3300" dirty="0" err="1">
                <a:solidFill>
                  <a:srgbClr val="FFFF00"/>
                </a:solidFill>
                <a:latin typeface="Arial Black" panose="020B0A04020102020204" pitchFamily="34" charset="0"/>
              </a:rPr>
              <a:t>laporan</a:t>
            </a:r>
            <a:r>
              <a:rPr lang="en-US" sz="33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3300" dirty="0" err="1">
                <a:solidFill>
                  <a:srgbClr val="FFFF00"/>
                </a:solidFill>
                <a:latin typeface="Arial Black" panose="020B0A04020102020204" pitchFamily="34" charset="0"/>
              </a:rPr>
              <a:t>saling</a:t>
            </a:r>
            <a:r>
              <a:rPr lang="en-US" sz="33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3300" dirty="0" err="1">
                <a:solidFill>
                  <a:srgbClr val="FFFF00"/>
                </a:solidFill>
                <a:latin typeface="Arial Black" panose="020B0A04020102020204" pitchFamily="34" charset="0"/>
              </a:rPr>
              <a:t>terkait</a:t>
            </a:r>
            <a:r>
              <a:rPr lang="en-US" sz="3300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sz="33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posisi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laba</a:t>
            </a:r>
            <a:r>
              <a:rPr lang="en-US" dirty="0">
                <a:latin typeface="Arial Black" panose="020B0A04020102020204" pitchFamily="34" charset="0"/>
              </a:rPr>
              <a:t>/</a:t>
            </a:r>
            <a:r>
              <a:rPr lang="en-US" dirty="0" err="1">
                <a:latin typeface="Arial Black" panose="020B0A04020102020204" pitchFamily="34" charset="0"/>
              </a:rPr>
              <a:t>rugi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komprehensif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arus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kas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hasil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perhitungan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angkanya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dilaporkan</a:t>
            </a:r>
            <a:r>
              <a:rPr lang="en-US" dirty="0">
                <a:latin typeface="Arial Black" panose="020B0A04020102020204" pitchFamily="34" charset="0"/>
              </a:rPr>
              <a:t>  </a:t>
            </a:r>
            <a:r>
              <a:rPr lang="en-US" dirty="0" err="1">
                <a:latin typeface="Arial Black" panose="020B0A04020102020204" pitchFamily="34" charset="0"/>
              </a:rPr>
              <a:t>memiliki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hubungan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saling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terkait</a:t>
            </a:r>
            <a:endParaRPr lang="en-GB" dirty="0">
              <a:latin typeface="Arial Black" panose="020B0A04020102020204" pitchFamily="34" charset="0"/>
            </a:endParaRPr>
          </a:p>
          <a:p>
            <a:pPr algn="just"/>
            <a:endParaRPr lang="en-GB" dirty="0"/>
          </a:p>
        </p:txBody>
      </p:sp>
      <p:sp>
        <p:nvSpPr>
          <p:cNvPr id="7" name="Arrow: Striped Right 6">
            <a:extLst>
              <a:ext uri="{FF2B5EF4-FFF2-40B4-BE49-F238E27FC236}">
                <a16:creationId xmlns:a16="http://schemas.microsoft.com/office/drawing/2014/main" id="{2A0844E3-5AC6-4D07-A534-A6F52CC38FE1}"/>
              </a:ext>
            </a:extLst>
          </p:cNvPr>
          <p:cNvSpPr/>
          <p:nvPr/>
        </p:nvSpPr>
        <p:spPr>
          <a:xfrm>
            <a:off x="9143999" y="5426074"/>
            <a:ext cx="1770185" cy="126780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400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4979"/>
            <a:ext cx="10515600" cy="401246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Substance Over form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 </a:t>
            </a:r>
            <a:r>
              <a:rPr lang="en-US" dirty="0" err="1">
                <a:latin typeface="Arial Black" panose="020B0A04020102020204" pitchFamily="34" charset="0"/>
              </a:rPr>
              <a:t>lebih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menekankan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kenyataan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ekonomis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suatu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kejadian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daripada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bukti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legalnya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formalnya</a:t>
            </a: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Materiality (</a:t>
            </a:r>
            <a:r>
              <a:rPr lang="en-US" dirty="0" err="1">
                <a:solidFill>
                  <a:srgbClr val="FFFF00"/>
                </a:solidFill>
                <a:latin typeface="Arial Black" panose="020B0A04020102020204" pitchFamily="34" charset="0"/>
              </a:rPr>
              <a:t>materialitas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</a:rPr>
              <a:t>)</a:t>
            </a:r>
            <a:endParaRPr lang="en-GB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memuat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informasi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dianggap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penting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indikator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materialitas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adalah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dikaitkan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dampaknya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terhadap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endParaRPr lang="en-GB" dirty="0">
              <a:latin typeface="Arial Black" panose="020B0A040201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6892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Posisi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(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Neraca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0456"/>
            <a:ext cx="10515600" cy="435133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rial Black" panose="020B0A04020102020204" pitchFamily="34" charset="0"/>
              </a:rPr>
              <a:t>Merupakan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 yang </a:t>
            </a:r>
            <a:r>
              <a:rPr lang="en-US" dirty="0" err="1">
                <a:latin typeface="Arial Black" panose="020B0A04020102020204" pitchFamily="34" charset="0"/>
              </a:rPr>
              <a:t>menggambarkan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posisi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 </a:t>
            </a:r>
            <a:r>
              <a:rPr lang="en-US" dirty="0" err="1">
                <a:latin typeface="Arial Black" panose="020B0A04020102020204" pitchFamily="34" charset="0"/>
              </a:rPr>
              <a:t>suatu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perusahaan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suatu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tertentu</a:t>
            </a:r>
            <a:r>
              <a:rPr lang="en-US" dirty="0">
                <a:latin typeface="Arial Black" panose="020B0A04020102020204" pitchFamily="34" charset="0"/>
              </a:rPr>
              <a:t>.</a:t>
            </a: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 Black" panose="020B0A04020102020204" pitchFamily="34" charset="0"/>
              </a:rPr>
              <a:t>Isi </a:t>
            </a: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Posisi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terdiri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dari</a:t>
            </a:r>
            <a:r>
              <a:rPr lang="en-US" dirty="0">
                <a:latin typeface="Arial Black" panose="020B0A040201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Aktiva</a:t>
            </a:r>
            <a:r>
              <a:rPr lang="en-US" dirty="0">
                <a:latin typeface="Arial Black" panose="020B0A04020102020204" pitchFamily="34" charset="0"/>
              </a:rPr>
              <a:t> (Asset)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</a:rPr>
              <a:t>Kewajiban</a:t>
            </a:r>
            <a:r>
              <a:rPr lang="en-US" dirty="0">
                <a:latin typeface="Arial Black" panose="020B0A04020102020204" pitchFamily="34" charset="0"/>
              </a:rPr>
              <a:t> (</a:t>
            </a:r>
            <a:r>
              <a:rPr lang="en-US" dirty="0" err="1">
                <a:latin typeface="Arial Black" panose="020B0A04020102020204" pitchFamily="34" charset="0"/>
              </a:rPr>
              <a:t>hutang</a:t>
            </a:r>
            <a:r>
              <a:rPr lang="en-US" dirty="0">
                <a:latin typeface="Arial Black" panose="020B0A04020102020204" pitchFamily="34" charset="0"/>
              </a:rPr>
              <a:t>),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Liabilities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 Black" panose="020B0A04020102020204" pitchFamily="34" charset="0"/>
              </a:rPr>
              <a:t> Modal (Equity)</a:t>
            </a:r>
            <a:endParaRPr lang="en-GB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4020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dirty="0" err="1">
                <a:latin typeface="Arial Black" panose="020B0A04020102020204" pitchFamily="34" charset="0"/>
              </a:rPr>
              <a:t>Prinsip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Akuntansi</a:t>
            </a:r>
            <a:r>
              <a:rPr lang="en-US" sz="2800" dirty="0">
                <a:latin typeface="Arial Black" panose="020B0A04020102020204" pitchFamily="34" charset="0"/>
              </a:rPr>
              <a:t> Yang </a:t>
            </a:r>
            <a:r>
              <a:rPr lang="en-US" sz="2800" dirty="0" err="1">
                <a:latin typeface="Arial Black" panose="020B0A04020102020204" pitchFamily="34" charset="0"/>
              </a:rPr>
              <a:t>Berterima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Umum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br>
              <a:rPr lang="en-US" sz="2800" dirty="0">
                <a:latin typeface="Arial Black" panose="020B0A04020102020204" pitchFamily="34" charset="0"/>
              </a:rPr>
            </a:br>
            <a:r>
              <a:rPr lang="en-US" sz="2800" dirty="0">
                <a:latin typeface="Arial Black" panose="020B0A04020102020204" pitchFamily="34" charset="0"/>
              </a:rPr>
              <a:t>(GAAP, General Accepted Accounting Principle).</a:t>
            </a:r>
            <a:endParaRPr lang="en-GB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 Black" panose="020B0A04020102020204" pitchFamily="34" charset="0"/>
              </a:rPr>
              <a:t>GAAP </a:t>
            </a:r>
            <a:r>
              <a:rPr lang="en-US" sz="2400" dirty="0" err="1">
                <a:latin typeface="Arial Black" panose="020B0A04020102020204" pitchFamily="34" charset="0"/>
              </a:rPr>
              <a:t>merupakan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kumpulan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standar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pengumuman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pendapat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interpretasi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panduan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praktek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  <a:r>
              <a:rPr lang="en-US" sz="2400" dirty="0" err="1">
                <a:latin typeface="Arial Black" panose="020B0A04020102020204" pitchFamily="34" charset="0"/>
              </a:rPr>
              <a:t>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Keuangan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dibuat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berdasarkan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pedoman</a:t>
            </a:r>
            <a:r>
              <a:rPr lang="en-US" sz="2400" dirty="0">
                <a:latin typeface="Arial Black" panose="020B0A04020102020204" pitchFamily="34" charset="0"/>
              </a:rPr>
              <a:t>  GAAP, yang </a:t>
            </a:r>
            <a:r>
              <a:rPr lang="en-US" sz="2400" dirty="0" err="1">
                <a:latin typeface="Arial Black" panose="020B0A04020102020204" pitchFamily="34" charset="0"/>
              </a:rPr>
              <a:t>merupakan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aturan</a:t>
            </a:r>
            <a:r>
              <a:rPr lang="en-US" sz="2400" dirty="0">
                <a:latin typeface="Arial Black" panose="020B0A04020102020204" pitchFamily="34" charset="0"/>
              </a:rPr>
              <a:t> dan </a:t>
            </a:r>
            <a:r>
              <a:rPr lang="en-US" sz="2400" dirty="0" err="1">
                <a:latin typeface="Arial Black" panose="020B0A04020102020204" pitchFamily="34" charset="0"/>
              </a:rPr>
              <a:t>panduan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akuntansi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keuangan</a:t>
            </a:r>
            <a:r>
              <a:rPr lang="en-US" sz="2400">
                <a:latin typeface="Arial Black" panose="020B0A04020102020204" pitchFamily="34" charset="0"/>
              </a:rPr>
              <a:t>. </a:t>
            </a: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err="1">
                <a:latin typeface="Arial Black" panose="020B0A04020102020204" pitchFamily="34" charset="0"/>
              </a:rPr>
              <a:t>Institusi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badan</a:t>
            </a:r>
            <a:r>
              <a:rPr lang="en-US" sz="2400" dirty="0">
                <a:latin typeface="Arial Black" panose="020B0A04020102020204" pitchFamily="34" charset="0"/>
              </a:rPr>
              <a:t>  yang </a:t>
            </a:r>
            <a:r>
              <a:rPr lang="en-US" sz="2400" dirty="0" err="1">
                <a:latin typeface="Arial Black" panose="020B0A04020102020204" pitchFamily="34" charset="0"/>
              </a:rPr>
              <a:t>terlibat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penyusunan</a:t>
            </a:r>
            <a:r>
              <a:rPr lang="en-US" sz="2400" dirty="0">
                <a:latin typeface="Arial Black" panose="020B0A04020102020204" pitchFamily="34" charset="0"/>
              </a:rPr>
              <a:t> GAAP </a:t>
            </a:r>
            <a:r>
              <a:rPr lang="en-US" sz="2400" dirty="0" err="1">
                <a:latin typeface="Arial Black" panose="020B0A04020102020204" pitchFamily="34" charset="0"/>
              </a:rPr>
              <a:t>yakni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FASB (Financial Accounting Standard Board)</a:t>
            </a: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SEC (Securities and Exchange Commission)</a:t>
            </a: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AICPA (American Institute of Certified Public Accountants)</a:t>
            </a:r>
            <a:endParaRPr lang="en-GB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72144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Standar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Pelaporan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Internasional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b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(IFRS, International Financing Reporting Standards)</a:t>
            </a:r>
            <a:endParaRPr lang="en-GB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4157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 Black" panose="020B0A04020102020204" pitchFamily="34" charset="0"/>
              </a:rPr>
              <a:t>IFRS </a:t>
            </a:r>
            <a:r>
              <a:rPr lang="en-US" sz="2400" dirty="0" err="1">
                <a:latin typeface="Arial Black" panose="020B0A04020102020204" pitchFamily="34" charset="0"/>
              </a:rPr>
              <a:t>merupakan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standar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keuangan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internasional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dikeluarkan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oleh</a:t>
            </a:r>
            <a:r>
              <a:rPr lang="en-US" sz="2400" dirty="0">
                <a:latin typeface="Arial Black" panose="020B0A04020102020204" pitchFamily="34" charset="0"/>
              </a:rPr>
              <a:t> IASB (International Accounting Standards Boards) </a:t>
            </a:r>
            <a:r>
              <a:rPr lang="en-US" sz="2400" dirty="0" err="1">
                <a:latin typeface="Arial Black" panose="020B0A04020102020204" pitchFamily="34" charset="0"/>
              </a:rPr>
              <a:t>yaitu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perwakilan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dari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akuntan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pihak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terkait</a:t>
            </a:r>
            <a:r>
              <a:rPr lang="en-US" sz="2400" dirty="0">
                <a:latin typeface="Arial Black" panose="020B0A04020102020204" pitchFamily="34" charset="0"/>
              </a:rPr>
              <a:t> lain </a:t>
            </a:r>
            <a:r>
              <a:rPr lang="en-US" sz="2400" dirty="0" err="1">
                <a:latin typeface="Arial Black" panose="020B0A04020102020204" pitchFamily="34" charset="0"/>
              </a:rPr>
              <a:t>dari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berbagai</a:t>
            </a:r>
            <a:r>
              <a:rPr lang="en-US" sz="2400" dirty="0">
                <a:latin typeface="Arial Black" panose="020B0A04020102020204" pitchFamily="34" charset="0"/>
              </a:rPr>
              <a:t> Negara.</a:t>
            </a:r>
            <a:endParaRPr lang="en-GB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58896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EDE31162-F71A-48E5-BA35-EEB451BEF4B7}"/>
              </a:ext>
            </a:extLst>
          </p:cNvPr>
          <p:cNvSpPr/>
          <p:nvPr/>
        </p:nvSpPr>
        <p:spPr>
          <a:xfrm>
            <a:off x="1559169" y="1805354"/>
            <a:ext cx="8804031" cy="139504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#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Selesai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Materi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Pertemuan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Dua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#</a:t>
            </a:r>
          </a:p>
        </p:txBody>
      </p:sp>
    </p:spTree>
    <p:extLst>
      <p:ext uri="{BB962C8B-B14F-4D97-AF65-F5344CB8AC3E}">
        <p14:creationId xmlns:p14="http://schemas.microsoft.com/office/powerpoint/2010/main" val="446965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508" y="2532185"/>
            <a:ext cx="10515600" cy="322384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1). </a:t>
            </a:r>
            <a:r>
              <a:rPr lang="en-US" sz="2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Aktiva</a:t>
            </a: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Lancar</a:t>
            </a: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 (Current assets) </a:t>
            </a:r>
            <a:r>
              <a:rPr lang="en-US" sz="2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terdiri</a:t>
            </a: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 :</a:t>
            </a:r>
          </a:p>
          <a:p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Kas</a:t>
            </a:r>
            <a:r>
              <a:rPr lang="en-US" sz="2200" dirty="0">
                <a:latin typeface="Arial Black" panose="020B0A04020102020204" pitchFamily="34" charset="0"/>
              </a:rPr>
              <a:t>, </a:t>
            </a:r>
            <a:r>
              <a:rPr lang="en-US" sz="2200" dirty="0" err="1">
                <a:latin typeface="Arial Black" panose="020B0A04020102020204" pitchFamily="34" charset="0"/>
              </a:rPr>
              <a:t>Investasi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jangka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pendek</a:t>
            </a:r>
            <a:r>
              <a:rPr lang="en-US" sz="2200" dirty="0">
                <a:latin typeface="Arial Black" panose="020B0A04020102020204" pitchFamily="34" charset="0"/>
              </a:rPr>
              <a:t> (</a:t>
            </a:r>
            <a:r>
              <a:rPr lang="en-US" sz="2200" dirty="0" err="1">
                <a:latin typeface="Arial Black" panose="020B0A04020102020204" pitchFamily="34" charset="0"/>
              </a:rPr>
              <a:t>surat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berharga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atau</a:t>
            </a:r>
            <a:r>
              <a:rPr lang="en-US" sz="2200" dirty="0">
                <a:latin typeface="Arial Black" panose="020B0A04020102020204" pitchFamily="34" charset="0"/>
              </a:rPr>
              <a:t> marketable securities),  </a:t>
            </a:r>
            <a:r>
              <a:rPr lang="en-US" sz="2200" dirty="0" err="1">
                <a:latin typeface="Arial Black" panose="020B0A04020102020204" pitchFamily="34" charset="0"/>
              </a:rPr>
              <a:t>Piutang</a:t>
            </a:r>
            <a:r>
              <a:rPr lang="en-US" sz="2200" dirty="0">
                <a:latin typeface="Arial Black" panose="020B0A04020102020204" pitchFamily="34" charset="0"/>
              </a:rPr>
              <a:t>  (</a:t>
            </a:r>
            <a:r>
              <a:rPr lang="en-US" sz="2200" dirty="0" err="1">
                <a:latin typeface="Arial Black" panose="020B0A04020102020204" pitchFamily="34" charset="0"/>
              </a:rPr>
              <a:t>wesel</a:t>
            </a:r>
            <a:r>
              <a:rPr lang="en-US" sz="2200" dirty="0">
                <a:latin typeface="Arial Black" panose="020B0A04020102020204" pitchFamily="34" charset="0"/>
              </a:rPr>
              <a:t>, </a:t>
            </a:r>
            <a:r>
              <a:rPr lang="en-US" sz="2200" dirty="0" err="1">
                <a:latin typeface="Arial Black" panose="020B0A04020102020204" pitchFamily="34" charset="0"/>
              </a:rPr>
              <a:t>dagang</a:t>
            </a:r>
            <a:r>
              <a:rPr lang="en-US" sz="2200" dirty="0">
                <a:latin typeface="Arial Black" panose="020B0A04020102020204" pitchFamily="34" charset="0"/>
              </a:rPr>
              <a:t>), </a:t>
            </a:r>
            <a:r>
              <a:rPr lang="en-US" sz="2200" dirty="0" err="1">
                <a:latin typeface="Arial Black" panose="020B0A04020102020204" pitchFamily="34" charset="0"/>
              </a:rPr>
              <a:t>Persediaan</a:t>
            </a:r>
            <a:r>
              <a:rPr lang="en-US" sz="2200" dirty="0">
                <a:latin typeface="Arial Black" panose="020B0A04020102020204" pitchFamily="34" charset="0"/>
              </a:rPr>
              <a:t> (</a:t>
            </a:r>
            <a:r>
              <a:rPr lang="en-US" sz="2200" dirty="0" err="1">
                <a:latin typeface="Arial Black" panose="020B0A04020102020204" pitchFamily="34" charset="0"/>
              </a:rPr>
              <a:t>Bahan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mentah</a:t>
            </a:r>
            <a:r>
              <a:rPr lang="en-US" sz="2200" dirty="0">
                <a:latin typeface="Arial Black" panose="020B0A04020102020204" pitchFamily="34" charset="0"/>
              </a:rPr>
              <a:t>,  </a:t>
            </a:r>
            <a:r>
              <a:rPr lang="en-US" sz="2200" dirty="0" err="1">
                <a:latin typeface="Arial Black" panose="020B0A04020102020204" pitchFamily="34" charset="0"/>
              </a:rPr>
              <a:t>barang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dalam</a:t>
            </a:r>
            <a:r>
              <a:rPr lang="en-US" sz="2200" dirty="0">
                <a:latin typeface="Arial Black" panose="020B0A04020102020204" pitchFamily="34" charset="0"/>
              </a:rPr>
              <a:t> proses,  </a:t>
            </a:r>
            <a:r>
              <a:rPr lang="en-US" sz="2200" dirty="0" err="1">
                <a:latin typeface="Arial Black" panose="020B0A04020102020204" pitchFamily="34" charset="0"/>
              </a:rPr>
              <a:t>barang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jadi</a:t>
            </a:r>
            <a:r>
              <a:rPr lang="en-US" sz="2200" dirty="0">
                <a:latin typeface="Arial Black" panose="020B0A04020102020204" pitchFamily="34" charset="0"/>
              </a:rPr>
              <a:t>), </a:t>
            </a:r>
            <a:r>
              <a:rPr lang="en-US" sz="2200" dirty="0" err="1">
                <a:latin typeface="Arial Black" panose="020B0A04020102020204" pitchFamily="34" charset="0"/>
              </a:rPr>
              <a:t>Penghasilan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atau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penerimaan</a:t>
            </a:r>
            <a:r>
              <a:rPr lang="en-US" sz="2200" dirty="0">
                <a:latin typeface="Arial Black" panose="020B0A04020102020204" pitchFamily="34" charset="0"/>
              </a:rPr>
              <a:t> yang </a:t>
            </a:r>
            <a:r>
              <a:rPr lang="en-US" sz="2200" dirty="0" err="1">
                <a:latin typeface="Arial Black" panose="020B0A04020102020204" pitchFamily="34" charset="0"/>
              </a:rPr>
              <a:t>masih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harus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diterima</a:t>
            </a:r>
            <a:r>
              <a:rPr lang="en-US" sz="2200" dirty="0">
                <a:latin typeface="Arial Black" panose="020B0A04020102020204" pitchFamily="34" charset="0"/>
              </a:rPr>
              <a:t>, </a:t>
            </a:r>
            <a:r>
              <a:rPr lang="en-US" sz="2200" dirty="0" err="1">
                <a:latin typeface="Arial Black" panose="020B0A04020102020204" pitchFamily="34" charset="0"/>
              </a:rPr>
              <a:t>Biaya</a:t>
            </a:r>
            <a:r>
              <a:rPr lang="en-US" sz="2200" dirty="0">
                <a:latin typeface="Arial Black" panose="020B0A04020102020204" pitchFamily="34" charset="0"/>
              </a:rPr>
              <a:t> yang </a:t>
            </a:r>
            <a:r>
              <a:rPr lang="en-US" sz="2200" dirty="0" err="1">
                <a:latin typeface="Arial Black" panose="020B0A04020102020204" pitchFamily="34" charset="0"/>
              </a:rPr>
              <a:t>dibayar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dimuka</a:t>
            </a:r>
            <a:r>
              <a:rPr lang="en-US" sz="2200" dirty="0">
                <a:latin typeface="Arial Black" panose="020B0A04020102020204" pitchFamily="34" charset="0"/>
              </a:rPr>
              <a:t>.</a:t>
            </a:r>
            <a:endParaRPr lang="en-GB" sz="22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2). </a:t>
            </a:r>
            <a:r>
              <a:rPr lang="en-US" sz="2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Aktiva</a:t>
            </a: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tidak</a:t>
            </a: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lancar</a:t>
            </a: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terdiri</a:t>
            </a: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solidFill>
                  <a:srgbClr val="FFFF00"/>
                </a:solidFill>
                <a:latin typeface="Arial Black" panose="020B0A04020102020204" pitchFamily="34" charset="0"/>
              </a:rPr>
              <a:t>dari</a:t>
            </a:r>
            <a:r>
              <a:rPr lang="en-US" sz="2200" dirty="0">
                <a:solidFill>
                  <a:srgbClr val="FFFF00"/>
                </a:solidFill>
                <a:latin typeface="Arial Black" panose="020B0A04020102020204" pitchFamily="34" charset="0"/>
              </a:rPr>
              <a:t> : </a:t>
            </a:r>
          </a:p>
          <a:p>
            <a:r>
              <a:rPr lang="en-US" sz="2200" dirty="0" err="1">
                <a:latin typeface="Arial Black" panose="020B0A04020102020204" pitchFamily="34" charset="0"/>
              </a:rPr>
              <a:t>Investasi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jangka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panjang</a:t>
            </a:r>
            <a:r>
              <a:rPr lang="en-US" sz="2200" dirty="0">
                <a:latin typeface="Arial Black" panose="020B0A04020102020204" pitchFamily="34" charset="0"/>
              </a:rPr>
              <a:t> (</a:t>
            </a:r>
            <a:r>
              <a:rPr lang="en-US" sz="2200" dirty="0" err="1">
                <a:latin typeface="Arial Black" panose="020B0A04020102020204" pitchFamily="34" charset="0"/>
              </a:rPr>
              <a:t>saham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perusahaan</a:t>
            </a:r>
            <a:r>
              <a:rPr lang="en-US" sz="2200" dirty="0">
                <a:latin typeface="Arial Black" panose="020B0A04020102020204" pitchFamily="34" charset="0"/>
              </a:rPr>
              <a:t> lain, </a:t>
            </a:r>
            <a:r>
              <a:rPr lang="en-US" sz="2200" dirty="0" err="1">
                <a:latin typeface="Arial Black" panose="020B0A04020102020204" pitchFamily="34" charset="0"/>
              </a:rPr>
              <a:t>obligasi</a:t>
            </a:r>
            <a:r>
              <a:rPr lang="en-US" sz="2200" dirty="0">
                <a:latin typeface="Arial Black" panose="020B0A04020102020204" pitchFamily="34" charset="0"/>
              </a:rPr>
              <a:t>, </a:t>
            </a:r>
            <a:r>
              <a:rPr lang="en-US" sz="2200" dirty="0" err="1">
                <a:latin typeface="Arial Black" panose="020B0A04020102020204" pitchFamily="34" charset="0"/>
              </a:rPr>
              <a:t>investasi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dalam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bentuk</a:t>
            </a:r>
            <a:r>
              <a:rPr lang="en-US" sz="2200" dirty="0">
                <a:latin typeface="Arial Black" panose="020B0A04020102020204" pitchFamily="34" charset="0"/>
              </a:rPr>
              <a:t> dana </a:t>
            </a:r>
            <a:r>
              <a:rPr lang="en-US" sz="2200" dirty="0" err="1">
                <a:latin typeface="Arial Black" panose="020B0A04020102020204" pitchFamily="34" charset="0"/>
              </a:rPr>
              <a:t>untuk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tujuan</a:t>
            </a:r>
            <a:r>
              <a:rPr lang="en-US" sz="2200" dirty="0">
                <a:latin typeface="Arial Black" panose="020B0A04020102020204" pitchFamily="34" charset="0"/>
              </a:rPr>
              <a:t> </a:t>
            </a:r>
            <a:r>
              <a:rPr lang="en-US" sz="2200" dirty="0" err="1">
                <a:latin typeface="Arial Black" panose="020B0A04020102020204" pitchFamily="34" charset="0"/>
              </a:rPr>
              <a:t>tertentu</a:t>
            </a:r>
            <a:r>
              <a:rPr lang="en-US" sz="2200" dirty="0">
                <a:latin typeface="Arial Black" panose="020B0A04020102020204" pitchFamily="34" charset="0"/>
              </a:rPr>
              <a:t> pada </a:t>
            </a:r>
            <a:r>
              <a:rPr lang="en-US" sz="2200" dirty="0" err="1">
                <a:latin typeface="Arial Black" panose="020B0A04020102020204" pitchFamily="34" charset="0"/>
              </a:rPr>
              <a:t>perusahaan</a:t>
            </a:r>
            <a:r>
              <a:rPr lang="en-US" sz="2200" dirty="0">
                <a:latin typeface="Arial Black" panose="020B0A04020102020204" pitchFamily="34" charset="0"/>
              </a:rPr>
              <a:t> lain).</a:t>
            </a:r>
            <a:endParaRPr lang="en-GB" sz="2200" dirty="0">
              <a:latin typeface="Arial Black" panose="020B0A04020102020204" pitchFamily="34" charset="0"/>
            </a:endParaRPr>
          </a:p>
          <a:p>
            <a:endParaRPr lang="en-GB" dirty="0"/>
          </a:p>
        </p:txBody>
      </p:sp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38D68C55-39CD-407A-A03E-6488513E3522}"/>
              </a:ext>
            </a:extLst>
          </p:cNvPr>
          <p:cNvSpPr/>
          <p:nvPr/>
        </p:nvSpPr>
        <p:spPr>
          <a:xfrm>
            <a:off x="838200" y="785447"/>
            <a:ext cx="10515600" cy="1430215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Kelompok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Aktiva</a:t>
            </a:r>
            <a:r>
              <a:rPr lang="en-US" sz="3200" dirty="0">
                <a:latin typeface="Arial Black" panose="020B0A04020102020204" pitchFamily="34" charset="0"/>
              </a:rPr>
              <a:t> (Asset)</a:t>
            </a:r>
            <a:endParaRPr lang="en-GB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8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53857"/>
            <a:ext cx="10128738" cy="375028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3).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Aktiva</a:t>
            </a: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Tetap (Fixed Assets)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terdiri</a:t>
            </a: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dari</a:t>
            </a: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>
                <a:latin typeface="Arial Black" panose="020B0A04020102020204" pitchFamily="34" charset="0"/>
              </a:rPr>
              <a:t>: Tanah, </a:t>
            </a:r>
            <a:r>
              <a:rPr lang="en-US" sz="2000" dirty="0" err="1">
                <a:latin typeface="Arial Black" panose="020B0A04020102020204" pitchFamily="34" charset="0"/>
              </a:rPr>
              <a:t>bangunan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mesin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inventaris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kendaraan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perlengkapan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atau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alat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alat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lainnya</a:t>
            </a:r>
            <a:r>
              <a:rPr lang="en-US" sz="2000" dirty="0">
                <a:latin typeface="Arial Black" panose="020B0A04020102020204" pitchFamily="34" charset="0"/>
              </a:rPr>
              <a:t>.</a:t>
            </a:r>
            <a:endParaRPr lang="en-GB" sz="20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4).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Aktiva</a:t>
            </a: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Tetap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Tidak</a:t>
            </a: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berwujud</a:t>
            </a: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(Intangible Fixed assets)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terdiri</a:t>
            </a: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dari</a:t>
            </a:r>
            <a:r>
              <a:rPr lang="en-US" sz="2000" dirty="0">
                <a:latin typeface="Arial Black" panose="020B0A04020102020204" pitchFamily="34" charset="0"/>
              </a:rPr>
              <a:t> : </a:t>
            </a:r>
            <a:r>
              <a:rPr lang="en-US" sz="2000" dirty="0" err="1">
                <a:latin typeface="Arial Black" panose="020B0A04020102020204" pitchFamily="34" charset="0"/>
              </a:rPr>
              <a:t>Hak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cipta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merek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dagang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Biaya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pendirian</a:t>
            </a:r>
            <a:r>
              <a:rPr lang="en-US" sz="2000" dirty="0">
                <a:latin typeface="Arial Black" panose="020B0A04020102020204" pitchFamily="34" charset="0"/>
              </a:rPr>
              <a:t> (Organization cost), </a:t>
            </a:r>
            <a:r>
              <a:rPr lang="en-US" sz="2000" dirty="0" err="1">
                <a:latin typeface="Arial Black" panose="020B0A04020102020204" pitchFamily="34" charset="0"/>
              </a:rPr>
              <a:t>Lisensi</a:t>
            </a:r>
            <a:r>
              <a:rPr lang="en-US" sz="2000" dirty="0">
                <a:latin typeface="Arial Black" panose="020B0A04020102020204" pitchFamily="34" charset="0"/>
              </a:rPr>
              <a:t>, Goodwill </a:t>
            </a:r>
            <a:r>
              <a:rPr lang="en-US" sz="2000" dirty="0" err="1">
                <a:latin typeface="Arial Black" panose="020B0A04020102020204" pitchFamily="34" charset="0"/>
              </a:rPr>
              <a:t>dsb</a:t>
            </a:r>
            <a:r>
              <a:rPr lang="en-US" sz="2000" dirty="0">
                <a:latin typeface="Arial Black" panose="020B0A04020102020204" pitchFamily="34" charset="0"/>
              </a:rPr>
              <a:t>.</a:t>
            </a:r>
            <a:endParaRPr lang="en-GB" sz="20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5).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Beban</a:t>
            </a: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yang </a:t>
            </a:r>
            <a:r>
              <a:rPr lang="en-US" sz="2000" dirty="0" err="1">
                <a:solidFill>
                  <a:srgbClr val="FFFF00"/>
                </a:solidFill>
                <a:latin typeface="Arial Black" panose="020B0A04020102020204" pitchFamily="34" charset="0"/>
              </a:rPr>
              <a:t>ditangguhkan</a:t>
            </a:r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 (deferred charges), </a:t>
            </a:r>
          </a:p>
          <a:p>
            <a:pPr marL="0" indent="0">
              <a:buNone/>
            </a:pPr>
            <a:r>
              <a:rPr lang="en-US" sz="2000" dirty="0" err="1">
                <a:latin typeface="Arial Black" panose="020B0A04020102020204" pitchFamily="34" charset="0"/>
              </a:rPr>
              <a:t>Yakni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biaya</a:t>
            </a:r>
            <a:r>
              <a:rPr lang="en-US" sz="2000" dirty="0">
                <a:latin typeface="Arial Black" panose="020B0A04020102020204" pitchFamily="34" charset="0"/>
              </a:rPr>
              <a:t> yang </a:t>
            </a:r>
            <a:r>
              <a:rPr lang="en-US" sz="2000" dirty="0" err="1">
                <a:latin typeface="Arial Black" panose="020B0A04020102020204" pitchFamily="34" charset="0"/>
              </a:rPr>
              <a:t>mempunyai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manfaat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jangka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panjang</a:t>
            </a:r>
            <a:r>
              <a:rPr lang="en-US" sz="2000" dirty="0">
                <a:latin typeface="Arial Black" panose="020B0A04020102020204" pitchFamily="34" charset="0"/>
              </a:rPr>
              <a:t> (</a:t>
            </a:r>
            <a:r>
              <a:rPr lang="en-US" sz="2000" dirty="0" err="1">
                <a:latin typeface="Arial Black" panose="020B0A04020102020204" pitchFamily="34" charset="0"/>
              </a:rPr>
              <a:t>lebih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dari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satu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tahun</a:t>
            </a:r>
            <a:r>
              <a:rPr lang="en-US" sz="2000" dirty="0">
                <a:latin typeface="Arial Black" panose="020B0A04020102020204" pitchFamily="34" charset="0"/>
              </a:rPr>
              <a:t>) </a:t>
            </a:r>
            <a:r>
              <a:rPr lang="en-US" sz="2000" dirty="0" err="1">
                <a:latin typeface="Arial Black" panose="020B0A04020102020204" pitchFamily="34" charset="0"/>
              </a:rPr>
              <a:t>atau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biaya</a:t>
            </a:r>
            <a:r>
              <a:rPr lang="en-US" sz="2000" dirty="0">
                <a:latin typeface="Arial Black" panose="020B0A04020102020204" pitchFamily="34" charset="0"/>
              </a:rPr>
              <a:t> yang </a:t>
            </a:r>
            <a:r>
              <a:rPr lang="en-US" sz="2000" dirty="0" err="1">
                <a:latin typeface="Arial Black" panose="020B0A04020102020204" pitchFamily="34" charset="0"/>
              </a:rPr>
              <a:t>akan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dibebankan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pada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periode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berikutnya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dan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aktiva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ini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dihapuskan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dalam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jangka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waktu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tertentu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sesuai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dengan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umur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kegunaannya</a:t>
            </a:r>
            <a:r>
              <a:rPr lang="en-US" sz="2000" dirty="0">
                <a:latin typeface="Arial Black" panose="020B0A04020102020204" pitchFamily="34" charset="0"/>
              </a:rPr>
              <a:t>, yang </a:t>
            </a:r>
            <a:r>
              <a:rPr lang="en-US" sz="2000" dirty="0" err="1">
                <a:latin typeface="Arial Black" panose="020B0A04020102020204" pitchFamily="34" charset="0"/>
              </a:rPr>
              <a:t>termasuk</a:t>
            </a:r>
            <a:r>
              <a:rPr lang="en-US" sz="2000" dirty="0">
                <a:latin typeface="Arial Black" panose="020B0A04020102020204" pitchFamily="34" charset="0"/>
              </a:rPr>
              <a:t> deferred charges </a:t>
            </a:r>
            <a:r>
              <a:rPr lang="en-US" sz="2000" dirty="0" err="1">
                <a:latin typeface="Arial Black" panose="020B0A04020102020204" pitchFamily="34" charset="0"/>
              </a:rPr>
              <a:t>adalah</a:t>
            </a:r>
            <a:r>
              <a:rPr lang="en-US" sz="2000" dirty="0">
                <a:latin typeface="Arial Black" panose="020B0A04020102020204" pitchFamily="34" charset="0"/>
              </a:rPr>
              <a:t> : </a:t>
            </a:r>
            <a:r>
              <a:rPr lang="en-US" sz="2000" dirty="0" err="1">
                <a:latin typeface="Arial Black" panose="020B0A04020102020204" pitchFamily="34" charset="0"/>
              </a:rPr>
              <a:t>Biaya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pembukaan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perusahaan</a:t>
            </a:r>
            <a:r>
              <a:rPr lang="en-US" sz="2000" dirty="0">
                <a:latin typeface="Arial Black" panose="020B0A04020102020204" pitchFamily="34" charset="0"/>
              </a:rPr>
              <a:t>, </a:t>
            </a:r>
            <a:r>
              <a:rPr lang="en-US" sz="2000" dirty="0" err="1">
                <a:latin typeface="Arial Black" panose="020B0A04020102020204" pitchFamily="34" charset="0"/>
              </a:rPr>
              <a:t>biaya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penelitian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dll</a:t>
            </a:r>
            <a:r>
              <a:rPr lang="en-US" sz="2000" dirty="0">
                <a:latin typeface="Arial Black" panose="020B0A04020102020204" pitchFamily="34" charset="0"/>
              </a:rPr>
              <a:t>.</a:t>
            </a:r>
            <a:endParaRPr lang="en-GB" sz="2000" dirty="0">
              <a:latin typeface="Arial Black" panose="020B0A04020102020204" pitchFamily="34" charset="0"/>
            </a:endParaRPr>
          </a:p>
          <a:p>
            <a:pPr algn="just"/>
            <a:endParaRPr lang="en-GB" sz="1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226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4210"/>
            <a:ext cx="10515600" cy="381317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1). </a:t>
            </a:r>
            <a:r>
              <a:rPr lang="en-US" sz="2400" dirty="0" err="1">
                <a:solidFill>
                  <a:srgbClr val="FFFF00"/>
                </a:solidFill>
                <a:latin typeface="Arial Black" panose="020B0A04020102020204" pitchFamily="34" charset="0"/>
              </a:rPr>
              <a:t>Hutang</a:t>
            </a: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 Black" panose="020B0A04020102020204" pitchFamily="34" charset="0"/>
              </a:rPr>
              <a:t>lancar</a:t>
            </a: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 (Current Liabilities), </a:t>
            </a:r>
            <a:r>
              <a:rPr lang="en-US" sz="2400" dirty="0" err="1">
                <a:solidFill>
                  <a:srgbClr val="FFFF00"/>
                </a:solidFill>
                <a:latin typeface="Arial Black" panose="020B0A04020102020204" pitchFamily="34" charset="0"/>
              </a:rPr>
              <a:t>terdiri</a:t>
            </a: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 Black" panose="020B0A04020102020204" pitchFamily="34" charset="0"/>
              </a:rPr>
              <a:t>dari</a:t>
            </a: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 : </a:t>
            </a:r>
          </a:p>
          <a:p>
            <a:r>
              <a:rPr lang="en-US" sz="2400" dirty="0" err="1">
                <a:latin typeface="Arial Black" panose="020B0A04020102020204" pitchFamily="34" charset="0"/>
              </a:rPr>
              <a:t>Hutang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dagang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wesel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pajak</a:t>
            </a:r>
            <a:r>
              <a:rPr lang="en-US" sz="2400" dirty="0">
                <a:latin typeface="Arial Black" panose="020B0A04020102020204" pitchFamily="34" charset="0"/>
              </a:rPr>
              <a:t>), </a:t>
            </a:r>
            <a:r>
              <a:rPr lang="en-US" sz="2400" dirty="0" err="1">
                <a:latin typeface="Arial Black" panose="020B0A04020102020204" pitchFamily="34" charset="0"/>
              </a:rPr>
              <a:t>biaya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masih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harus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dibayar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adalah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biaya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sudah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terjadi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tapi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belum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dilakukan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pembayarannya</a:t>
            </a:r>
            <a:r>
              <a:rPr lang="en-US" sz="2400" dirty="0">
                <a:latin typeface="Arial Black" panose="020B0A04020102020204" pitchFamily="34" charset="0"/>
              </a:rPr>
              <a:t>), </a:t>
            </a:r>
            <a:r>
              <a:rPr lang="en-US" sz="2400" dirty="0" err="1">
                <a:latin typeface="Arial Black" panose="020B0A04020102020204" pitchFamily="34" charset="0"/>
              </a:rPr>
              <a:t>hutang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jangka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panjang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segera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jatuh</a:t>
            </a:r>
            <a:r>
              <a:rPr lang="en-US" sz="2400" dirty="0">
                <a:latin typeface="Arial Black" panose="020B0A04020102020204" pitchFamily="34" charset="0"/>
              </a:rPr>
              <a:t> tempo (</a:t>
            </a:r>
            <a:r>
              <a:rPr lang="en-US" sz="2400" dirty="0" err="1">
                <a:latin typeface="Arial Black" panose="020B0A04020102020204" pitchFamily="34" charset="0"/>
              </a:rPr>
              <a:t>hutang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jangka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panjang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sudah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menjadi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hutang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jangka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pendek</a:t>
            </a:r>
            <a:r>
              <a:rPr lang="en-US" sz="2400" dirty="0">
                <a:latin typeface="Arial Black" panose="020B0A04020102020204" pitchFamily="34" charset="0"/>
              </a:rPr>
              <a:t>), </a:t>
            </a:r>
            <a:r>
              <a:rPr lang="en-US" sz="2400" dirty="0" err="1">
                <a:latin typeface="Arial Black" panose="020B0A04020102020204" pitchFamily="34" charset="0"/>
              </a:rPr>
              <a:t>penghasilan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diterima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dimuka</a:t>
            </a:r>
            <a:r>
              <a:rPr lang="en-US" sz="2400" dirty="0">
                <a:latin typeface="Arial Black" panose="020B0A04020102020204" pitchFamily="34" charset="0"/>
              </a:rPr>
              <a:t> (deferred revenue) </a:t>
            </a:r>
            <a:r>
              <a:rPr lang="en-US" sz="2400" dirty="0" err="1">
                <a:latin typeface="Arial Black" panose="020B0A04020102020204" pitchFamily="34" charset="0"/>
              </a:rPr>
              <a:t>yakni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penerimaan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uang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penjualan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barang</a:t>
            </a:r>
            <a:r>
              <a:rPr lang="en-US" sz="2400" dirty="0">
                <a:latin typeface="Arial Black" panose="020B0A04020102020204" pitchFamily="34" charset="0"/>
              </a:rPr>
              <a:t>/</a:t>
            </a:r>
            <a:r>
              <a:rPr lang="en-US" sz="2400" dirty="0" err="1">
                <a:latin typeface="Arial Black" panose="020B0A04020102020204" pitchFamily="34" charset="0"/>
              </a:rPr>
              <a:t>jasa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belum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direalisir</a:t>
            </a:r>
            <a:r>
              <a:rPr lang="en-US" sz="2400" dirty="0">
                <a:latin typeface="Arial Black" panose="020B0A04020102020204" pitchFamily="34" charset="0"/>
              </a:rPr>
              <a:t>.</a:t>
            </a: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2). </a:t>
            </a:r>
            <a:r>
              <a:rPr lang="en-US" sz="2400" dirty="0" err="1">
                <a:solidFill>
                  <a:srgbClr val="FFFF00"/>
                </a:solidFill>
                <a:latin typeface="Arial Black" panose="020B0A04020102020204" pitchFamily="34" charset="0"/>
              </a:rPr>
              <a:t>Hutang</a:t>
            </a: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 Black" panose="020B0A04020102020204" pitchFamily="34" charset="0"/>
              </a:rPr>
              <a:t>Jangka</a:t>
            </a: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 Black" panose="020B0A04020102020204" pitchFamily="34" charset="0"/>
              </a:rPr>
              <a:t>Panjang</a:t>
            </a: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 (Long Term Liabilities), </a:t>
            </a:r>
            <a:r>
              <a:rPr lang="en-US" sz="2400" dirty="0" err="1">
                <a:solidFill>
                  <a:srgbClr val="FFFF00"/>
                </a:solidFill>
                <a:latin typeface="Arial Black" panose="020B0A04020102020204" pitchFamily="34" charset="0"/>
              </a:rPr>
              <a:t>yakni</a:t>
            </a:r>
            <a:r>
              <a:rPr lang="en-US" sz="2400" dirty="0">
                <a:solidFill>
                  <a:srgbClr val="FFFF00"/>
                </a:solidFill>
                <a:latin typeface="Arial Black" panose="020B0A04020102020204" pitchFamily="34" charset="0"/>
              </a:rPr>
              <a:t> : </a:t>
            </a:r>
            <a:r>
              <a:rPr lang="en-US" sz="2400" dirty="0" err="1">
                <a:latin typeface="Arial Black" panose="020B0A04020102020204" pitchFamily="34" charset="0"/>
              </a:rPr>
              <a:t>Hutang</a:t>
            </a:r>
            <a:r>
              <a:rPr lang="en-US" sz="2400" dirty="0">
                <a:latin typeface="Arial Black" panose="020B0A04020102020204" pitchFamily="34" charset="0"/>
              </a:rPr>
              <a:t> (</a:t>
            </a:r>
            <a:r>
              <a:rPr lang="en-US" sz="2400" dirty="0" err="1">
                <a:latin typeface="Arial Black" panose="020B0A04020102020204" pitchFamily="34" charset="0"/>
              </a:rPr>
              <a:t>obligasi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hipotik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pinjaman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jangka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panjang</a:t>
            </a:r>
            <a:r>
              <a:rPr lang="en-US" sz="2400" dirty="0">
                <a:latin typeface="Arial Black" panose="020B0A04020102020204" pitchFamily="34" charset="0"/>
              </a:rPr>
              <a:t>)</a:t>
            </a:r>
            <a:endParaRPr lang="en-GB" sz="2400" dirty="0">
              <a:latin typeface="Arial Black" panose="020B0A04020102020204" pitchFamily="34" charset="0"/>
            </a:endParaRPr>
          </a:p>
          <a:p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436BBC4A-2625-4C8C-9C72-75E3CF18DE1C}"/>
              </a:ext>
            </a:extLst>
          </p:cNvPr>
          <p:cNvSpPr/>
          <p:nvPr/>
        </p:nvSpPr>
        <p:spPr>
          <a:xfrm>
            <a:off x="1207477" y="820615"/>
            <a:ext cx="10146323" cy="1219200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Kelompok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Hutang</a:t>
            </a:r>
            <a:r>
              <a:rPr lang="en-US" sz="3200" dirty="0">
                <a:latin typeface="Arial Black" panose="020B0A04020102020204" pitchFamily="34" charset="0"/>
              </a:rPr>
              <a:t> (</a:t>
            </a:r>
            <a:r>
              <a:rPr lang="en-US" sz="3200" dirty="0" err="1">
                <a:latin typeface="Arial Black" panose="020B0A04020102020204" pitchFamily="34" charset="0"/>
              </a:rPr>
              <a:t>Kewajiban</a:t>
            </a:r>
            <a:r>
              <a:rPr lang="en-US" sz="3200" dirty="0">
                <a:latin typeface="Arial Black" panose="020B0A04020102020204" pitchFamily="34" charset="0"/>
              </a:rPr>
              <a:t>)</a:t>
            </a:r>
            <a:endParaRPr lang="en-GB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73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262" y="2403231"/>
            <a:ext cx="9694984" cy="250873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1). Modal </a:t>
            </a:r>
            <a:r>
              <a:rPr lang="en-US" sz="2400" dirty="0" err="1">
                <a:latin typeface="Arial Black" panose="020B0A04020102020204" pitchFamily="34" charset="0"/>
              </a:rPr>
              <a:t>saham</a:t>
            </a:r>
            <a:r>
              <a:rPr lang="en-US" sz="2400" dirty="0">
                <a:latin typeface="Arial Black" panose="020B0A04020102020204" pitchFamily="34" charset="0"/>
              </a:rPr>
              <a:t> (Capital stock)</a:t>
            </a: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2). Surplus (Capital gain </a:t>
            </a:r>
            <a:r>
              <a:rPr lang="en-US" sz="2400" dirty="0" err="1">
                <a:latin typeface="Arial Black" panose="020B0A04020102020204" pitchFamily="34" charset="0"/>
              </a:rPr>
              <a:t>atau</a:t>
            </a:r>
            <a:r>
              <a:rPr lang="en-US" sz="2400" dirty="0">
                <a:latin typeface="Arial Black" panose="020B0A04020102020204" pitchFamily="34" charset="0"/>
              </a:rPr>
              <a:t> capital loss)</a:t>
            </a:r>
            <a:endParaRPr lang="en-GB" sz="24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 Black" panose="020B0A04020102020204" pitchFamily="34" charset="0"/>
              </a:rPr>
              <a:t>3). </a:t>
            </a:r>
            <a:r>
              <a:rPr lang="en-US" sz="2400" dirty="0" err="1">
                <a:latin typeface="Arial Black" panose="020B0A04020102020204" pitchFamily="34" charset="0"/>
              </a:rPr>
              <a:t>Laba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ditahan</a:t>
            </a:r>
            <a:r>
              <a:rPr lang="en-US" sz="2400" dirty="0">
                <a:latin typeface="Arial Black" panose="020B0A04020102020204" pitchFamily="34" charset="0"/>
              </a:rPr>
              <a:t> (Retained earning)</a:t>
            </a:r>
            <a:endParaRPr lang="en-GB" sz="2400" dirty="0">
              <a:latin typeface="Arial Black" panose="020B0A04020102020204" pitchFamily="34" charset="0"/>
            </a:endParaRPr>
          </a:p>
          <a:p>
            <a:endParaRPr lang="en-GB" sz="2400" dirty="0">
              <a:latin typeface="Arial Black" panose="020B0A04020102020204" pitchFamily="34" charset="0"/>
            </a:endParaRPr>
          </a:p>
        </p:txBody>
      </p:sp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06269EFC-FAC4-48B8-98EC-5E7E15951494}"/>
              </a:ext>
            </a:extLst>
          </p:cNvPr>
          <p:cNvSpPr/>
          <p:nvPr/>
        </p:nvSpPr>
        <p:spPr>
          <a:xfrm>
            <a:off x="1301262" y="984738"/>
            <a:ext cx="9694984" cy="1266093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Kelompok</a:t>
            </a:r>
            <a:r>
              <a:rPr lang="en-US" sz="3200" dirty="0">
                <a:latin typeface="Arial Black" panose="020B0A04020102020204" pitchFamily="34" charset="0"/>
              </a:rPr>
              <a:t> Modal (Equity) </a:t>
            </a:r>
            <a:endParaRPr lang="en-GB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316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Bentuk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Laporan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Posisi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Keuangan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(</a:t>
            </a:r>
            <a:r>
              <a:rPr lang="en-GB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Neraca</a:t>
            </a:r>
            <a:r>
              <a:rPr lang="en-GB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10515599" cy="40233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A). </a:t>
            </a:r>
            <a:r>
              <a:rPr lang="en-US" sz="3200" dirty="0" err="1">
                <a:latin typeface="Arial Black" panose="020B0A04020102020204" pitchFamily="34" charset="0"/>
              </a:rPr>
              <a:t>Bentuk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Skontro</a:t>
            </a:r>
            <a:r>
              <a:rPr lang="en-US" sz="3200" dirty="0">
                <a:latin typeface="Arial Black" panose="020B0A04020102020204" pitchFamily="34" charset="0"/>
              </a:rPr>
              <a:t> (Account Form),</a:t>
            </a:r>
            <a:endParaRPr lang="en-GB" sz="3200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</a:rPr>
              <a:t>Yakni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bentuk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Aktiva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disebelah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kiri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serta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hutang</a:t>
            </a:r>
            <a:r>
              <a:rPr lang="en-US" dirty="0">
                <a:latin typeface="Arial Black" panose="020B0A04020102020204" pitchFamily="34" charset="0"/>
              </a:rPr>
              <a:t> dan modal </a:t>
            </a:r>
            <a:r>
              <a:rPr lang="en-US" dirty="0" err="1">
                <a:latin typeface="Arial Black" panose="020B0A04020102020204" pitchFamily="34" charset="0"/>
              </a:rPr>
              <a:t>disebelah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kanan</a:t>
            </a:r>
            <a:r>
              <a:rPr lang="en-US" dirty="0">
                <a:latin typeface="Arial Black" panose="020B0A040201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latin typeface="Arial Black" panose="020B0A04020102020204" pitchFamily="34" charset="0"/>
              </a:rPr>
              <a:t>Berikut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contoh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sebagimana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tampilan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sebagai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berikut</a:t>
            </a:r>
            <a:r>
              <a:rPr lang="en-US" dirty="0">
                <a:latin typeface="Arial Black" panose="020B0A04020102020204" pitchFamily="34" charset="0"/>
              </a:rPr>
              <a:t> :</a:t>
            </a:r>
            <a:endParaRPr lang="en-GB" dirty="0">
              <a:latin typeface="Arial Black" panose="020B0A04020102020204" pitchFamily="34" charset="0"/>
            </a:endParaRPr>
          </a:p>
          <a:p>
            <a:endParaRPr lang="en-GB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093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2395</Words>
  <Application>Microsoft Office PowerPoint</Application>
  <PresentationFormat>Widescreen</PresentationFormat>
  <Paragraphs>391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 SESI II KONSEP DASAR  LAPORAN KEUANGAN </vt:lpstr>
      <vt:lpstr>Pengertian Laporan Keuangan</vt:lpstr>
      <vt:lpstr>Laporan Posisi Keuangan (Neraca)</vt:lpstr>
      <vt:lpstr>PowerPoint Presentation</vt:lpstr>
      <vt:lpstr>PowerPoint Presentation</vt:lpstr>
      <vt:lpstr>PowerPoint Presentation</vt:lpstr>
      <vt:lpstr>PowerPoint Presentation</vt:lpstr>
      <vt:lpstr>Bentuk Laporan Posisi Keuangan (Neraca)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Bentuk  Laporan Arus Kas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Karakteristik Kualitatif  Informasi Akuntansi</vt:lpstr>
      <vt:lpstr>PowerPoint Presentation</vt:lpstr>
      <vt:lpstr>PowerPoint Presentation</vt:lpstr>
      <vt:lpstr>PowerPoint Presentation</vt:lpstr>
      <vt:lpstr>PowerPoint Presentation</vt:lpstr>
      <vt:lpstr>Prinsip  Laporan Keuangan</vt:lpstr>
      <vt:lpstr>PowerPoint Presentation</vt:lpstr>
      <vt:lpstr>PowerPoint Presentation</vt:lpstr>
      <vt:lpstr>PowerPoint Presentation</vt:lpstr>
      <vt:lpstr>PowerPoint Presentation</vt:lpstr>
      <vt:lpstr>Prinsip Akuntansi Yang Berterima Umum  (GAAP, General Accepted Accounting Principle).</vt:lpstr>
      <vt:lpstr>Standar Pelaporan Keuangan Internasional  (IFRS, International Financing Reporting Standards)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 YAI P2</dc:title>
  <dc:creator>Marsudin</dc:creator>
  <cp:lastModifiedBy>Mery</cp:lastModifiedBy>
  <cp:revision>45</cp:revision>
  <dcterms:created xsi:type="dcterms:W3CDTF">2020-09-23T12:44:34Z</dcterms:created>
  <dcterms:modified xsi:type="dcterms:W3CDTF">2024-10-03T03:47:53Z</dcterms:modified>
</cp:coreProperties>
</file>