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8" r:id="rId3"/>
    <p:sldId id="564" r:id="rId4"/>
    <p:sldId id="489" r:id="rId5"/>
    <p:sldId id="490" r:id="rId6"/>
    <p:sldId id="491" r:id="rId7"/>
    <p:sldId id="492" r:id="rId8"/>
    <p:sldId id="493" r:id="rId9"/>
    <p:sldId id="494" r:id="rId10"/>
    <p:sldId id="495" r:id="rId11"/>
    <p:sldId id="496" r:id="rId12"/>
    <p:sldId id="497" r:id="rId13"/>
    <p:sldId id="498" r:id="rId14"/>
    <p:sldId id="499" r:id="rId15"/>
    <p:sldId id="501" r:id="rId16"/>
    <p:sldId id="502" r:id="rId17"/>
    <p:sldId id="503" r:id="rId18"/>
    <p:sldId id="504" r:id="rId19"/>
    <p:sldId id="505" r:id="rId20"/>
    <p:sldId id="506" r:id="rId21"/>
    <p:sldId id="507" r:id="rId22"/>
    <p:sldId id="508" r:id="rId23"/>
    <p:sldId id="509" r:id="rId24"/>
    <p:sldId id="510" r:id="rId25"/>
    <p:sldId id="511" r:id="rId26"/>
    <p:sldId id="512" r:id="rId27"/>
    <p:sldId id="513" r:id="rId28"/>
    <p:sldId id="514" r:id="rId29"/>
    <p:sldId id="563" r:id="rId30"/>
    <p:sldId id="515" r:id="rId31"/>
    <p:sldId id="516" r:id="rId32"/>
    <p:sldId id="25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3A65CF-C2F5-4B2E-A3D2-DAF2262AC6A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4D562-F3B3-41D6-A447-A69D85AC4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64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00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23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9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C6CC7-E955-4071-B28E-4151F4548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8FDEB-C62D-4882-8BFD-D28A70C25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6C401-1C2F-4128-BF08-9A2294A4E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772F6-268D-451C-B8D1-2A02702AA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6BB9D-3D8B-4B5C-A8C9-FFC14055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1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21429-2251-4615-8C3D-CCFAC2BAB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D2605-5740-4650-9233-3B55CEBEF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C882A-C795-4372-8ABE-D32D79C10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05879-660B-4E8A-853D-1EC9BB520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4207E-8C3A-48D7-9CBA-BA78AB86E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6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EBA817-21FC-4BA3-BEF0-C46819390F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8AE5E6-A181-4C0A-8AB1-A0EC05D04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C1ABD-2F9E-47C9-B927-38ABC9A1F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D0ADA-088D-44FB-887A-5A6ACDB10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56EEE-AE70-43AB-AAC4-A3C67F2D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10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160AA-2288-42FF-98AC-3BDDFD9D4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8AA2D-33BD-4D67-913F-41C50E24C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1865D-3D4E-44D2-A6C9-E1711DF17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74333-10E1-4808-BF0A-4446188C7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CC614-039A-404C-9D61-94C769CA2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6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EACE3-EDE7-4F36-AE59-07D024999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3D1C1-8E47-4D37-A13F-C592ED02D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FC4F9-3EF7-427A-8EB5-10032F327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1B1D1-6327-4DC3-994A-051BD9A2C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A5BD4-2154-4601-99E7-C6FD97073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07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FE8D8-B963-491D-876B-2E1C46BF2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35C67-97F8-4839-A77F-2EEC9A7CE4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67150A-BD5E-4498-A400-8780FB3E7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7BC8EA-13B7-4835-BCFD-AC0234825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34323-5973-4B39-AF48-45BD5341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E4612-96A9-4959-B36D-4BCF33190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25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F736D-A6FA-44C8-9E67-EA6FE2717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90CC8-6120-4937-8E1A-6CF098BD7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66C266-3665-493B-ACD9-AAAD15CA8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7B5716-1B79-44D7-8FAD-5029BAB75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9F5CC-3D9A-4B7F-8729-99D2947671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2DBDC3-0ABB-4006-9FAF-2791E203D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61ED5D-202F-4FDE-BC39-AA5E58EA8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2E6262-B1A9-4811-9C91-80F44B276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5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CB5FE-BFB0-4899-9176-E44804F34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46CA61-1B9D-4DF8-9C8A-1F9FC621E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9AE59-FE0B-47B2-9704-912ED34AB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0B1379-E7B1-4AEF-B8A7-2A1C68104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6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632123-FA27-4776-BCF2-80CA3ABB8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291FAD-D1C4-4B35-A7AB-0B29E83D1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F3AF78-A996-4F01-8555-03BAD0449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5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149E6-BA1A-47B6-B977-E10C5C7BD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49A55-20C2-4F47-92E7-EDCD2BE69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6778DF-F1A6-46E5-B6DC-0E2B47F8E4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89BF09-F265-4D75-A6F1-FB5FF7486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3692C-09FA-4471-A9D7-D09A6747E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3781C2-E7C4-46B0-9202-D8955E30B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20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47DC1-35BA-4F39-B3D3-AB350B79E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170DDF-3D68-4B5A-A821-4688B3E67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0680EF-107F-4C00-84B7-17B19D904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B437D9-3996-4202-B1E5-CB97BEB1E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2A3EFD-0C7B-49D7-A867-9E7FAEEDC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FF3F2B-8264-426A-BF08-63C048B3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F69268-DD6D-4041-8312-3821C3CFD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BFED2-0B59-4E25-BABF-2E9953873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16E87-6D5D-4746-A2B9-F9263570F8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06527-3907-491D-85A6-390D7850B0B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B2EEC-7D1E-4DD9-94B7-4ECBABF10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18062-DDBB-4FCB-B629-F31D8E22D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A55F3-2C94-4469-97C8-5F27C5E0E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7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F01414-B5B6-4906-8AED-9959834E4915}"/>
              </a:ext>
            </a:extLst>
          </p:cNvPr>
          <p:cNvSpPr/>
          <p:nvPr/>
        </p:nvSpPr>
        <p:spPr>
          <a:xfrm>
            <a:off x="1324709" y="750278"/>
            <a:ext cx="9683260" cy="131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UNIVERSITAS PERSADA INDONESIA YAI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FAKULTAS EKONOMI DAN BISNIS 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PROGRAM STUDI AKUNTANSI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40C55-06D6-4CF0-8BC6-3E8B52A0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709" y="3083169"/>
            <a:ext cx="9683260" cy="32238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EE32FF3-6205-4B88-8469-CF75D25EDF90}"/>
              </a:ext>
            </a:extLst>
          </p:cNvPr>
          <p:cNvSpPr/>
          <p:nvPr/>
        </p:nvSpPr>
        <p:spPr>
          <a:xfrm>
            <a:off x="1324709" y="2180492"/>
            <a:ext cx="9683260" cy="785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ANALISA LAPORAN KEUANGAN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DOSEN : MERY WANIALISA, SE, MM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B6464-87F4-43F8-A447-38840B4F0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39" y="916476"/>
            <a:ext cx="1242645" cy="9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67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Tujuan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Pelaporan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46058"/>
            <a:ext cx="10515600" cy="272292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memberi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bermanfaat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bagi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investor,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kreditur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pemakai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lainnya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sekarang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akan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datang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membuat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keputusan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investasi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pemberian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kredit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keputusan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lainnya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DDA793-0372-4B10-99CF-AE15E535857B}"/>
              </a:ext>
            </a:extLst>
          </p:cNvPr>
          <p:cNvSpPr/>
          <p:nvPr/>
        </p:nvSpPr>
        <p:spPr>
          <a:xfrm>
            <a:off x="838201" y="1899138"/>
            <a:ext cx="10369062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  <a:cs typeface="Aharoni" panose="02010803020104030203" pitchFamily="2" charset="-79"/>
              </a:rPr>
              <a:t>Tujuan</a:t>
            </a:r>
            <a:r>
              <a:rPr lang="en-US" sz="32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rial Black" panose="020B0A04020102020204" pitchFamily="34" charset="0"/>
                <a:cs typeface="Aharoni" panose="02010803020104030203" pitchFamily="2" charset="-79"/>
              </a:rPr>
              <a:t>Umum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99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441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en-US" sz="3600" dirty="0" err="1">
                <a:latin typeface="Arial Black" panose="020B0A04020102020204" pitchFamily="34" charset="0"/>
              </a:rPr>
              <a:t>Tujuan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Pemakai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Eksternal</a:t>
            </a:r>
            <a:endParaRPr lang="en-GB" sz="36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2887"/>
            <a:ext cx="10515600" cy="354354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memberi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bermanfaat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: investor,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kreditur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dan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pemakai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lainnya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sekarang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datang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memperkirakan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jumlah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waktu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dan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ketidakpastian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penerimaan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kas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dividen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bunga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penjualan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pelunasan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surat-surat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berharga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hutang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pinjaman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3958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 Black" panose="020B0A04020102020204" pitchFamily="34" charset="0"/>
              </a:rPr>
              <a:t>Tujuan</a:t>
            </a:r>
            <a:r>
              <a:rPr lang="en-US" dirty="0">
                <a:latin typeface="Arial Black" panose="020B0A04020102020204" pitchFamily="34" charset="0"/>
              </a:rPr>
              <a:t> Perusahaan (Internal)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31" y="2098431"/>
            <a:ext cx="10515600" cy="252204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memberi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menolong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investor,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kreditur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pemakai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lainnya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memperkirakan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jumlah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waktu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ketidakpastian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aliran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masuk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bersih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just"/>
            <a:endParaRPr lang="en-GB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07752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en-US" sz="4000" dirty="0" err="1">
                <a:latin typeface="Arial Black" panose="020B0A04020102020204" pitchFamily="34" charset="0"/>
              </a:rPr>
              <a:t>Tujuan</a:t>
            </a:r>
            <a:r>
              <a:rPr lang="en-US" sz="4000" dirty="0">
                <a:latin typeface="Arial Black" panose="020B0A04020102020204" pitchFamily="34" charset="0"/>
              </a:rPr>
              <a:t> </a:t>
            </a:r>
            <a:r>
              <a:rPr lang="en-US" sz="4000" dirty="0" err="1">
                <a:latin typeface="Arial Black" panose="020B0A04020102020204" pitchFamily="34" charset="0"/>
              </a:rPr>
              <a:t>Spesifik</a:t>
            </a:r>
            <a:endParaRPr lang="en-GB" sz="40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021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memberi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sumber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daya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>
                <a:latin typeface="Arial Black" panose="020B0A04020102020204" pitchFamily="34" charset="0"/>
                <a:cs typeface="Aharoni" panose="02010803020104030203" pitchFamily="2" charset="-79"/>
              </a:rPr>
              <a:t>ekonomi,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kewajiban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dan modal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saham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memberi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pendapatan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komprehensif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memberi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aliran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1541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err="1">
                <a:latin typeface="Arial Black" panose="020B0A04020102020204" pitchFamily="34" charset="0"/>
              </a:rPr>
              <a:t>Tujuan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Spesifik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049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harus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memasukan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juga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penjelasan-penjelasan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interpretasi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oleh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pihak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manajemen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membantu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pemakai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eksternal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memahami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diberikan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GB" dirty="0">
              <a:latin typeface="Arial Black" panose="020B0A040201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4768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Pemakai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684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A.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Pemegang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Saham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Pemilik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Perusahaan),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Kepentingan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pemilik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adalah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ingin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mengetahui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kondisi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meliputi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asset,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hutang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modal,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pendapatan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biaya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laba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serta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menilai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sukses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tidaknya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pimpinan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memimpin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mengelola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2079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1902"/>
            <a:ext cx="10515600" cy="4351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B.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Pemimpin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manager Perusahaan,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Adalah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ingin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mengetahui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situasi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ekonomis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dipimpinnya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serta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alat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pertanggung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jawaban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kepada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pemilik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C. Investor,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Berkepentingan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menginvestasikan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dananya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pada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suatu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menentukan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memilih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memiliki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potensi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yang 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sehat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menguntungkan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3187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985" y="1055077"/>
            <a:ext cx="10515600" cy="466151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D.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Kreditur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Bank,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Berkepentingan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menilai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kemampuan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suatu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pembayaran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hutang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beban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bunganya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E.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Pemerintah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Lembaga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Pengatur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Resmi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Bagi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pemerintah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berkepentingan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menetapkan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besaran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pajak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juga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kepentingan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data statistic, 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juga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melihat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terhadap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aturan-aturan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telah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dilaksanakan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misalnya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Bank Indonesia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menetapkan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peraturan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harus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dilaksanakan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oleh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Bank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mengenai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Reserve Requirement (RR), Capital Adequacy Ratio (CAR), Batas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Maksimum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Pemberian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Kredit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(BMPK), Loan To Deposit Ratio (LDR)</a:t>
            </a:r>
            <a:endParaRPr lang="en-GB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63097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348"/>
            <a:ext cx="10515600" cy="4351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F.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Karyawan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mengetahui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kondisi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sehingga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dapat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dugunakan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mengambil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keputusan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apakah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masih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terus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berkerja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di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instansi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tersebut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pindah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serta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menilai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apakah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penghasilan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renumerasi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) yang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diterimanya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adil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demikian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juga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tentang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pensiun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tua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asuransi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kesehatan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asuransi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jaminan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social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tenaga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kerja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jamsostek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),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dll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G. Supplier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bisa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menjadi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mengetahui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apakah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layak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layak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diberikan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falitias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kedit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seberapa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lama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akan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diberikan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sejauh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mana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potensi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risiko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dimiliki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  <a:endParaRPr lang="en-GB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65430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7409"/>
            <a:ext cx="10515600" cy="4351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H.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Analis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Pasar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Modal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pasar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modal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selalu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melakukan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secara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lengkap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terhadap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yang go public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maupun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berpotensi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masuk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pasar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modal,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mengetahui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nilai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kekuatan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posisi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apakah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layak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disarankan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dibeli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sahamnya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dijual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dipertahankan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ini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disampaikan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kepada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langganannya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investor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baik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individual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lembaga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I.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Lembaga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Swadaya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Masyarakat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(LSM)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LSM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tertentu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misalnya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LSM yang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bergerak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melindungi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konsumen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lingkungan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serikat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pekerja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membutuhkan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menilai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sejauh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mana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merugikan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pihak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tertentu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dilindunginya</a:t>
            </a:r>
            <a:r>
              <a:rPr lang="en-US" sz="20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3580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2308" y="875017"/>
            <a:ext cx="9612923" cy="2727019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br>
              <a:rPr lang="en-US" dirty="0"/>
            </a:b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MATERI KULIAH ANALISA LAPORAN KEUANGAN</a:t>
            </a:r>
            <a:endParaRPr lang="en-US" sz="32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2307" y="3602037"/>
            <a:ext cx="9612923" cy="179057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SEMESTER GANJIL </a:t>
            </a:r>
          </a:p>
          <a:p>
            <a:pPr algn="ctr"/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TAHUN </a:t>
            </a:r>
            <a:r>
              <a:rPr lang="en-US" sz="3200">
                <a:latin typeface="Aharoni" panose="02010803020104030203" pitchFamily="2" charset="-79"/>
                <a:cs typeface="Aharoni" panose="02010803020104030203" pitchFamily="2" charset="-79"/>
              </a:rPr>
              <a:t>AJARAN </a:t>
            </a:r>
            <a:r>
              <a:rPr lang="en-US" sz="4400">
                <a:latin typeface="Aharoni" panose="02010803020104030203" pitchFamily="2" charset="-79"/>
                <a:cs typeface="Aharoni" panose="02010803020104030203" pitchFamily="2" charset="-79"/>
              </a:rPr>
              <a:t>2024/2025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948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J.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Peneliti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/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Akademisi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/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Lembaga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Peringkat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menjadi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bahan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dasar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 (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sumber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data)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diolah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mengambil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kesimpulan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suatu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hipotesis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penelitian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dilakukan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just"/>
            <a:endParaRPr lang="en-GB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501398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Sifat dan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Keterbatasan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b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850392" lvl="1" indent="-457200">
              <a:buFont typeface="Wingdings" panose="05000000000000000000" pitchFamily="2" charset="2"/>
              <a:buChar char="q"/>
            </a:pPr>
            <a:r>
              <a:rPr lang="en-US" sz="34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Bersifat</a:t>
            </a:r>
            <a:r>
              <a:rPr lang="en-US" sz="34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Historis</a:t>
            </a:r>
            <a:r>
              <a:rPr lang="en-US" sz="34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endParaRPr lang="en-GB" sz="3400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Yaitu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merupakan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atas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kejadian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telah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lewat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bukan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masa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kini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Karenanya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dapat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dianggap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satu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satunya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sumber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proses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pengambilan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keputusan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3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 </a:t>
            </a:r>
            <a:endParaRPr lang="en-GB" sz="3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850392" lvl="1" indent="-457200">
              <a:buFont typeface="Wingdings" panose="05000000000000000000" pitchFamily="2" charset="2"/>
              <a:buChar char="q"/>
            </a:pPr>
            <a:r>
              <a:rPr lang="en-US" sz="34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Bersifat</a:t>
            </a:r>
            <a:r>
              <a:rPr lang="en-US" sz="34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Umum</a:t>
            </a:r>
            <a:r>
              <a:rPr lang="en-US" sz="34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endParaRPr lang="en-GB" sz="3400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Yaitu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disajikan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semua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pemakai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bukan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dimaksudkan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memenuhi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kebutuhan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pihak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tertentu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misalnya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pajak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bank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pihak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tertentu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rial Black" panose="020B0A04020102020204" pitchFamily="34" charset="0"/>
                <a:cs typeface="Aharoni" panose="02010803020104030203" pitchFamily="2" charset="-79"/>
              </a:rPr>
              <a:t>lainnya</a:t>
            </a:r>
            <a:r>
              <a:rPr lang="en-US" sz="34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3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sz="3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6465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693" y="1253331"/>
            <a:ext cx="10515600" cy="4351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850392" lvl="1" indent="-457200">
              <a:buFont typeface="Wingdings" panose="05000000000000000000" pitchFamily="2" charset="2"/>
              <a:buChar char="q"/>
            </a:pPr>
            <a:r>
              <a:rPr lang="en-US" sz="34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Bersifat</a:t>
            </a:r>
            <a:r>
              <a:rPr lang="en-US" sz="34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4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Konservatif</a:t>
            </a:r>
            <a:r>
              <a:rPr lang="en-US" sz="34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</a:t>
            </a:r>
            <a:endParaRPr lang="en-GB" sz="3100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Yakni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sikap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menghadapi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ketidak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pastian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peristiwa-peristiwa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menguntungkan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segera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diperhitungkan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kerugiannya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;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harta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kekayaan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bersih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pendapatan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bersih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selalu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dihitung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nilainya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yang paling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rendah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</a:p>
          <a:p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Laba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belum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direalisasi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dicatat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namun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rugi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kendati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belum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direalisasi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tetapi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sudah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berlaku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dipasar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maka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dapat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dicatat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, 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misalnya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jika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harga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persediaan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dipasar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berada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dibawah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harga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pokok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maka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persediaan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ini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dapat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dicatat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rugi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namun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jika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harga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pasar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melebihi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harga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pokok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maka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dicatat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100" dirty="0" err="1">
                <a:latin typeface="Arial Black" panose="020B0A04020102020204" pitchFamily="34" charset="0"/>
                <a:cs typeface="Aharoni" panose="02010803020104030203" pitchFamily="2" charset="-79"/>
              </a:rPr>
              <a:t>laba</a:t>
            </a:r>
            <a: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31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88693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36092" lvl="1" indent="-342900">
              <a:buFont typeface="Wingdings" panose="05000000000000000000" pitchFamily="2" charset="2"/>
              <a:buChar char="q"/>
            </a:pP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Menggunakan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Istilah-istilah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tehnis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endParaRPr lang="en-GB" sz="2800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Yakni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pemakai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diasumsikan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memahami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bahasa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tehnis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sifat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dilaporkan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Lebih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menekankan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pada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makna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ekonomis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suatu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peristiwa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/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transaksi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daripada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bentuk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hukumnya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/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formalitas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 (Substance over form)</a:t>
            </a:r>
            <a:r>
              <a:rPr lang="en-GB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</a:p>
          <a:p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Misalnya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jika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memiliki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plafon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kredit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1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milyar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artinya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memiliki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dapat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ditarik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setiap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saat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sebesar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jumlah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tersebut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namun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jika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itu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belum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ditarik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maka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boleh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mencatatnya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unsur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kas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di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neraca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963869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246" y="1253330"/>
            <a:ext cx="10515600" cy="453786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36092" lvl="1" indent="-342900">
              <a:buFont typeface="Wingdings" panose="05000000000000000000" pitchFamily="2" charset="2"/>
              <a:buChar char="q"/>
            </a:pP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hasil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pemakaian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stelsel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timbulnya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hak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kewajiban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</a:t>
            </a:r>
          </a:p>
          <a:p>
            <a:pPr lvl="1"/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proses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penyusunannya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dapat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dilepaskan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penaksiran-penaksiran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pertimbangan-pertimbangan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namun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demikian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hal-hal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dinyatakan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dapat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diuji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melalui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bukti-bukti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ataupun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cara-cara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perhitungan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masuk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akal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</a:p>
          <a:p>
            <a:pPr marL="393192" lvl="1" indent="0" algn="just">
              <a:buNone/>
            </a:pPr>
            <a:endParaRPr lang="en-US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736092" lvl="1" indent="-342900" algn="just">
              <a:buFont typeface="Wingdings" panose="05000000000000000000" pitchFamily="2" charset="2"/>
              <a:buChar char="q"/>
            </a:pP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Nilai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Harga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Pokok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</a:t>
            </a:r>
            <a:endParaRPr lang="en-GB" sz="2800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1"/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menggambarkan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nilai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harga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pokok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nilai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pertukaran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pada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saat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terjadinya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transaksi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bukan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harga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saat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GB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93052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5964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36092" lvl="1" indent="-342900" algn="just">
              <a:buFont typeface="Wingdings" panose="05000000000000000000" pitchFamily="2" charset="2"/>
              <a:buChar char="q"/>
            </a:pP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Kuantitatif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</a:t>
            </a:r>
          </a:p>
          <a:p>
            <a:pPr lvl="1"/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bersifat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kuantitatif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fakta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dapat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dikuantifikasikan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umumnya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diabaikan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</a:p>
          <a:p>
            <a:pPr marL="457200" lvl="1" indent="0">
              <a:buNone/>
            </a:pPr>
            <a:endParaRPr lang="en-US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736092" lvl="1" indent="-342900">
              <a:buFont typeface="Wingdings" panose="05000000000000000000" pitchFamily="2" charset="2"/>
              <a:buChar char="q"/>
            </a:pP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Alternatif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Metode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</a:t>
            </a:r>
            <a:endParaRPr lang="en-GB" sz="2800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1"/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Ada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berbagai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alternative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metode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dapat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digunakan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menimbulkan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variasi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pengukuran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sumber-sumber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ekonomis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tingkat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kesuksesan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antar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contoh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penggunaan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metode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penyusutan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straight line, decline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double decline, sum years of digit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dll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penggunaan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metode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persediaan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FIFO, LIFO, Average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dll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453253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4708"/>
            <a:ext cx="10515600" cy="328246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342900" lvl="1" indent="-342900">
              <a:buClr>
                <a:schemeClr val="accent3"/>
              </a:buClr>
              <a:buSzPct val="95000"/>
              <a:buFont typeface="Wingdings" panose="05000000000000000000" pitchFamily="2" charset="2"/>
              <a:buChar char="q"/>
            </a:pP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Penggunaan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Taksiran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8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Pertimbangan</a:t>
            </a:r>
            <a:r>
              <a:rPr lang="en-US" sz="28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</a:t>
            </a:r>
          </a:p>
          <a:p>
            <a:pPr marL="0" lvl="1" indent="0">
              <a:buClr>
                <a:schemeClr val="accent3"/>
              </a:buClr>
              <a:buSzPct val="95000"/>
              <a:buNone/>
            </a:pPr>
            <a:endParaRPr lang="en-US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342900" lvl="1" indent="-342900">
              <a:buClr>
                <a:schemeClr val="accent3"/>
              </a:buClr>
              <a:buSzPct val="95000"/>
            </a:pP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Proses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penyusunan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luput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penggunaan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taksiran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beberapa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pertimbangan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 algn="just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84220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Kelemahan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Analisis</a:t>
            </a:r>
            <a:b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n-US" dirty="0">
              <a:latin typeface="Algerian" pitchFamily="82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didasarkan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pada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</a:t>
            </a:r>
            <a:endParaRPr lang="en-GB" sz="3000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Oleh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karenanya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kelemahan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harus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selalu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diingat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agar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kesimpulan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salah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Objek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hanya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3000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,</a:t>
            </a:r>
            <a:endParaRPr lang="en-GB" sz="3000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menilai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suatu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cukup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hanya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angka-angka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terdapat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tapi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harus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juga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dilihat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aspek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lainnya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seperti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tujuan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situasi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ekonomi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situasi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industry,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gaya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manajemen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serta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budaya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sz="2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722902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Objek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Analisis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5259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sz="3400" dirty="0" err="1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Objek</a:t>
            </a:r>
            <a:r>
              <a:rPr lang="en-US" sz="3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3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adalah</a:t>
            </a:r>
            <a:r>
              <a:rPr lang="en-US" sz="3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data </a:t>
            </a:r>
            <a:r>
              <a:rPr lang="en-US" sz="3400" dirty="0" err="1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historis</a:t>
            </a:r>
            <a:r>
              <a:rPr lang="en-US" sz="3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yang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menggambarkan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masa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lalu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dan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kondisi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ini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bisa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berbeda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kondisi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masa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400" dirty="0" err="1">
                <a:latin typeface="Aharoni" panose="02010803020104030203" pitchFamily="2" charset="-79"/>
                <a:cs typeface="Aharoni" panose="02010803020104030203" pitchFamily="2" charset="-79"/>
              </a:rPr>
              <a:t>depan</a:t>
            </a:r>
            <a:r>
              <a:rPr lang="en-US" sz="3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n-GB" sz="3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just">
              <a:buNone/>
            </a:pPr>
            <a:endParaRPr lang="en-GB" sz="3400" dirty="0"/>
          </a:p>
          <a:p>
            <a:pPr marL="0" indent="0" algn="just">
              <a:buNone/>
            </a:pPr>
            <a:endParaRPr lang="en-GB" sz="3400" dirty="0"/>
          </a:p>
          <a:p>
            <a:pPr algn="just"/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30334553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Analisis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Perbandingan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780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US" dirty="0"/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Jika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melakukan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perbandingan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dengan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lain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maka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perlu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melihat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beberap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perbedaan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prinsip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bisa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menjadi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penyebab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perbedaan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angka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misalnya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: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Prinsip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Size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Jenis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industry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Periode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individual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konsolidasi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Jenis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aspek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profit motive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non profit motive.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1000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GB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SESI  I</a:t>
            </a:r>
            <a:br>
              <a:rPr lang="en-GB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en-GB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GAMBARAN UMUM </a:t>
            </a:r>
            <a:br>
              <a:rPr lang="en-GB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en-GB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ANALISIS LAPORAN KEUANGAN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231544-BB7D-4764-811A-570732BC17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7"/>
            <a:ext cx="10515600" cy="465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3390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Kelemahan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Analisis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b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Rasio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Teknis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rasio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memiliki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kelemahan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berikut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:</a:t>
            </a:r>
            <a:endParaRPr lang="en-GB" dirty="0">
              <a:solidFill>
                <a:schemeClr val="accent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1).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Rasio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itu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diambil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data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juga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memiliki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tafsiran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tersendiri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dan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bukan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tidak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mungkin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data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itu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sendiri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mengandung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data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dimanupulasi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kesalahan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lainnya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2).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Perbedaan-perbedaan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sama-sama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boleh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misalnya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perbedaan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metode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penyusutan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memberikan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data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berbeda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penilaian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persediaan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periode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dll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. Serta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prinsip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dianut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92855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7071"/>
            <a:ext cx="10515600" cy="4351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3).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menilai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suatu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rasio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baik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buruk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harus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harus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hati-hati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. Turn over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tinggi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belum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tentu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baik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mungkin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saja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melakukan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obral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besar-besaran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cenderung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mau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bangkrut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mungkin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perusahaannya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berbeda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misalnya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rasio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turn over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supermarket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berbeda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sekali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dengan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dealer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mobil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mewah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4).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Membandingkan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dengan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“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rasio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industry”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harus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hati-hati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, Karena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banyak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trik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trik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digunakan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manajemen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memperbaiki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rasio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5).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Hati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hati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terhadap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kemungkinan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600" dirty="0" err="1">
                <a:latin typeface="Arial Black" panose="020B0A04020102020204" pitchFamily="34" charset="0"/>
                <a:cs typeface="Aharoni" panose="02010803020104030203" pitchFamily="2" charset="-79"/>
              </a:rPr>
              <a:t>adanya</a:t>
            </a:r>
            <a:r>
              <a:rPr lang="en-US" sz="2600" dirty="0">
                <a:latin typeface="Arial Black" panose="020B0A04020102020204" pitchFamily="34" charset="0"/>
                <a:cs typeface="Aharoni" panose="02010803020104030203" pitchFamily="2" charset="-79"/>
              </a:rPr>
              <a:t> window dressing dan Income Smoothing</a:t>
            </a:r>
            <a:endParaRPr lang="en-GB" sz="2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81621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>
            <a:extLst>
              <a:ext uri="{FF2B5EF4-FFF2-40B4-BE49-F238E27FC236}">
                <a16:creationId xmlns:a16="http://schemas.microsoft.com/office/drawing/2014/main" id="{F48AE088-F3C1-4150-AC5D-A067338321D7}"/>
              </a:ext>
            </a:extLst>
          </p:cNvPr>
          <p:cNvSpPr/>
          <p:nvPr/>
        </p:nvSpPr>
        <p:spPr>
          <a:xfrm>
            <a:off x="2989384" y="2702169"/>
            <a:ext cx="6940062" cy="1793631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Arial Black" panose="020B0A04020102020204" pitchFamily="34" charset="0"/>
              </a:rPr>
              <a:t>SELESAI SESI 1</a:t>
            </a:r>
          </a:p>
        </p:txBody>
      </p:sp>
    </p:spTree>
    <p:extLst>
      <p:ext uri="{BB962C8B-B14F-4D97-AF65-F5344CB8AC3E}">
        <p14:creationId xmlns:p14="http://schemas.microsoft.com/office/powerpoint/2010/main" val="590752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Motif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Dasar</a:t>
            </a:r>
            <a:b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Analisis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suatu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pada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dasarnya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ingin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mengetahui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tingkat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b="1" i="1" dirty="0" err="1">
                <a:latin typeface="Arial Black" panose="020B0A04020102020204" pitchFamily="34" charset="0"/>
                <a:cs typeface="Aharoni" panose="02010803020104030203" pitchFamily="2" charset="-79"/>
              </a:rPr>
              <a:t>profitabilitas</a:t>
            </a:r>
            <a:r>
              <a:rPr lang="en-US" sz="3600" b="1" i="1" dirty="0">
                <a:latin typeface="Arial Black" panose="020B0A04020102020204" pitchFamily="34" charset="0"/>
                <a:cs typeface="Aharoni" panose="02010803020104030203" pitchFamily="2" charset="-79"/>
              </a:rPr>
              <a:t>  (</a:t>
            </a:r>
            <a:r>
              <a:rPr lang="en-US" sz="3600" b="1" i="1" dirty="0" err="1">
                <a:latin typeface="Arial Black" panose="020B0A04020102020204" pitchFamily="34" charset="0"/>
                <a:cs typeface="Aharoni" panose="02010803020104030203" pitchFamily="2" charset="-79"/>
              </a:rPr>
              <a:t>keuntungan</a:t>
            </a:r>
            <a:r>
              <a:rPr lang="en-US" sz="3600" b="1" i="1" dirty="0">
                <a:latin typeface="Arial Black" panose="020B0A04020102020204" pitchFamily="34" charset="0"/>
                <a:cs typeface="Aharoni" panose="02010803020104030203" pitchFamily="2" charset="-79"/>
              </a:rPr>
              <a:t>) </a:t>
            </a:r>
            <a:r>
              <a:rPr lang="en-US" sz="3600" b="1" i="1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3600" b="1" i="1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b="1" i="1" dirty="0" err="1">
                <a:latin typeface="Arial Black" panose="020B0A04020102020204" pitchFamily="34" charset="0"/>
                <a:cs typeface="Aharoni" panose="02010803020104030203" pitchFamily="2" charset="-79"/>
              </a:rPr>
              <a:t>tingkat</a:t>
            </a:r>
            <a:r>
              <a:rPr lang="en-US" sz="3600" b="1" i="1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3600" b="1" i="1" dirty="0" err="1">
                <a:latin typeface="Arial Black" panose="020B0A04020102020204" pitchFamily="34" charset="0"/>
                <a:cs typeface="Aharoni" panose="02010803020104030203" pitchFamily="2" charset="-79"/>
              </a:rPr>
              <a:t>risiko</a:t>
            </a:r>
            <a:r>
              <a:rPr lang="en-US" sz="3600" b="1" i="1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b="1" i="1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3600" b="1" i="1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b="1" i="1" dirty="0" err="1">
                <a:latin typeface="Arial Black" panose="020B0A04020102020204" pitchFamily="34" charset="0"/>
                <a:cs typeface="Aharoni" panose="02010803020104030203" pitchFamily="2" charset="-79"/>
              </a:rPr>
              <a:t>tingkat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b="1" i="1" dirty="0" err="1">
                <a:latin typeface="Arial Black" panose="020B0A04020102020204" pitchFamily="34" charset="0"/>
                <a:cs typeface="Aharoni" panose="02010803020104030203" pitchFamily="2" charset="-79"/>
              </a:rPr>
              <a:t>kesehatan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suatu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3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2590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Informasi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Perusahaan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berikut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pengungkapannya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menginformasikan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4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utama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yakni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: 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Perencanaan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 (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Planing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Activities)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Pendanaan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(financing activities)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Investasi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(investing activities)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Operasi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(operating activities)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1486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ctr"/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Aktivitas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Perencanaan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 </a:t>
            </a:r>
            <a:b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Planing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Activities)</a:t>
            </a:r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905000"/>
            <a:ext cx="10040814" cy="40233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>
              <a:latin typeface="Algerian" pitchFamily="82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perencanaan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terdapat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rencana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bisnis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(business plan)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mendeskripsikan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maksud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taktik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strategi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permintaan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pasar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kompetitif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strategi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penjualan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penetapan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harga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promosi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distribusi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)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kinerja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manajemen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proyeksi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lainnya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760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527540"/>
            <a:ext cx="10515599" cy="1450757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dirty="0">
                <a:latin typeface="Algerian" pitchFamily="82" charset="0"/>
              </a:rPr>
            </a:b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Aktivitas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Pendanaan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b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(financing activities)</a:t>
            </a:r>
            <a:b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35933"/>
            <a:ext cx="10515600" cy="38952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Adalah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metode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digunakan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mendapatkan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sumber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untuk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membayar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kebutuhan-kebutuhan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</a:p>
          <a:p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Ada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dua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sumber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pendanaan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yakni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internal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eksternal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</a:p>
          <a:p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Dari Internal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yakni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ekuitas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(modal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sendiri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),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eksternal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yakni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utang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78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rgbClr val="000000">
                    <a:lumMod val="75000"/>
                    <a:lumOff val="25000"/>
                  </a:srgbClr>
                </a:solidFill>
                <a:latin typeface="Arial Black" panose="020B0A04020102020204" pitchFamily="34" charset="0"/>
              </a:rPr>
              <a:t>Aktivitas</a:t>
            </a:r>
            <a: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000000">
                    <a:lumMod val="75000"/>
                    <a:lumOff val="25000"/>
                  </a:srgbClr>
                </a:solidFill>
                <a:latin typeface="Arial Black" panose="020B0A04020102020204" pitchFamily="34" charset="0"/>
              </a:rPr>
              <a:t>Investasi</a:t>
            </a:r>
            <a:b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  <a:latin typeface="Arial Black" panose="020B0A04020102020204" pitchFamily="34" charset="0"/>
              </a:rPr>
            </a:br>
            <a: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  <a:latin typeface="Arial Black" panose="020B0A04020102020204" pitchFamily="34" charset="0"/>
              </a:rPr>
              <a:t>(investing activities)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Keputusan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investasi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melibatkan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beberapa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factor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seperti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jenis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investasi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dibutuhkan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jumlah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dibutuhkan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waktu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perolehan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lokasi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asset,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perjanjian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kontraktual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beli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sewa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sewa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guna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usaha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Keputusan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investasi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mempengaruhi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pertumbuhan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serta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risiko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dihadapi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just"/>
            <a:endParaRPr lang="en-GB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76839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ctr"/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Aktivitas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Operasi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b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(operating activities)</a:t>
            </a:r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4307"/>
            <a:ext cx="10515600" cy="38792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operasi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mencerminkan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pelaksanan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rencana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bisnis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terdapat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dalam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pendanaan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investasi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operasi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setidaknya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melibatkan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lima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komponen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yakni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: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Penelitian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Pengembangan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Pembelian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Produksi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Pemasaran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administrasi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Aktivitas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operasi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merupakan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sumber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utama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perolehan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laba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laba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mencerminkan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kesuksesan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GB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1365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1601</Words>
  <Application>Microsoft Office PowerPoint</Application>
  <PresentationFormat>Widescreen</PresentationFormat>
  <Paragraphs>130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Aharoni</vt:lpstr>
      <vt:lpstr>Algerian</vt:lpstr>
      <vt:lpstr>Arial</vt:lpstr>
      <vt:lpstr>Arial Black</vt:lpstr>
      <vt:lpstr>Calibri</vt:lpstr>
      <vt:lpstr>Calibri Light</vt:lpstr>
      <vt:lpstr>Wingdings</vt:lpstr>
      <vt:lpstr>Office Theme</vt:lpstr>
      <vt:lpstr>PowerPoint Presentation</vt:lpstr>
      <vt:lpstr> MATERI KULIAH ANALISA LAPORAN KEUANGAN</vt:lpstr>
      <vt:lpstr>SESI  I GAMBARAN UMUM  ANALISIS LAPORAN KEUANGAN</vt:lpstr>
      <vt:lpstr>Motif Dasar  Analisis Laporan Keuangan</vt:lpstr>
      <vt:lpstr>Informasi Laporan Keuangan</vt:lpstr>
      <vt:lpstr>Aktivitas Perencanaan   (Planing Activities)</vt:lpstr>
      <vt:lpstr> Aktivitas Pendanaan  (financing activities) </vt:lpstr>
      <vt:lpstr>Aktivitas Investasi (investing activities)</vt:lpstr>
      <vt:lpstr>Aktivitas Operasi  (operating activities)</vt:lpstr>
      <vt:lpstr>Tujuan Pelaporan Keuangan</vt:lpstr>
      <vt:lpstr>Tujuan Pemakai Eksternal</vt:lpstr>
      <vt:lpstr>Tujuan Perusahaan (Internal)</vt:lpstr>
      <vt:lpstr>Tujuan Spesifik</vt:lpstr>
      <vt:lpstr>Tujuan Spesifik</vt:lpstr>
      <vt:lpstr>Pemakai Laporan Keuangan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Sifat dan Keterbatasan  Laporan Keuangan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Kelemahan Analisis  Laporan Keuangan</vt:lpstr>
      <vt:lpstr>Objek  Analisis</vt:lpstr>
      <vt:lpstr>Analisis  Perbandingan</vt:lpstr>
      <vt:lpstr>Kelemahan Analisis  Rasio keuangan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Marsudin</dc:creator>
  <cp:lastModifiedBy>Mery</cp:lastModifiedBy>
  <cp:revision>27</cp:revision>
  <dcterms:created xsi:type="dcterms:W3CDTF">2020-09-21T06:06:34Z</dcterms:created>
  <dcterms:modified xsi:type="dcterms:W3CDTF">2024-09-26T02:54:03Z</dcterms:modified>
</cp:coreProperties>
</file>