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57" r:id="rId2"/>
    <p:sldId id="562" r:id="rId3"/>
    <p:sldId id="563" r:id="rId4"/>
    <p:sldId id="564" r:id="rId5"/>
    <p:sldId id="565" r:id="rId6"/>
    <p:sldId id="566" r:id="rId7"/>
    <p:sldId id="567" r:id="rId8"/>
    <p:sldId id="568" r:id="rId9"/>
    <p:sldId id="570" r:id="rId10"/>
    <p:sldId id="571" r:id="rId11"/>
    <p:sldId id="576" r:id="rId12"/>
    <p:sldId id="577" r:id="rId13"/>
    <p:sldId id="574" r:id="rId14"/>
    <p:sldId id="578" r:id="rId15"/>
    <p:sldId id="579" r:id="rId16"/>
    <p:sldId id="580" r:id="rId17"/>
    <p:sldId id="575" r:id="rId18"/>
    <p:sldId id="573" r:id="rId19"/>
    <p:sldId id="581" r:id="rId20"/>
    <p:sldId id="582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7CD85-8CD9-44AC-AAF5-C99087FCA4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AABD57-6A87-4A0C-ACD5-D4948F2158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855DD7-0440-48BC-A371-12F79EB39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3BB24-D66C-4837-9AE0-F948CBC8BA87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D02913-D319-4543-9D40-5C928DF6D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CAFBFB-E3DC-45B2-8102-7D59B776F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4D369-0CC1-49AB-92F2-2366757A9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709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77B83-1181-4B51-96AD-F9CE7A74D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630187-F6D2-417D-B108-8D50BDE5AA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40012-5351-47C8-892C-990CDBC89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3BB24-D66C-4837-9AE0-F948CBC8BA87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8AFE97-4A04-422E-B98C-8A3F11BB0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3E0E82-1D3C-4F28-A065-A8F907E21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4D369-0CC1-49AB-92F2-2366757A9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264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6D2722B-70CD-41C0-AC2D-5B7CAB2767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9E4125-816D-4B7A-BE9E-5D6C186ED8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F2B7FF-F40B-43A4-84A4-D437BA369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3BB24-D66C-4837-9AE0-F948CBC8BA87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750E7A-7B0A-4133-9C33-769554F6E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EC962-FF21-4685-8CDF-BE8FC83E3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4D369-0CC1-49AB-92F2-2366757A9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78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4EA9D-7D97-498D-B0A2-DB83B426B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E95792-BC0B-4AC5-AFAC-E012E16256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C7ECD5-51E8-4869-BE04-190E49CD2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3BB24-D66C-4837-9AE0-F948CBC8BA87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24E196-9664-4592-A4D2-D2C02BA5C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D452C9-9F09-4B96-87FD-46CBA68D7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4D369-0CC1-49AB-92F2-2366757A9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762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048C0-23B6-4551-9B13-72DD0605B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5EB215-BAB1-4CB2-959E-AE72D241E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F59A39-3ABA-4DDE-8DBA-87876EF54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3BB24-D66C-4837-9AE0-F948CBC8BA87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E3761B-6F2C-4642-897C-ADEECE121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E8B0A1-053B-4E13-9513-B96B853D0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4D369-0CC1-49AB-92F2-2366757A9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591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790C6-0323-46B9-9A97-1CF1EE067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52C90F-F761-4F80-95E0-755A73D80F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4DC5A8-6DF4-432D-B472-52864A2EF2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72909E-17EE-4D36-87AB-BB7DB927F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3BB24-D66C-4837-9AE0-F948CBC8BA87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CF5832-8D0A-4AFA-9F84-42249CC77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6B8B3F-F37A-415D-AFBA-BF49F5C41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4D369-0CC1-49AB-92F2-2366757A9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240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534DA-5BFE-4824-84F8-446D7E1CC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10E56A-7FB4-4ECE-B2AC-91D336FA45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375620-6EB5-4DF6-A098-07D70D0D23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A4FE07-5655-4490-951D-A36263DED1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5D0A9B-9846-4948-9763-A2CD73F463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2FD251-460D-4580-A038-57A29A8CB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3BB24-D66C-4837-9AE0-F948CBC8BA87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B2ACB3-B6C5-4D84-9ED8-747566CBD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C6B1E7-1DA0-4577-8640-BF7DBE3C2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4D369-0CC1-49AB-92F2-2366757A9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567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26AA2-D7D6-411A-9C34-035B3EABE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1BA6E1-C15C-455D-BC16-FFB9E3906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3BB24-D66C-4837-9AE0-F948CBC8BA87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A57990-F2D3-46C6-B5FF-AB30FEAEF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16EE35-CD79-49F5-87E5-31E666EDE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4D369-0CC1-49AB-92F2-2366757A9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124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9AB786-1497-4C1D-B66E-84A77C8D9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3BB24-D66C-4837-9AE0-F948CBC8BA87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2E06C0-12DF-4200-BD57-7D0FB3806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E40773-ECC4-4C6F-9CA8-130DAA152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4D369-0CC1-49AB-92F2-2366757A9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567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5C75C-E20A-4BC9-8686-989AFD561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AF5A5-52C0-40B3-8758-C3F732F47E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637488-B73A-468B-8586-F94FE20F23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97279B-97F6-4135-A658-C69F1FE5E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3BB24-D66C-4837-9AE0-F948CBC8BA87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31C572-3E96-42BA-AAD4-72B86BD16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0D10B8-27CC-4AFB-B109-E9494D45C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4D369-0CC1-49AB-92F2-2366757A9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470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60161-BE9A-4986-B191-3A4552470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829D80-FEEF-4766-886D-04DDEF7C62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8FA8BB-613D-467C-AF14-14184F227E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D65744-0159-4BB2-9492-49303E5B6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3BB24-D66C-4837-9AE0-F948CBC8BA87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13A8CB-AE08-4A7B-BAEC-3241F111C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F44D2C-07EF-4F31-89E3-39C81CE48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4D369-0CC1-49AB-92F2-2366757A9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410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D6D3CC-5235-49AA-81B5-4DCCC798E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F71D72-1DC9-48EC-8E1D-9DBBD0A58A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396B66-6598-45C5-A538-4F3890CA5D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3BB24-D66C-4837-9AE0-F948CBC8BA87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13F7B8-125D-4AF6-A8B9-1050E31CD4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DBA48B-F492-44D6-9388-2A3E220CFC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4D369-0CC1-49AB-92F2-2366757A9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581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0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1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2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3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6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8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F01414-B5B6-4906-8AED-9959834E4915}"/>
              </a:ext>
            </a:extLst>
          </p:cNvPr>
          <p:cNvSpPr/>
          <p:nvPr/>
        </p:nvSpPr>
        <p:spPr>
          <a:xfrm>
            <a:off x="1324709" y="750278"/>
            <a:ext cx="9683260" cy="13129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Arial Black" panose="020B0A04020102020204" pitchFamily="34" charset="0"/>
              </a:rPr>
              <a:t>UNIVERSITAS PERSADA INDONESIA YAI</a:t>
            </a:r>
          </a:p>
          <a:p>
            <a:pPr algn="ctr"/>
            <a:r>
              <a:rPr lang="en-US" sz="2000" dirty="0">
                <a:latin typeface="Arial Black" panose="020B0A04020102020204" pitchFamily="34" charset="0"/>
              </a:rPr>
              <a:t>FAKULTAS EKONOMI DAN BISNIS </a:t>
            </a:r>
          </a:p>
          <a:p>
            <a:pPr algn="ctr"/>
            <a:r>
              <a:rPr lang="en-US" sz="2000" dirty="0">
                <a:latin typeface="Arial Black" panose="020B0A04020102020204" pitchFamily="34" charset="0"/>
              </a:rPr>
              <a:t>PROGRAM STUDI AKUNTANSI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CC40C55-06D6-4CF0-8BC6-3E8B52A0C9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4709" y="3083169"/>
            <a:ext cx="9683260" cy="3223846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8EE32FF3-6205-4B88-8469-CF75D25EDF90}"/>
              </a:ext>
            </a:extLst>
          </p:cNvPr>
          <p:cNvSpPr/>
          <p:nvPr/>
        </p:nvSpPr>
        <p:spPr>
          <a:xfrm>
            <a:off x="1324709" y="2180492"/>
            <a:ext cx="9683260" cy="78544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ANALISIS LAPORAN KEUANGAN PERUSAHAAN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DOSEN : Dr. MERY WANIALISA, S.E., M.M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E8B6464-87F4-43F8-A447-38840B4F07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6739" y="916476"/>
            <a:ext cx="1242645" cy="980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93678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E28CB680-8888-40AB-84E0-7E8CBBF7E1E5}"/>
              </a:ext>
            </a:extLst>
          </p:cNvPr>
          <p:cNvSpPr/>
          <p:nvPr/>
        </p:nvSpPr>
        <p:spPr>
          <a:xfrm>
            <a:off x="3235568" y="398593"/>
            <a:ext cx="5908432" cy="98473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Marginal Cost (MC),</a:t>
            </a:r>
            <a:endParaRPr lang="en-US" sz="20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3D5087-DD6A-48AF-9280-6F27E2021B83}"/>
              </a:ext>
            </a:extLst>
          </p:cNvPr>
          <p:cNvSpPr/>
          <p:nvPr/>
        </p:nvSpPr>
        <p:spPr>
          <a:xfrm>
            <a:off x="1899138" y="1570892"/>
            <a:ext cx="9331570" cy="294248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12001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GB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Marginal Cost </a:t>
            </a:r>
            <a:r>
              <a:rPr lang="en-GB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GB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GB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marginal </a:t>
            </a:r>
            <a:r>
              <a:rPr lang="en-GB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merupakan</a:t>
            </a:r>
            <a:r>
              <a:rPr lang="en-GB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tambahan</a:t>
            </a:r>
            <a:r>
              <a:rPr lang="en-GB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GB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GB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dikeluarkan</a:t>
            </a:r>
            <a:r>
              <a:rPr lang="en-GB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oleh </a:t>
            </a:r>
            <a:r>
              <a:rPr lang="en-GB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GB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GB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menghasilkan</a:t>
            </a:r>
            <a:r>
              <a:rPr lang="en-GB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tambahan</a:t>
            </a:r>
            <a:r>
              <a:rPr lang="en-GB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 unit </a:t>
            </a:r>
            <a:r>
              <a:rPr lang="en-GB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</a:t>
            </a:r>
            <a:r>
              <a:rPr lang="en-GB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GB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barang</a:t>
            </a:r>
            <a:r>
              <a:rPr lang="en-GB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GB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dihasilkan</a:t>
            </a:r>
            <a:r>
              <a:rPr lang="en-GB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GB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Yakni</a:t>
            </a:r>
            <a:r>
              <a:rPr lang="en-GB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GB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rumus</a:t>
            </a:r>
            <a:r>
              <a:rPr lang="en-GB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endParaRPr lang="en-US" sz="20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070A4C36-B92B-4FCA-B254-CA0B312EFC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1661" y="370449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DD6E75C7-0708-409D-8B9C-9AF83CCE92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8058025"/>
              </p:ext>
            </p:extLst>
          </p:nvPr>
        </p:nvGraphicFramePr>
        <p:xfrm>
          <a:off x="3235568" y="4736123"/>
          <a:ext cx="5720863" cy="926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r:id="rId3" imgW="2501900" imgH="419100" progId="Equation.3">
                  <p:embed/>
                </p:oleObj>
              </mc:Choice>
              <mc:Fallback>
                <p:oleObj r:id="rId3" imgW="2501900" imgH="4191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568" y="4736123"/>
                        <a:ext cx="5720863" cy="926117"/>
                      </a:xfrm>
                      <a:prstGeom prst="rect">
                        <a:avLst/>
                      </a:prstGeom>
                      <a:solidFill>
                        <a:srgbClr val="FFC000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Arrow: Curved Left 8">
            <a:extLst>
              <a:ext uri="{FF2B5EF4-FFF2-40B4-BE49-F238E27FC236}">
                <a16:creationId xmlns:a16="http://schemas.microsoft.com/office/drawing/2014/main" id="{650BC774-5CFE-424A-A98B-F4008BB8643A}"/>
              </a:ext>
            </a:extLst>
          </p:cNvPr>
          <p:cNvSpPr/>
          <p:nvPr/>
        </p:nvSpPr>
        <p:spPr>
          <a:xfrm>
            <a:off x="9618785" y="3496410"/>
            <a:ext cx="1348154" cy="1998781"/>
          </a:xfrm>
          <a:prstGeom prst="curved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49330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E28CB680-8888-40AB-84E0-7E8CBBF7E1E5}"/>
              </a:ext>
            </a:extLst>
          </p:cNvPr>
          <p:cNvSpPr/>
          <p:nvPr/>
        </p:nvSpPr>
        <p:spPr>
          <a:xfrm>
            <a:off x="3235568" y="398593"/>
            <a:ext cx="5908432" cy="98473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Average Revenue (AR)</a:t>
            </a:r>
            <a:endParaRPr lang="en-US" sz="24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3D5087-DD6A-48AF-9280-6F27E2021B83}"/>
              </a:ext>
            </a:extLst>
          </p:cNvPr>
          <p:cNvSpPr/>
          <p:nvPr/>
        </p:nvSpPr>
        <p:spPr>
          <a:xfrm>
            <a:off x="1899138" y="1570892"/>
            <a:ext cx="9331570" cy="294248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12001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GB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Average Revenue </a:t>
            </a:r>
            <a:r>
              <a:rPr lang="en-GB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GB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pendapatan</a:t>
            </a:r>
            <a:r>
              <a:rPr lang="en-GB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rata-rata </a:t>
            </a:r>
            <a:r>
              <a:rPr lang="en-GB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GB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GB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merupakan</a:t>
            </a:r>
            <a:r>
              <a:rPr lang="en-GB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hasil</a:t>
            </a:r>
            <a:r>
              <a:rPr lang="en-GB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GB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antara</a:t>
            </a:r>
            <a:r>
              <a:rPr lang="en-GB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pendapatan</a:t>
            </a:r>
            <a:r>
              <a:rPr lang="en-GB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total </a:t>
            </a:r>
            <a:r>
              <a:rPr lang="en-GB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GB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jumlah</a:t>
            </a:r>
            <a:r>
              <a:rPr lang="en-GB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barang</a:t>
            </a:r>
            <a:r>
              <a:rPr lang="en-GB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GB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dijual</a:t>
            </a:r>
            <a:r>
              <a:rPr lang="en-GB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GB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GB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GB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rumus</a:t>
            </a:r>
            <a:r>
              <a:rPr lang="en-GB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endParaRPr lang="en-US" sz="24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070A4C36-B92B-4FCA-B254-CA0B312EFC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1661" y="370449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Arrow: Curved Left 8">
            <a:extLst>
              <a:ext uri="{FF2B5EF4-FFF2-40B4-BE49-F238E27FC236}">
                <a16:creationId xmlns:a16="http://schemas.microsoft.com/office/drawing/2014/main" id="{650BC774-5CFE-424A-A98B-F4008BB8643A}"/>
              </a:ext>
            </a:extLst>
          </p:cNvPr>
          <p:cNvSpPr/>
          <p:nvPr/>
        </p:nvSpPr>
        <p:spPr>
          <a:xfrm>
            <a:off x="8944708" y="3548739"/>
            <a:ext cx="1348154" cy="1998781"/>
          </a:xfrm>
          <a:prstGeom prst="curved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907F4F91-E05B-4B8D-AD1E-DDFE066E32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4562" y="507358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0A8CC579-1BE6-4B81-A61E-9042D678FD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6576443"/>
              </p:ext>
            </p:extLst>
          </p:nvPr>
        </p:nvGraphicFramePr>
        <p:xfrm>
          <a:off x="5613153" y="4869689"/>
          <a:ext cx="2159245" cy="10518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r:id="rId3" imgW="609600" imgH="419100" progId="Equation.3">
                  <p:embed/>
                </p:oleObj>
              </mc:Choice>
              <mc:Fallback>
                <p:oleObj r:id="rId3" imgW="609600" imgH="4191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153" y="4869689"/>
                        <a:ext cx="2159245" cy="1051874"/>
                      </a:xfrm>
                      <a:prstGeom prst="rect">
                        <a:avLst/>
                      </a:prstGeom>
                      <a:solidFill>
                        <a:srgbClr val="92D050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993298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E28CB680-8888-40AB-84E0-7E8CBBF7E1E5}"/>
              </a:ext>
            </a:extLst>
          </p:cNvPr>
          <p:cNvSpPr/>
          <p:nvPr/>
        </p:nvSpPr>
        <p:spPr>
          <a:xfrm>
            <a:off x="3235568" y="398593"/>
            <a:ext cx="5908432" cy="98473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Marginal Revenue (MR)</a:t>
            </a:r>
            <a:endParaRPr lang="en-US" sz="24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3D5087-DD6A-48AF-9280-6F27E2021B83}"/>
              </a:ext>
            </a:extLst>
          </p:cNvPr>
          <p:cNvSpPr/>
          <p:nvPr/>
        </p:nvSpPr>
        <p:spPr>
          <a:xfrm>
            <a:off x="1899138" y="1570892"/>
            <a:ext cx="9331570" cy="294248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9144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Marginal Revenue </a:t>
            </a:r>
            <a:r>
              <a:rPr lang="en-GB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GB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pendapatan</a:t>
            </a:r>
            <a:r>
              <a:rPr lang="en-GB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marginal </a:t>
            </a:r>
            <a:r>
              <a:rPr lang="en-GB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GB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merupakan</a:t>
            </a:r>
            <a:r>
              <a:rPr lang="en-GB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tambahan</a:t>
            </a:r>
            <a:r>
              <a:rPr lang="en-GB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pendapatan</a:t>
            </a:r>
            <a:r>
              <a:rPr lang="en-GB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GB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diperoleh</a:t>
            </a:r>
            <a:r>
              <a:rPr lang="en-GB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karena</a:t>
            </a:r>
            <a:r>
              <a:rPr lang="en-GB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adanya</a:t>
            </a:r>
            <a:r>
              <a:rPr lang="en-GB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tambahan</a:t>
            </a:r>
            <a:r>
              <a:rPr lang="en-GB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satu</a:t>
            </a:r>
            <a:r>
              <a:rPr lang="en-GB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unit </a:t>
            </a:r>
            <a:r>
              <a:rPr lang="en-GB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barang</a:t>
            </a:r>
            <a:r>
              <a:rPr lang="en-GB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GB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dijual</a:t>
            </a:r>
            <a:r>
              <a:rPr lang="en-GB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9144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GB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GB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rumus</a:t>
            </a:r>
            <a:r>
              <a:rPr lang="en-GB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endParaRPr lang="en-US" sz="20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070A4C36-B92B-4FCA-B254-CA0B312EFC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1661" y="370449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Arrow: Curved Left 8">
            <a:extLst>
              <a:ext uri="{FF2B5EF4-FFF2-40B4-BE49-F238E27FC236}">
                <a16:creationId xmlns:a16="http://schemas.microsoft.com/office/drawing/2014/main" id="{650BC774-5CFE-424A-A98B-F4008BB8643A}"/>
              </a:ext>
            </a:extLst>
          </p:cNvPr>
          <p:cNvSpPr/>
          <p:nvPr/>
        </p:nvSpPr>
        <p:spPr>
          <a:xfrm>
            <a:off x="9618785" y="3496410"/>
            <a:ext cx="1348154" cy="1998781"/>
          </a:xfrm>
          <a:prstGeom prst="curved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F3560853-D3B8-47A3-BE9D-232462BB62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507358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7A1249C0-AF8F-40AC-8865-C5442C1DEB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9503529"/>
              </p:ext>
            </p:extLst>
          </p:nvPr>
        </p:nvGraphicFramePr>
        <p:xfrm>
          <a:off x="3505200" y="4932914"/>
          <a:ext cx="5767753" cy="9051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r:id="rId3" imgW="2667000" imgH="419100" progId="Equation.3">
                  <p:embed/>
                </p:oleObj>
              </mc:Choice>
              <mc:Fallback>
                <p:oleObj r:id="rId3" imgW="2667000" imgH="4191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932914"/>
                        <a:ext cx="5767753" cy="905179"/>
                      </a:xfrm>
                      <a:prstGeom prst="rect">
                        <a:avLst/>
                      </a:prstGeom>
                      <a:solidFill>
                        <a:srgbClr val="FFC000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675986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C3398-B946-4E87-B0E2-5E6DFA3BC5E2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342900" marR="0" lvl="0" indent="-34290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br>
              <a:rPr lang="en-GB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BEP </a:t>
            </a:r>
            <a:r>
              <a:rPr lang="en-GB" sz="2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GB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Perencanaan</a:t>
            </a:r>
            <a:r>
              <a:rPr lang="en-GB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Laba</a:t>
            </a:r>
            <a:br>
              <a:rPr lang="en-US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en-US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800" dirty="0">
              <a:latin typeface="Arial Black" panose="020B0A04020102020204" pitchFamily="34" charset="0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22BA28D2-5CEF-4B6B-9149-A3FCA25F5C2E}"/>
              </a:ext>
            </a:extLst>
          </p:cNvPr>
          <p:cNvSpPr/>
          <p:nvPr/>
        </p:nvSpPr>
        <p:spPr>
          <a:xfrm>
            <a:off x="1019908" y="1875692"/>
            <a:ext cx="7913077" cy="9495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Perenanaan</a:t>
            </a:r>
            <a:r>
              <a:rPr lang="en-GB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r>
              <a:rPr lang="en-GB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(Budget Sales) Atas </a:t>
            </a:r>
            <a:r>
              <a:rPr lang="en-GB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Laba</a:t>
            </a:r>
            <a:r>
              <a:rPr lang="en-GB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GB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Diinginkan</a:t>
            </a:r>
            <a:endParaRPr lang="en-US" sz="20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DE293B0-6CD9-4722-842B-54284A5B2898}"/>
              </a:ext>
            </a:extLst>
          </p:cNvPr>
          <p:cNvSpPr/>
          <p:nvPr/>
        </p:nvSpPr>
        <p:spPr>
          <a:xfrm>
            <a:off x="838201" y="3048001"/>
            <a:ext cx="10515600" cy="94957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12001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Adapun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rumus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Budget Sales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perencanaan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(Profit) yang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diinginkan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endParaRPr lang="en-US" sz="18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D299E61-20BF-47D2-AC9B-0D474837EA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2201" y="484350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29044B75-7FF1-41D8-945B-6C1829B06A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9084534"/>
              </p:ext>
            </p:extLst>
          </p:nvPr>
        </p:nvGraphicFramePr>
        <p:xfrm>
          <a:off x="2977660" y="4405314"/>
          <a:ext cx="4220309" cy="9495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r:id="rId3" imgW="1726451" imgH="393529" progId="Equation.3">
                  <p:embed/>
                </p:oleObj>
              </mc:Choice>
              <mc:Fallback>
                <p:oleObj r:id="rId3" imgW="1726451" imgH="393529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7660" y="4405314"/>
                        <a:ext cx="4220309" cy="949570"/>
                      </a:xfrm>
                      <a:prstGeom prst="rect">
                        <a:avLst/>
                      </a:prstGeom>
                      <a:solidFill>
                        <a:schemeClr val="accent4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Arrow: Curved Left 7">
            <a:extLst>
              <a:ext uri="{FF2B5EF4-FFF2-40B4-BE49-F238E27FC236}">
                <a16:creationId xmlns:a16="http://schemas.microsoft.com/office/drawing/2014/main" id="{B1EBC322-BFD5-44C2-996B-69E71A887BA6}"/>
              </a:ext>
            </a:extLst>
          </p:cNvPr>
          <p:cNvSpPr/>
          <p:nvPr/>
        </p:nvSpPr>
        <p:spPr>
          <a:xfrm>
            <a:off x="7549662" y="3645877"/>
            <a:ext cx="785446" cy="1477105"/>
          </a:xfrm>
          <a:prstGeom prst="curved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27253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22BA28D2-5CEF-4B6B-9149-A3FCA25F5C2E}"/>
              </a:ext>
            </a:extLst>
          </p:cNvPr>
          <p:cNvSpPr/>
          <p:nvPr/>
        </p:nvSpPr>
        <p:spPr>
          <a:xfrm>
            <a:off x="1019908" y="1875692"/>
            <a:ext cx="7913077" cy="9495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GB" sz="18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Margin Of Safety </a:t>
            </a: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(Batas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Penurunan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18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DE293B0-6CD9-4722-842B-54284A5B2898}"/>
              </a:ext>
            </a:extLst>
          </p:cNvPr>
          <p:cNvSpPr/>
          <p:nvPr/>
        </p:nvSpPr>
        <p:spPr>
          <a:xfrm>
            <a:off x="838201" y="3048001"/>
            <a:ext cx="10515600" cy="94957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9144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Batas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Penurunan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Margin of Safety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dihitung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rumus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endParaRPr lang="en-US" sz="18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D299E61-20BF-47D2-AC9B-0D474837EA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2201" y="484350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Arrow: Curved Left 7">
            <a:extLst>
              <a:ext uri="{FF2B5EF4-FFF2-40B4-BE49-F238E27FC236}">
                <a16:creationId xmlns:a16="http://schemas.microsoft.com/office/drawing/2014/main" id="{B1EBC322-BFD5-44C2-996B-69E71A887BA6}"/>
              </a:ext>
            </a:extLst>
          </p:cNvPr>
          <p:cNvSpPr/>
          <p:nvPr/>
        </p:nvSpPr>
        <p:spPr>
          <a:xfrm>
            <a:off x="10216662" y="3575227"/>
            <a:ext cx="785446" cy="1477105"/>
          </a:xfrm>
          <a:prstGeom prst="curved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286D1416-98BA-40E9-BD3C-7D75B76780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630" y="46299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C639F88D-D7DB-41A2-BAB5-2DF1E34104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8549135"/>
              </p:ext>
            </p:extLst>
          </p:nvPr>
        </p:nvGraphicFramePr>
        <p:xfrm>
          <a:off x="3842238" y="4485640"/>
          <a:ext cx="5767754" cy="7157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r:id="rId3" imgW="3530600" imgH="419100" progId="Equation.3">
                  <p:embed/>
                </p:oleObj>
              </mc:Choice>
              <mc:Fallback>
                <p:oleObj r:id="rId3" imgW="3530600" imgH="4191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2238" y="4485640"/>
                        <a:ext cx="5767754" cy="715733"/>
                      </a:xfrm>
                      <a:prstGeom prst="rect">
                        <a:avLst/>
                      </a:prstGeom>
                      <a:solidFill>
                        <a:schemeClr val="accent4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599294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22BA28D2-5CEF-4B6B-9149-A3FCA25F5C2E}"/>
              </a:ext>
            </a:extLst>
          </p:cNvPr>
          <p:cNvSpPr/>
          <p:nvPr/>
        </p:nvSpPr>
        <p:spPr>
          <a:xfrm>
            <a:off x="1031631" y="586153"/>
            <a:ext cx="7913077" cy="9495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GB" sz="20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Shut Down Point (</a:t>
            </a:r>
            <a:r>
              <a:rPr lang="en-GB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Titik</a:t>
            </a:r>
            <a:r>
              <a:rPr lang="en-GB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Tutup</a:t>
            </a:r>
            <a:r>
              <a:rPr lang="en-GB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Pabrik</a:t>
            </a:r>
            <a:r>
              <a:rPr lang="en-GB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20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0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DE293B0-6CD9-4722-842B-54284A5B2898}"/>
              </a:ext>
            </a:extLst>
          </p:cNvPr>
          <p:cNvSpPr/>
          <p:nvPr/>
        </p:nvSpPr>
        <p:spPr>
          <a:xfrm>
            <a:off x="838201" y="1535723"/>
            <a:ext cx="10515600" cy="450166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12001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Shut Down Point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suatu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kondisi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dimana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hasil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hanya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menutup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tetap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tunai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saja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sebaiknya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ditutup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saja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12001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Pada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keadaan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tutup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pabrik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(shut down point)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besarnya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kontribusi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margin yang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diperoleh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hanya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menutup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variabel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tetap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tunai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saja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tetap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tunai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misalnya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gaji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asuransi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sewa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promosi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sedangkan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tetap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tunai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misalnya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depresiasi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</a:p>
          <a:p>
            <a:pPr marL="12001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Padahal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tetap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dikeluarkan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mempengaruhi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perubahan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jumlah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hal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berarti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berapun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penambahan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jumlah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dijual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menambah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keuntungan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penambahan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jumlah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tambahan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variabelnya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sehingga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menambah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keuntungan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12001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Jika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mengalami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lebih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baik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ditutup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saja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sz="18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2BFCDC17-BE9C-49BC-ABBD-DA2E2771A3FF}"/>
              </a:ext>
            </a:extLst>
          </p:cNvPr>
          <p:cNvSpPr/>
          <p:nvPr/>
        </p:nvSpPr>
        <p:spPr>
          <a:xfrm>
            <a:off x="10254762" y="5668108"/>
            <a:ext cx="996461" cy="7385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014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22BA28D2-5CEF-4B6B-9149-A3FCA25F5C2E}"/>
              </a:ext>
            </a:extLst>
          </p:cNvPr>
          <p:cNvSpPr/>
          <p:nvPr/>
        </p:nvSpPr>
        <p:spPr>
          <a:xfrm>
            <a:off x="1172308" y="328245"/>
            <a:ext cx="9554307" cy="9495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1440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GB" sz="18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Rumus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Shut Down Point (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Titik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Tutup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Pabrik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:</a:t>
            </a:r>
            <a:endParaRPr lang="en-US" sz="18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D299E61-20BF-47D2-AC9B-0D474837EA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2201" y="484350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Arrow: Curved Left 7">
            <a:extLst>
              <a:ext uri="{FF2B5EF4-FFF2-40B4-BE49-F238E27FC236}">
                <a16:creationId xmlns:a16="http://schemas.microsoft.com/office/drawing/2014/main" id="{B1EBC322-BFD5-44C2-996B-69E71A887BA6}"/>
              </a:ext>
            </a:extLst>
          </p:cNvPr>
          <p:cNvSpPr/>
          <p:nvPr/>
        </p:nvSpPr>
        <p:spPr>
          <a:xfrm>
            <a:off x="9577754" y="694083"/>
            <a:ext cx="785446" cy="1477105"/>
          </a:xfrm>
          <a:prstGeom prst="curved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8D940712-CE01-4307-BD17-DAB74AA1BB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9323" y="158745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494BDD99-F25A-491E-9C19-B507FB22A0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1205079"/>
              </p:ext>
            </p:extLst>
          </p:nvPr>
        </p:nvGraphicFramePr>
        <p:xfrm>
          <a:off x="3892061" y="1541582"/>
          <a:ext cx="5322278" cy="8040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1" r:id="rId3" imgW="2743200" imgH="419100" progId="Equation.3">
                  <p:embed/>
                </p:oleObj>
              </mc:Choice>
              <mc:Fallback>
                <p:oleObj r:id="rId3" imgW="2743200" imgH="4191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2061" y="1541582"/>
                        <a:ext cx="5322278" cy="804051"/>
                      </a:xfrm>
                      <a:prstGeom prst="rect">
                        <a:avLst/>
                      </a:prstGeom>
                      <a:solidFill>
                        <a:schemeClr val="accent4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4">
            <a:extLst>
              <a:ext uri="{FF2B5EF4-FFF2-40B4-BE49-F238E27FC236}">
                <a16:creationId xmlns:a16="http://schemas.microsoft.com/office/drawing/2014/main" id="{447FA78F-2CA0-4360-A491-2191EBE591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6538" y="338628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EC20B4D2-991C-46EA-B2CD-F99F5B7031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3990400"/>
              </p:ext>
            </p:extLst>
          </p:nvPr>
        </p:nvGraphicFramePr>
        <p:xfrm>
          <a:off x="3892061" y="3689724"/>
          <a:ext cx="3962400" cy="129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2" r:id="rId5" imgW="1752600" imgH="584200" progId="Equation.3">
                  <p:embed/>
                </p:oleObj>
              </mc:Choice>
              <mc:Fallback>
                <p:oleObj r:id="rId5" imgW="1752600" imgH="584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2061" y="3689724"/>
                        <a:ext cx="3962400" cy="1290100"/>
                      </a:xfrm>
                      <a:prstGeom prst="rect">
                        <a:avLst/>
                      </a:prstGeom>
                      <a:solidFill>
                        <a:schemeClr val="accent4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6">
            <a:extLst>
              <a:ext uri="{FF2B5EF4-FFF2-40B4-BE49-F238E27FC236}">
                <a16:creationId xmlns:a16="http://schemas.microsoft.com/office/drawing/2014/main" id="{C6E782F0-84FD-40E0-8003-7D0FDB218B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8677" y="53398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E39DCA53-09A0-441B-9E8E-3DDF9CB353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7094231"/>
              </p:ext>
            </p:extLst>
          </p:nvPr>
        </p:nvGraphicFramePr>
        <p:xfrm>
          <a:off x="3892061" y="2492910"/>
          <a:ext cx="5064370" cy="9484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3" r:id="rId7" imgW="2120900" imgH="393700" progId="Equation.3">
                  <p:embed/>
                </p:oleObj>
              </mc:Choice>
              <mc:Fallback>
                <p:oleObj r:id="rId7" imgW="2120900" imgH="3937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2061" y="2492910"/>
                        <a:ext cx="5064370" cy="948491"/>
                      </a:xfrm>
                      <a:prstGeom prst="rect">
                        <a:avLst/>
                      </a:prstGeom>
                      <a:solidFill>
                        <a:schemeClr val="accent4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75398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40AB7-5114-4D89-94A4-98008EF14960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err="1">
                <a:latin typeface="Arial Black" panose="020B0A04020102020204" pitchFamily="34" charset="0"/>
              </a:rPr>
              <a:t>Pembahasan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Soal</a:t>
            </a:r>
            <a:r>
              <a:rPr lang="en-US" dirty="0">
                <a:latin typeface="Arial Black" panose="020B0A04020102020204" pitchFamily="34" charset="0"/>
              </a:rPr>
              <a:t> 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E0D9B1D-798D-4998-9AF7-E98667357012}"/>
              </a:ext>
            </a:extLst>
          </p:cNvPr>
          <p:cNvSpPr/>
          <p:nvPr/>
        </p:nvSpPr>
        <p:spPr>
          <a:xfrm>
            <a:off x="838200" y="1863969"/>
            <a:ext cx="10515600" cy="439615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bekerja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tetap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sebesar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Rp. 400.000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pertahun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variabel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unitnya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sebesar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Rp. 60,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sedangkan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harga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jual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perunitnya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sebesar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Rp. 100,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produksi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normal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15.000 unit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pertahun</a:t>
            </a:r>
            <a:endParaRPr lang="en-US" sz="18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Pertanyaan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endParaRPr lang="en-US" sz="18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Berapakah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BEP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unit dan rupiah</a:t>
            </a:r>
            <a:endParaRPr lang="en-US" sz="18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Jika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harga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perunit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naik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menjadi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Rp. 160,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berapakah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BEP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nya</a:t>
            </a:r>
            <a:endParaRPr lang="en-US" sz="18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Jika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tetap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mengalami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kenaikan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sebesar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Rp. 200.000 dan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variabel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perunitnya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turun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menjadi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Rp. 50</a:t>
            </a:r>
            <a:endParaRPr lang="en-US" sz="18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Jika unit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produksinya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sebesar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5.000 unit,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apakah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mengalami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keuntungan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kerugian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18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96479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D32476E4-A138-4A95-A13F-1F19E6FE42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6062" y="171156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EA6AF3FA-6771-4076-A3CD-59F2C55536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8906209"/>
              </p:ext>
            </p:extLst>
          </p:nvPr>
        </p:nvGraphicFramePr>
        <p:xfrm>
          <a:off x="1606062" y="1711569"/>
          <a:ext cx="5838093" cy="14067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" r:id="rId3" imgW="3708400" imgH="1016000" progId="Equation.3">
                  <p:embed/>
                </p:oleObj>
              </mc:Choice>
              <mc:Fallback>
                <p:oleObj r:id="rId3" imgW="3708400" imgH="10160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6062" y="1711569"/>
                        <a:ext cx="5838093" cy="1406764"/>
                      </a:xfrm>
                      <a:prstGeom prst="rect">
                        <a:avLst/>
                      </a:prstGeom>
                      <a:solidFill>
                        <a:schemeClr val="accent4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210FE768-6259-40C0-830B-4A242C03032C}"/>
              </a:ext>
            </a:extLst>
          </p:cNvPr>
          <p:cNvSpPr/>
          <p:nvPr/>
        </p:nvSpPr>
        <p:spPr>
          <a:xfrm>
            <a:off x="1606062" y="1019908"/>
            <a:ext cx="8065476" cy="4337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GB" sz="20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BEP </a:t>
            </a:r>
            <a:r>
              <a:rPr lang="en-GB" sz="2000" dirty="0" err="1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GB" sz="20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unit dan rupiah</a:t>
            </a:r>
            <a:endParaRPr lang="en-US" sz="2000" dirty="0">
              <a:solidFill>
                <a:schemeClr val="tx1"/>
              </a:solidFill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4281CC4-694B-4A43-844E-D9C0725F4CFB}"/>
              </a:ext>
            </a:extLst>
          </p:cNvPr>
          <p:cNvSpPr/>
          <p:nvPr/>
        </p:nvSpPr>
        <p:spPr>
          <a:xfrm>
            <a:off x="1606062" y="3429000"/>
            <a:ext cx="8065476" cy="4337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sz="18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Jika </a:t>
            </a:r>
            <a:r>
              <a:rPr lang="en-GB" sz="1800" dirty="0" err="1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harga</a:t>
            </a:r>
            <a:r>
              <a:rPr lang="en-GB" sz="18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perunitnya</a:t>
            </a:r>
            <a:r>
              <a:rPr lang="en-GB" sz="18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naik </a:t>
            </a:r>
            <a:r>
              <a:rPr lang="en-GB" sz="1800" dirty="0" err="1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menjadi</a:t>
            </a:r>
            <a:r>
              <a:rPr lang="en-GB" sz="18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Rp. 160, </a:t>
            </a:r>
            <a:r>
              <a:rPr lang="en-GB" sz="1800" dirty="0" err="1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maka</a:t>
            </a:r>
            <a:r>
              <a:rPr lang="en-GB" sz="18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BEPnya</a:t>
            </a:r>
            <a:endParaRPr lang="en-US" sz="1800" dirty="0">
              <a:solidFill>
                <a:schemeClr val="tx1"/>
              </a:solidFill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C364579E-2C35-4E5D-9C27-EA0F0F798E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6062" y="432538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7821A45B-AFBB-40A9-A57D-2AB4A3F0F5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0849614"/>
              </p:ext>
            </p:extLst>
          </p:nvPr>
        </p:nvGraphicFramePr>
        <p:xfrm>
          <a:off x="1606061" y="4325381"/>
          <a:ext cx="6506308" cy="16064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7" r:id="rId5" imgW="3594100" imgH="1016000" progId="Equation.3">
                  <p:embed/>
                </p:oleObj>
              </mc:Choice>
              <mc:Fallback>
                <p:oleObj r:id="rId5" imgW="3594100" imgH="10160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6061" y="4325381"/>
                        <a:ext cx="6506308" cy="1606495"/>
                      </a:xfrm>
                      <a:prstGeom prst="rect">
                        <a:avLst/>
                      </a:prstGeom>
                      <a:solidFill>
                        <a:schemeClr val="accent4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838972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CEE192C-20C1-44C3-9C3E-8907622ACE30}"/>
              </a:ext>
            </a:extLst>
          </p:cNvPr>
          <p:cNvSpPr/>
          <p:nvPr/>
        </p:nvSpPr>
        <p:spPr>
          <a:xfrm>
            <a:off x="1770185" y="937846"/>
            <a:ext cx="9167446" cy="77372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tetap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mengalami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kenaikan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Rp. 200.000 dan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variabel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turun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menjadi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Rp. 50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perunit</a:t>
            </a:r>
            <a:endParaRPr lang="en-US" sz="18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7A70BE-7F0D-4C8F-83EC-00E11A66DE00}"/>
              </a:ext>
            </a:extLst>
          </p:cNvPr>
          <p:cNvSpPr/>
          <p:nvPr/>
        </p:nvSpPr>
        <p:spPr>
          <a:xfrm>
            <a:off x="1770185" y="3575539"/>
            <a:ext cx="9167446" cy="77372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Jika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Produksi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menjadi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5.000 unit,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apakah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untung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rugi</a:t>
            </a:r>
            <a:endParaRPr lang="en-US" sz="18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09C3A0A-CBC7-4324-8377-C9A2705FAB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0185" y="213317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3A127849-77C0-43CB-AE17-3E8BD4F3FF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8878287"/>
              </p:ext>
            </p:extLst>
          </p:nvPr>
        </p:nvGraphicFramePr>
        <p:xfrm>
          <a:off x="1770185" y="1946039"/>
          <a:ext cx="5791200" cy="14829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r:id="rId3" imgW="4013200" imgH="1016000" progId="Equation.3">
                  <p:embed/>
                </p:oleObj>
              </mc:Choice>
              <mc:Fallback>
                <p:oleObj r:id="rId3" imgW="4013200" imgH="10160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0185" y="1946039"/>
                        <a:ext cx="5791200" cy="1482956"/>
                      </a:xfrm>
                      <a:prstGeom prst="rect">
                        <a:avLst/>
                      </a:prstGeom>
                      <a:solidFill>
                        <a:schemeClr val="accent4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100FE690-4067-42A5-9B7E-D8FA48B55145}"/>
              </a:ext>
            </a:extLst>
          </p:cNvPr>
          <p:cNvSpPr txBox="1"/>
          <p:nvPr/>
        </p:nvSpPr>
        <p:spPr>
          <a:xfrm>
            <a:off x="1793630" y="4554716"/>
            <a:ext cx="8604740" cy="136543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6858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 = Q x P = 5.000 x Rp. 100 = Rp. 500.000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TC = FC + VC = 400.000 + (5.000 x 60) = 400.000 + 300.000 = 700.000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Rugi</a:t>
            </a: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TR -TC = 500.000 - 700.000 = (Rp. 200.000)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1637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7EA12-5029-44F9-9C4A-F1D14802D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6123" y="234461"/>
            <a:ext cx="10785230" cy="146538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>
              <a:lnSpc>
                <a:spcPct val="115000"/>
              </a:lnSpc>
              <a:spcBef>
                <a:spcPts val="0"/>
              </a:spcBef>
            </a:pPr>
            <a:br>
              <a:rPr lang="en-US" sz="4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</a:rPr>
            </a:br>
            <a:br>
              <a:rPr lang="en-US" sz="4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rial Black" panose="020B0A04020102020204" pitchFamily="34" charset="0"/>
              </a:rPr>
            </a:br>
            <a:r>
              <a:rPr lang="en-GB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ANALISIS BEP</a:t>
            </a:r>
            <a:b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rial Black" panose="020B0A04020102020204" pitchFamily="34" charset="0"/>
              </a:rPr>
            </a:br>
            <a:endParaRPr lang="en-US" sz="36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pic>
        <p:nvPicPr>
          <p:cNvPr id="3" name="Picture 2" descr="Perhitungan Titik Impas (Break Even Point) Usaha Kerajinan dari Bahan  Limbah Berbentuk Bangun Ruang - imron.web.id">
            <a:extLst>
              <a:ext uri="{FF2B5EF4-FFF2-40B4-BE49-F238E27FC236}">
                <a16:creationId xmlns:a16="http://schemas.microsoft.com/office/drawing/2014/main" id="{314A5E28-4FD8-48BF-8195-BFEA10AE92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123" y="1863969"/>
            <a:ext cx="10785230" cy="4431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57490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Glenn Fredly - Selesai (Official Lyric Video) - YouTube">
            <a:extLst>
              <a:ext uri="{FF2B5EF4-FFF2-40B4-BE49-F238E27FC236}">
                <a16:creationId xmlns:a16="http://schemas.microsoft.com/office/drawing/2014/main" id="{7C268B91-09F8-4A4E-A084-8E7772C1E2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160585"/>
            <a:ext cx="9730154" cy="4900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453DA9A-CAC1-4C4F-8032-8C33DDA14BD4}"/>
              </a:ext>
            </a:extLst>
          </p:cNvPr>
          <p:cNvSpPr/>
          <p:nvPr/>
        </p:nvSpPr>
        <p:spPr>
          <a:xfrm>
            <a:off x="4114799" y="4044462"/>
            <a:ext cx="4232031" cy="59787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Lanjut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Mengerjakan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Tugas</a:t>
            </a:r>
            <a:endParaRPr lang="en-US" sz="20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6473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49EFB-3A0E-41FE-9902-2AB2DE2E20DC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br>
              <a:rPr lang="en-GB" sz="32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2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Pengertian</a:t>
            </a:r>
            <a:r>
              <a:rPr lang="en-GB" sz="32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BEP</a:t>
            </a:r>
            <a:br>
              <a:rPr lang="en-US" sz="32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32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FAEC9-F1B8-4C0F-BD53-FFBBA1B3E7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45329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114300" marR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GB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Analisis</a:t>
            </a:r>
            <a:r>
              <a:rPr lang="en-GB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BEP </a:t>
            </a:r>
            <a:r>
              <a:rPr lang="en-GB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GB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teknik</a:t>
            </a:r>
            <a:r>
              <a:rPr lang="en-GB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analisis</a:t>
            </a:r>
            <a:r>
              <a:rPr lang="en-GB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GB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mempelajari</a:t>
            </a:r>
            <a:r>
              <a:rPr lang="en-GB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hubungan</a:t>
            </a:r>
            <a:r>
              <a:rPr lang="en-GB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antara</a:t>
            </a:r>
            <a:r>
              <a:rPr lang="en-GB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GB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laba</a:t>
            </a:r>
            <a:r>
              <a:rPr lang="en-GB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volume </a:t>
            </a:r>
            <a:r>
              <a:rPr lang="en-GB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r>
              <a:rPr lang="en-GB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(Cost, Profit, Volume Analysis). </a:t>
            </a:r>
            <a:endParaRPr lang="en-US" sz="24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6118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D16DC-9C36-48F5-A91C-F7B5974EC76E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342900" marR="0" lvl="0" indent="-34290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br>
              <a:rPr lang="en-GB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2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Asumsi</a:t>
            </a:r>
            <a:r>
              <a:rPr lang="en-GB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Harus </a:t>
            </a:r>
            <a:r>
              <a:rPr lang="en-GB" sz="2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Dipenuhi</a:t>
            </a:r>
            <a:r>
              <a:rPr lang="en-GB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en-GB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2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GB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Analisis</a:t>
            </a:r>
            <a:r>
              <a:rPr lang="en-GB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BEP</a:t>
            </a:r>
            <a:br>
              <a:rPr lang="en-US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en-US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8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F64F0-9087-4F8A-BA11-116353350A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7729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digolongkan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Tetap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(FC) dan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Variabel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(VC)</a:t>
            </a:r>
            <a:endParaRPr lang="en-US" sz="18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variabel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total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berubah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sebanding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volume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produksi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tetapi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variabel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unitnya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tetap</a:t>
            </a:r>
            <a:endParaRPr lang="en-US" sz="18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tetap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total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jumlahnya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tetap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(pada range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produksi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tertentu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meskipun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terdapat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perubahan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volume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produksi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Hal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berarti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tetap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unitnya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berubah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ubah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karena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adanya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perubahan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volume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produksi</a:t>
            </a:r>
            <a:endParaRPr lang="en-US" sz="18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Harga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jual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perunitnya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berubah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berubah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selama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periode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waktu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dianalisis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Tingkat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harga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pada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umumnya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stabil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dalamjangka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pendek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demikian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apabila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harga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berubah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beak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evenpun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berlaku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berubah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18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hanya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menjual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memproduksi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satu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jenis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barang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artinya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hanya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terdapat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satu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jenis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diproduksi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dijual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Apabila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memproduksi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lebih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satu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jenis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perimbangan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komposisi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penggunaan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penghasilan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dijual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(sales mix)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tetap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konstan</a:t>
            </a:r>
            <a:endParaRPr lang="en-US" sz="18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945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F46805-2437-4B34-BBE7-598634F55059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342900" marR="0" lvl="0" indent="-34290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br>
              <a:rPr lang="en-GB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2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Menentukan</a:t>
            </a:r>
            <a:r>
              <a:rPr lang="en-GB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Break Even Point (BEP)</a:t>
            </a:r>
            <a:br>
              <a:rPr lang="en-US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en-US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8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100955-5DF8-4B73-B26E-169653EE122B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GB" sz="2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Menentikan</a:t>
            </a:r>
            <a:r>
              <a:rPr lang="en-GB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BEP </a:t>
            </a:r>
            <a:r>
              <a:rPr lang="en-GB" sz="2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GB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Grafik</a:t>
            </a:r>
            <a:r>
              <a:rPr lang="en-GB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715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menentukan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posisi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BEP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grafik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perlu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digambar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variabel-variabel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ikut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menentukan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BEP,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total (TC) yang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terdiri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VC dan FC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serta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pendapatan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(TR)</a:t>
            </a:r>
            <a:endParaRPr lang="en-US" sz="18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18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GB" sz="2400" dirty="0" err="1">
                <a:solidFill>
                  <a:schemeClr val="accent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Menentukan</a:t>
            </a:r>
            <a:r>
              <a:rPr lang="en-GB" sz="2400" dirty="0">
                <a:solidFill>
                  <a:schemeClr val="accent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BEP </a:t>
            </a:r>
            <a:r>
              <a:rPr lang="en-GB" sz="2400" dirty="0" err="1">
                <a:solidFill>
                  <a:schemeClr val="accent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GB" sz="2400" dirty="0">
                <a:solidFill>
                  <a:schemeClr val="accent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chemeClr val="accent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Matematis</a:t>
            </a:r>
            <a:r>
              <a:rPr lang="en-GB" sz="2400" dirty="0">
                <a:solidFill>
                  <a:schemeClr val="accent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18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715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menentukan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posisi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BEP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matematis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dicari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formula (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rumus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mencari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menentukan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BEP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unit dan BEP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rupiah.</a:t>
            </a:r>
            <a:endParaRPr lang="en-US" sz="18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9964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784C0-23BF-4E9B-91A5-C49D74A69762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3600" dirty="0" err="1">
                <a:latin typeface="Arial Black" panose="020B0A04020102020204" pitchFamily="34" charset="0"/>
              </a:rPr>
              <a:t>Menetukan</a:t>
            </a:r>
            <a:r>
              <a:rPr lang="en-US" sz="3600" dirty="0">
                <a:latin typeface="Arial Black" panose="020B0A04020102020204" pitchFamily="34" charset="0"/>
              </a:rPr>
              <a:t> </a:t>
            </a:r>
            <a:r>
              <a:rPr lang="en-US" sz="3600" dirty="0" err="1">
                <a:latin typeface="Arial Black" panose="020B0A04020102020204" pitchFamily="34" charset="0"/>
              </a:rPr>
              <a:t>Rumus</a:t>
            </a:r>
            <a:r>
              <a:rPr lang="en-US" sz="3600" dirty="0">
                <a:latin typeface="Arial Black" panose="020B0A04020102020204" pitchFamily="34" charset="0"/>
              </a:rPr>
              <a:t> BEP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A31F20-BFB5-40D2-A328-C0D4225DFE7D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571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BEP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terjadi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ketika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TR = TC</a:t>
            </a:r>
            <a:endParaRPr lang="en-US" sz="18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P/unit x Q = FC + VC/unit x Q</a:t>
            </a:r>
            <a:endParaRPr lang="en-US" sz="18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(P/unit x Q) – (VC/unit x Q) = FC</a:t>
            </a:r>
            <a:endParaRPr lang="en-US" sz="18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 (P/unit – VC/unit) = FC</a:t>
            </a:r>
            <a:endParaRPr lang="en-US" sz="18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EA2A9CA-84CD-4E9D-90FE-64B8229EE3C4}"/>
              </a:ext>
            </a:extLst>
          </p:cNvPr>
          <p:cNvSpPr/>
          <p:nvPr/>
        </p:nvSpPr>
        <p:spPr>
          <a:xfrm>
            <a:off x="996462" y="3629087"/>
            <a:ext cx="4360984" cy="7444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latin typeface="Arial Black" panose="020B0A04020102020204" pitchFamily="34" charset="0"/>
              </a:rPr>
              <a:t>Q = FC / (P/unit – VC/unit)</a:t>
            </a:r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BAA08610-FE6E-44D8-ADB8-8BC18DC89434}"/>
              </a:ext>
            </a:extLst>
          </p:cNvPr>
          <p:cNvSpPr/>
          <p:nvPr/>
        </p:nvSpPr>
        <p:spPr>
          <a:xfrm>
            <a:off x="8182708" y="4841630"/>
            <a:ext cx="1699846" cy="12309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184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B885622-0F38-4DC7-B5BF-EF49376CA49F}"/>
              </a:ext>
            </a:extLst>
          </p:cNvPr>
          <p:cNvSpPr/>
          <p:nvPr/>
        </p:nvSpPr>
        <p:spPr>
          <a:xfrm>
            <a:off x="984738" y="791307"/>
            <a:ext cx="10222523" cy="546295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8E0B32-FD42-4F09-B341-F1D61BC23982}"/>
              </a:ext>
            </a:extLst>
          </p:cNvPr>
          <p:cNvSpPr/>
          <p:nvPr/>
        </p:nvSpPr>
        <p:spPr>
          <a:xfrm>
            <a:off x="2063261" y="2344615"/>
            <a:ext cx="5509846" cy="7678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Arial Black" panose="020B0A04020102020204" pitchFamily="34" charset="0"/>
              </a:rPr>
              <a:t>BEP (Unit) = FC / (P – VC)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D21894D-E020-4D76-8DB9-03ADA5590B12}"/>
              </a:ext>
            </a:extLst>
          </p:cNvPr>
          <p:cNvSpPr/>
          <p:nvPr/>
        </p:nvSpPr>
        <p:spPr>
          <a:xfrm>
            <a:off x="2063261" y="3429000"/>
            <a:ext cx="5509846" cy="21746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indent="-28575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GB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Keterangan</a:t>
            </a:r>
            <a:r>
              <a:rPr lang="en-GB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endParaRPr lang="en-US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indent="-28575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GB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FC = Fixed Cost</a:t>
            </a:r>
            <a:endParaRPr lang="en-US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indent="-28575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GB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 = Price per unit</a:t>
            </a:r>
            <a:endParaRPr lang="en-US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indent="-28575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GB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VC = </a:t>
            </a:r>
            <a:r>
              <a:rPr lang="en-GB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Variabel</a:t>
            </a:r>
            <a:r>
              <a:rPr lang="en-GB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Cost per unit</a:t>
            </a:r>
            <a:endParaRPr lang="en-US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F4D8A8DC-4A13-42F2-9763-DC2EEEEBADF9}"/>
              </a:ext>
            </a:extLst>
          </p:cNvPr>
          <p:cNvSpPr/>
          <p:nvPr/>
        </p:nvSpPr>
        <p:spPr>
          <a:xfrm>
            <a:off x="2473568" y="1321778"/>
            <a:ext cx="4689231" cy="8264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Arial Black" panose="020B0A04020102020204" pitchFamily="34" charset="0"/>
              </a:rPr>
              <a:t>Rumus</a:t>
            </a:r>
            <a:r>
              <a:rPr lang="en-US" sz="2000" dirty="0">
                <a:latin typeface="Arial Black" panose="020B0A04020102020204" pitchFamily="34" charset="0"/>
              </a:rPr>
              <a:t> BEP </a:t>
            </a:r>
            <a:r>
              <a:rPr lang="en-US" sz="2000" dirty="0" err="1">
                <a:latin typeface="Arial Black" panose="020B0A04020102020204" pitchFamily="34" charset="0"/>
              </a:rPr>
              <a:t>Dalam</a:t>
            </a:r>
            <a:r>
              <a:rPr lang="en-US" sz="2000" dirty="0">
                <a:latin typeface="Arial Black" panose="020B0A04020102020204" pitchFamily="34" charset="0"/>
              </a:rPr>
              <a:t> Unit :</a:t>
            </a:r>
          </a:p>
        </p:txBody>
      </p:sp>
    </p:spTree>
    <p:extLst>
      <p:ext uri="{BB962C8B-B14F-4D97-AF65-F5344CB8AC3E}">
        <p14:creationId xmlns:p14="http://schemas.microsoft.com/office/powerpoint/2010/main" val="263443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3C5DC-42B5-49FD-8869-389A2BF64ECE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br>
              <a:rPr lang="en-GB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GB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memperoleh</a:t>
            </a:r>
            <a:r>
              <a:rPr lang="en-GB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rumus</a:t>
            </a:r>
            <a:r>
              <a:rPr lang="en-GB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BEP </a:t>
            </a:r>
            <a:r>
              <a:rPr lang="en-GB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GB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rupiah </a:t>
            </a:r>
            <a:r>
              <a:rPr lang="en-GB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maka</a:t>
            </a:r>
            <a:r>
              <a:rPr lang="en-GB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GB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mengalikan</a:t>
            </a:r>
            <a:r>
              <a:rPr lang="en-GB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GB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 (Price), </a:t>
            </a:r>
            <a:r>
              <a:rPr lang="en-GB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sebagai</a:t>
            </a:r>
            <a:r>
              <a:rPr lang="en-GB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berikut</a:t>
            </a:r>
            <a:r>
              <a:rPr lang="en-GB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b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400" dirty="0">
              <a:latin typeface="Arial Black" panose="020B0A04020102020204" pitchFamily="34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BCD7E14-17F9-4456-BBD5-63B6E19859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2895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7C0E184-042C-4DBD-B14C-40F7E77A6F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9908" y="180535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3233DBF0-97A3-453A-934A-C479819DD0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4981767"/>
              </p:ext>
            </p:extLst>
          </p:nvPr>
        </p:nvGraphicFramePr>
        <p:xfrm>
          <a:off x="1205484" y="2175789"/>
          <a:ext cx="2197608" cy="20370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r:id="rId3" imgW="1257300" imgH="1828800" progId="Equation.3">
                  <p:embed/>
                </p:oleObj>
              </mc:Choice>
              <mc:Fallback>
                <p:oleObj r:id="rId3" imgW="1257300" imgH="18288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5484" y="2175789"/>
                        <a:ext cx="2197608" cy="2037002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6">
            <a:extLst>
              <a:ext uri="{FF2B5EF4-FFF2-40B4-BE49-F238E27FC236}">
                <a16:creationId xmlns:a16="http://schemas.microsoft.com/office/drawing/2014/main" id="{9B9F5383-4FCB-4721-96A4-099BB8F115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9987" y="274674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CC68E575-3B76-4231-9F62-C4A1140966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2848692"/>
              </p:ext>
            </p:extLst>
          </p:nvPr>
        </p:nvGraphicFramePr>
        <p:xfrm>
          <a:off x="6435524" y="2027211"/>
          <a:ext cx="3791712" cy="8359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r:id="rId5" imgW="1600200" imgH="393700" progId="Equation.3">
                  <p:embed/>
                </p:oleObj>
              </mc:Choice>
              <mc:Fallback>
                <p:oleObj r:id="rId5" imgW="1600200" imgH="3937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5524" y="2027211"/>
                        <a:ext cx="3791712" cy="835917"/>
                      </a:xfrm>
                      <a:prstGeom prst="rect">
                        <a:avLst/>
                      </a:prstGeom>
                      <a:solidFill>
                        <a:srgbClr val="FFC000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Arrow: Right 11">
            <a:extLst>
              <a:ext uri="{FF2B5EF4-FFF2-40B4-BE49-F238E27FC236}">
                <a16:creationId xmlns:a16="http://schemas.microsoft.com/office/drawing/2014/main" id="{1F2F36A9-B8E0-4B8A-9C42-A68A423DBD50}"/>
              </a:ext>
            </a:extLst>
          </p:cNvPr>
          <p:cNvSpPr/>
          <p:nvPr/>
        </p:nvSpPr>
        <p:spPr>
          <a:xfrm>
            <a:off x="3985647" y="2194001"/>
            <a:ext cx="1627187" cy="14173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Arial Black" panose="020B0A04020102020204" pitchFamily="34" charset="0"/>
              </a:rPr>
              <a:t>Rumus</a:t>
            </a:r>
            <a:r>
              <a:rPr lang="en-US" dirty="0">
                <a:latin typeface="Arial Black" panose="020B0A04020102020204" pitchFamily="34" charset="0"/>
              </a:rPr>
              <a:t> :</a:t>
            </a:r>
          </a:p>
        </p:txBody>
      </p:sp>
      <p:sp>
        <p:nvSpPr>
          <p:cNvPr id="13" name="Rectangle 8">
            <a:extLst>
              <a:ext uri="{FF2B5EF4-FFF2-40B4-BE49-F238E27FC236}">
                <a16:creationId xmlns:a16="http://schemas.microsoft.com/office/drawing/2014/main" id="{1EEED23C-0A11-4DB7-A260-C9CD68483C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5456" y="408175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87D41595-2881-4B42-A811-3F1FB7F81F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4321771"/>
              </p:ext>
            </p:extLst>
          </p:nvPr>
        </p:nvGraphicFramePr>
        <p:xfrm>
          <a:off x="6315456" y="3277041"/>
          <a:ext cx="4364736" cy="8874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r:id="rId7" imgW="1828800" imgH="393700" progId="Equation.3">
                  <p:embed/>
                </p:oleObj>
              </mc:Choice>
              <mc:Fallback>
                <p:oleObj r:id="rId7" imgW="1828800" imgH="3937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5456" y="3277041"/>
                        <a:ext cx="4364736" cy="887461"/>
                      </a:xfrm>
                      <a:prstGeom prst="rect">
                        <a:avLst/>
                      </a:prstGeom>
                      <a:solidFill>
                        <a:schemeClr val="accent4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>
            <a:extLst>
              <a:ext uri="{FF2B5EF4-FFF2-40B4-BE49-F238E27FC236}">
                <a16:creationId xmlns:a16="http://schemas.microsoft.com/office/drawing/2014/main" id="{42BDA556-D199-4758-82B1-A317FD7050AC}"/>
              </a:ext>
            </a:extLst>
          </p:cNvPr>
          <p:cNvSpPr/>
          <p:nvPr/>
        </p:nvSpPr>
        <p:spPr>
          <a:xfrm>
            <a:off x="6330462" y="4716104"/>
            <a:ext cx="5263660" cy="13806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Keterangan</a:t>
            </a:r>
            <a:r>
              <a:rPr lang="en-GB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lang="en-US" sz="14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FC = Fixed Cost, VC = </a:t>
            </a:r>
            <a:r>
              <a:rPr lang="en-GB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Variabel</a:t>
            </a:r>
            <a:r>
              <a:rPr lang="en-GB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Cost </a:t>
            </a:r>
            <a:r>
              <a:rPr lang="en-GB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perunit</a:t>
            </a:r>
            <a:r>
              <a:rPr lang="en-GB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n-US" sz="14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 = Price </a:t>
            </a:r>
            <a:r>
              <a:rPr lang="en-GB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perunit</a:t>
            </a:r>
            <a:endParaRPr lang="en-US" sz="14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1CCBC8-D3B2-47E9-B08E-9898A7C04212}"/>
              </a:ext>
            </a:extLst>
          </p:cNvPr>
          <p:cNvSpPr/>
          <p:nvPr/>
        </p:nvSpPr>
        <p:spPr>
          <a:xfrm>
            <a:off x="597878" y="4716104"/>
            <a:ext cx="5029200" cy="138062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Keterangan</a:t>
            </a:r>
            <a:r>
              <a:rPr lang="en-GB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lang="en-US" sz="14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FC = Fixed Cost,</a:t>
            </a:r>
            <a:r>
              <a:rPr lang="en-US" sz="14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VC = Total </a:t>
            </a:r>
            <a:r>
              <a:rPr lang="en-GB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Variabel</a:t>
            </a:r>
            <a:r>
              <a:rPr lang="en-GB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Cost,</a:t>
            </a:r>
            <a:r>
              <a:rPr lang="en-US" sz="14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Sales = Total </a:t>
            </a:r>
            <a:r>
              <a:rPr lang="en-GB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r>
              <a:rPr lang="en-GB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GB" sz="1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total revenue</a:t>
            </a:r>
            <a:endParaRPr lang="en-US" sz="14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24697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3649E-CFC5-4344-93CE-E52E42A4B5CC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br>
              <a:rPr lang="en-GB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Average Cost (AC), Marginal Cost (MC), </a:t>
            </a:r>
            <a:r>
              <a:rPr lang="en-GB" sz="2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Pendapatan</a:t>
            </a:r>
            <a:r>
              <a:rPr lang="en-GB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Marginal (MR), dan  Average Revenue (AR)</a:t>
            </a:r>
            <a:br>
              <a:rPr lang="en-US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800" dirty="0">
              <a:latin typeface="Arial Black" panose="020B0A04020102020204" pitchFamily="34" charset="0"/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DCBDC06D-88CF-4D88-BA00-1CC0C606A907}"/>
              </a:ext>
            </a:extLst>
          </p:cNvPr>
          <p:cNvCxnSpPr/>
          <p:nvPr/>
        </p:nvCxnSpPr>
        <p:spPr>
          <a:xfrm>
            <a:off x="11910646" y="2661138"/>
            <a:ext cx="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id="{25B777EA-6062-4568-A195-7F222EBF3F6B}"/>
              </a:ext>
            </a:extLst>
          </p:cNvPr>
          <p:cNvSpPr/>
          <p:nvPr/>
        </p:nvSpPr>
        <p:spPr>
          <a:xfrm>
            <a:off x="1078521" y="1969476"/>
            <a:ext cx="4572001" cy="9026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Average Cost (AC),</a:t>
            </a: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C66F0CA-7388-4A6D-A3F1-CDFFEA3C135F}"/>
              </a:ext>
            </a:extLst>
          </p:cNvPr>
          <p:cNvSpPr/>
          <p:nvPr/>
        </p:nvSpPr>
        <p:spPr>
          <a:xfrm>
            <a:off x="3575538" y="2872154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561F09D-68BB-4ED1-843C-1217CDD4E318}"/>
              </a:ext>
            </a:extLst>
          </p:cNvPr>
          <p:cNvSpPr/>
          <p:nvPr/>
        </p:nvSpPr>
        <p:spPr>
          <a:xfrm>
            <a:off x="573258" y="3227143"/>
            <a:ext cx="5781824" cy="211975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12001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Average Cost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rata-rata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merupakan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hasil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antara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total (TC),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jumlah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unit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barang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diproduksi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yakni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rumus</a:t>
            </a:r>
            <a:r>
              <a:rPr lang="en-GB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endParaRPr lang="en-US" sz="18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EFDC5278-33D2-457B-B4C6-DE695E5E1D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1168232"/>
              </p:ext>
            </p:extLst>
          </p:nvPr>
        </p:nvGraphicFramePr>
        <p:xfrm>
          <a:off x="8018584" y="3739150"/>
          <a:ext cx="2098430" cy="10957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r:id="rId3" imgW="634725" imgH="418918" progId="Equation.3">
                  <p:embed/>
                </p:oleObj>
              </mc:Choice>
              <mc:Fallback>
                <p:oleObj r:id="rId3" imgW="634725" imgH="418918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8584" y="3739150"/>
                        <a:ext cx="2098430" cy="1095740"/>
                      </a:xfrm>
                      <a:prstGeom prst="rect">
                        <a:avLst/>
                      </a:prstGeom>
                      <a:solidFill>
                        <a:srgbClr val="FFC000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4">
            <a:extLst>
              <a:ext uri="{FF2B5EF4-FFF2-40B4-BE49-F238E27FC236}">
                <a16:creationId xmlns:a16="http://schemas.microsoft.com/office/drawing/2014/main" id="{3E929423-04BC-4457-B445-646B890382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4444" y="3980352"/>
            <a:ext cx="4014299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7149FCC6-5351-414A-9B21-E87E838909F5}"/>
              </a:ext>
            </a:extLst>
          </p:cNvPr>
          <p:cNvSpPr/>
          <p:nvPr/>
        </p:nvSpPr>
        <p:spPr>
          <a:xfrm>
            <a:off x="6712049" y="3661082"/>
            <a:ext cx="1078523" cy="10957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5710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412</TotalTime>
  <Words>1004</Words>
  <Application>Microsoft Office PowerPoint</Application>
  <PresentationFormat>Widescreen</PresentationFormat>
  <Paragraphs>82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Arial Black</vt:lpstr>
      <vt:lpstr>Calibri</vt:lpstr>
      <vt:lpstr>Calibri Light</vt:lpstr>
      <vt:lpstr>Wingdings</vt:lpstr>
      <vt:lpstr>Office Theme</vt:lpstr>
      <vt:lpstr>Equation.3</vt:lpstr>
      <vt:lpstr>PowerPoint Presentation</vt:lpstr>
      <vt:lpstr>  ANALISIS BEP  </vt:lpstr>
      <vt:lpstr> Pengertian BEP </vt:lpstr>
      <vt:lpstr>  Asumsi Yang Harus Dipenuhi  Dalam Analisis BEP   </vt:lpstr>
      <vt:lpstr>  Menentukan Break Even Point (BEP)   </vt:lpstr>
      <vt:lpstr>Menetukan Rumus BEP</vt:lpstr>
      <vt:lpstr>PowerPoint Presentation</vt:lpstr>
      <vt:lpstr> Untuk memperoleh rumus BEP dalam rupiah maka dengan mengalikan dengan P (Price), sebagai berikut : </vt:lpstr>
      <vt:lpstr> Average Cost (AC), Marginal Cost (MC), Pendapatan Marginal (MR), dan  Average Revenue (AR) </vt:lpstr>
      <vt:lpstr>PowerPoint Presentation</vt:lpstr>
      <vt:lpstr>PowerPoint Presentation</vt:lpstr>
      <vt:lpstr>PowerPoint Presentation</vt:lpstr>
      <vt:lpstr>  BEP Untuk Perencanaan Laba   </vt:lpstr>
      <vt:lpstr>PowerPoint Presentation</vt:lpstr>
      <vt:lpstr>PowerPoint Presentation</vt:lpstr>
      <vt:lpstr>PowerPoint Presentation</vt:lpstr>
      <vt:lpstr>Pembahasan Soal :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ALK YAI P15</dc:title>
  <dc:creator>Marsudin</dc:creator>
  <cp:lastModifiedBy>Mery</cp:lastModifiedBy>
  <cp:revision>34</cp:revision>
  <dcterms:created xsi:type="dcterms:W3CDTF">2020-12-25T12:12:50Z</dcterms:created>
  <dcterms:modified xsi:type="dcterms:W3CDTF">2025-12-15T02:35:12Z</dcterms:modified>
</cp:coreProperties>
</file>