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7" r:id="rId2"/>
    <p:sldId id="559" r:id="rId3"/>
    <p:sldId id="560" r:id="rId4"/>
    <p:sldId id="562" r:id="rId5"/>
    <p:sldId id="563" r:id="rId6"/>
    <p:sldId id="561" r:id="rId7"/>
    <p:sldId id="564" r:id="rId8"/>
    <p:sldId id="565" r:id="rId9"/>
    <p:sldId id="567" r:id="rId10"/>
    <p:sldId id="568" r:id="rId11"/>
    <p:sldId id="572" r:id="rId12"/>
    <p:sldId id="569" r:id="rId13"/>
    <p:sldId id="573" r:id="rId14"/>
    <p:sldId id="570" r:id="rId15"/>
    <p:sldId id="574" r:id="rId16"/>
    <p:sldId id="576" r:id="rId17"/>
    <p:sldId id="575" r:id="rId18"/>
    <p:sldId id="577" r:id="rId19"/>
    <p:sldId id="578" r:id="rId20"/>
    <p:sldId id="579" r:id="rId21"/>
    <p:sldId id="58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78DAE-104D-44A0-892C-688D2F1C36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2DB0B-CB31-483C-A1E4-E3A50C9EC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B2C8B-D5ED-48D4-A47A-29DFB80EE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5FD08-B309-498B-B79D-2F8254249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776DF-4D4F-4F5E-A6A5-5F771678F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048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9A963-1FCE-448B-BE0B-8B98A335A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AF3CE1-C9EC-4A29-A744-E938600F1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08F08-5E22-40E3-B8C9-3A01AD821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27A61-199D-4B63-A665-17062196B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AB4F1C-BEFB-4E82-88CF-401285F5B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8D9CD7-7C15-4754-B6B0-BF66D50F28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C7500A-BB80-4275-966D-3B98EC86C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B92E3-35BB-4339-A7FC-96D6C3D32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B5514-3F5B-4923-8C79-0447BBEE6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673BD-379F-4C45-8384-E71E1E304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88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346E5-E564-49A2-9C40-677E10896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7F90F-BFDA-4424-BB07-185F49476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19C3A-1C11-41FE-8630-B36C17782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FB496-5DBA-4696-A31A-135E279C3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6A25E-4DFA-46E4-9DA7-DB7A9D7CE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12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CE6A5-A772-4C79-A383-486171CA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5E2B-BA8A-42AD-8A5D-DB25F06CA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740D8-488D-4DB0-ACFD-F90C16DF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5E053-CDA7-440C-855C-567DABF58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7AFFE-FD38-4DBF-8971-C626A30F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6065B-07AA-44B4-89B1-180882C19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8A182-6625-4459-819A-67E93F2BCC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FD4D78-3732-42CF-A01B-3FAF0FA07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80382-5CBE-4990-935D-A35CA0594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9DE5A-1EBC-414E-BC32-DD4045C4D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689F2-F746-428C-93A6-031B9B137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232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66460-776A-42FA-9860-77E18CCB3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BA693-B842-436E-8C98-228374BB3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B23F46-7E21-4CC3-9D65-7317EC26A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83B5D1-9AD7-4F51-B139-20A6079D1D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B0B59F-1639-4EB3-ABC5-0A9E062362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08B926-1BB2-42C4-B89D-2CD614E74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FE9622-48FC-4188-81B4-B5B2DB407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76B5A5-D0C8-4ADC-A3A8-876225797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926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1D705-8815-4A78-ACB3-311289FB1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9200F4-C678-4AC3-828F-482241741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AF6BEA-4F94-4FC5-A448-407945FC1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005910-1210-490E-8521-5C0321C90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0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FDFF6E-99F7-4038-AE59-234AA088C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1E3CAE-5C7A-4E50-91B0-EF7461CFF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977D01-72A6-49A9-B27D-73EC8A9B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90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AEDAE-FEA0-4E6F-B678-984D05D9F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BD184-FB34-4256-B6CE-348393E8E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67DDE-C5C9-46B7-8818-C4699673E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544564-431F-4919-97D1-191BC9E1A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1BC272-D1E1-42DC-AE11-A1462C31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81F-A851-4DC1-988E-406A4CE2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0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E1B62-AB2E-46E9-9FED-F1922FA6A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8FF2AC-5DF2-433D-A45D-17334C412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F5D4E2-169E-4EF9-9A17-5BB6161B4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846EB7-FF74-4E1A-9603-0BD32FD9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5DE4E-FD6F-4B57-B91E-5A70F48B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EF23BD-9323-4D31-9D7F-1EA804F00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74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61E95C-7A3C-4109-A20F-9536DACC1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0F249F-3DA3-45D5-A326-5CCFF8F37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5DF12-2EF1-4A8C-B86B-440F83491A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EA6DD-96CE-4F16-A18A-27A09D4BBFE1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358AB-D30D-40EA-899F-7405D1F295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E5050-1E01-417A-A7F8-E9CAF8874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E8434-EA31-4286-907E-F38BE9E1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F01414-B5B6-4906-8AED-9959834E4915}"/>
              </a:ext>
            </a:extLst>
          </p:cNvPr>
          <p:cNvSpPr/>
          <p:nvPr/>
        </p:nvSpPr>
        <p:spPr>
          <a:xfrm>
            <a:off x="1324709" y="750278"/>
            <a:ext cx="9683260" cy="1312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UNIVERSITAS PERSADA INDONESIA YAI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FAKULTAS EKONOMI DAN BISNIS 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PROGRAM STUDI AKUNTANSI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40C55-06D6-4CF0-8BC6-3E8B52A0C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709" y="3083169"/>
            <a:ext cx="9683260" cy="32238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EE32FF3-6205-4B88-8469-CF75D25EDF90}"/>
              </a:ext>
            </a:extLst>
          </p:cNvPr>
          <p:cNvSpPr/>
          <p:nvPr/>
        </p:nvSpPr>
        <p:spPr>
          <a:xfrm>
            <a:off x="1324709" y="2180492"/>
            <a:ext cx="9683260" cy="785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ANALISIS LAPORAN KEUANGAN PERUSAHAAN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DOSEN : </a:t>
            </a:r>
            <a:r>
              <a:rPr lang="en-US">
                <a:latin typeface="Arial Black" panose="020B0A04020102020204" pitchFamily="34" charset="0"/>
              </a:rPr>
              <a:t>Dr. MERY </a:t>
            </a:r>
            <a:r>
              <a:rPr lang="en-US" dirty="0">
                <a:latin typeface="Arial Black" panose="020B0A04020102020204" pitchFamily="34" charset="0"/>
              </a:rPr>
              <a:t>WANIALISA, S.E., M.M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B6464-87F4-43F8-A447-38840B4F0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739" y="916476"/>
            <a:ext cx="1242645" cy="9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367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CD0C42EC-74DA-4921-B9CA-DFA3654BDDE0}"/>
              </a:ext>
            </a:extLst>
          </p:cNvPr>
          <p:cNvSpPr/>
          <p:nvPr/>
        </p:nvSpPr>
        <p:spPr>
          <a:xfrm>
            <a:off x="762000" y="468923"/>
            <a:ext cx="10668000" cy="124264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1). </a:t>
            </a:r>
            <a:r>
              <a:rPr lang="en-US" sz="2800" b="1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8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Univariate (</a:t>
            </a:r>
            <a:r>
              <a:rPr lang="en-US" sz="2800" b="1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Pendekatan</a:t>
            </a:r>
            <a:r>
              <a:rPr lang="en-US" sz="28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Tunggal)</a:t>
            </a:r>
            <a:endParaRPr lang="en-US" sz="2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A6C60B-97EC-4807-8CFC-EA7F83F47441}"/>
              </a:ext>
            </a:extLst>
          </p:cNvPr>
          <p:cNvSpPr/>
          <p:nvPr/>
        </p:nvSpPr>
        <p:spPr>
          <a:xfrm>
            <a:off x="762000" y="1817077"/>
            <a:ext cx="10668000" cy="4571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9715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memprediksi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asumsi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variable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mengalami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variable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mengalami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9715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Perbedaan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variable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dipakai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memprediksi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6284CAC8-F77D-462A-8EEE-C5A2CF6787D8}"/>
              </a:ext>
            </a:extLst>
          </p:cNvPr>
          <p:cNvSpPr/>
          <p:nvPr/>
        </p:nvSpPr>
        <p:spPr>
          <a:xfrm>
            <a:off x="9413631" y="5503984"/>
            <a:ext cx="1441939" cy="11254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87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FEF7CDE-AC52-43A8-A22E-88AD9FCF333B}"/>
              </a:ext>
            </a:extLst>
          </p:cNvPr>
          <p:cNvSpPr/>
          <p:nvPr/>
        </p:nvSpPr>
        <p:spPr>
          <a:xfrm>
            <a:off x="890954" y="797169"/>
            <a:ext cx="10410092" cy="33176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9715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ratio-ratio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kereta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AS)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tranportasi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(BT/PO),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transortasi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komponen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terbesar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kereta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Time Interest Earned (TIE)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EBIT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interest (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dan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disini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utang 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panjang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9715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Adapun standard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ditetapkan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68580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895BEF4-2640-4EE4-A47D-84D1FAA7C8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134293"/>
              </p:ext>
            </p:extLst>
          </p:nvPr>
        </p:nvGraphicFramePr>
        <p:xfrm>
          <a:off x="890955" y="3743959"/>
          <a:ext cx="10410093" cy="1101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0031">
                  <a:extLst>
                    <a:ext uri="{9D8B030D-6E8A-4147-A177-3AD203B41FA5}">
                      <a16:colId xmlns:a16="http://schemas.microsoft.com/office/drawing/2014/main" val="2860079531"/>
                    </a:ext>
                  </a:extLst>
                </a:gridCol>
                <a:gridCol w="3470031">
                  <a:extLst>
                    <a:ext uri="{9D8B030D-6E8A-4147-A177-3AD203B41FA5}">
                      <a16:colId xmlns:a16="http://schemas.microsoft.com/office/drawing/2014/main" val="2861445736"/>
                    </a:ext>
                  </a:extLst>
                </a:gridCol>
                <a:gridCol w="3470031">
                  <a:extLst>
                    <a:ext uri="{9D8B030D-6E8A-4147-A177-3AD203B41FA5}">
                      <a16:colId xmlns:a16="http://schemas.microsoft.com/office/drawing/2014/main" val="447246092"/>
                    </a:ext>
                  </a:extLst>
                </a:gridCol>
              </a:tblGrid>
              <a:tr h="4529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Katagori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Rasio BT/PO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Rasio TIE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1153008"/>
                  </a:ext>
                </a:extLst>
              </a:tr>
              <a:tr h="6484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Bangkrut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Bangkrut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0,356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0,473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2,49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0641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3208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3662172-34CE-41C6-ABE6-E7DF801602FD}"/>
              </a:ext>
            </a:extLst>
          </p:cNvPr>
          <p:cNvSpPr/>
          <p:nvPr/>
        </p:nvSpPr>
        <p:spPr>
          <a:xfrm>
            <a:off x="1031633" y="1477109"/>
            <a:ext cx="10339754" cy="479473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9715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Salah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kelemahan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univariate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terjadinya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konflik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variable-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dijadikan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dikembangkanlah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Multivariate. </a:t>
            </a:r>
          </a:p>
          <a:p>
            <a:pPr marL="9715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multivariate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rasio-rasio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diperkirakan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mempengaruhi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sedangkan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variable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bangkrut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0 dan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bangkrut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1)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prababilitas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(0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1)</a:t>
            </a:r>
          </a:p>
          <a:p>
            <a:pPr marL="9715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diatas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kereta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AS),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variable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diskriminan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9715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BT/PO (variable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X1) dan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TIE (variable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X2),  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5F24CF2-F4D6-4912-B60B-7C416C730637}"/>
              </a:ext>
            </a:extLst>
          </p:cNvPr>
          <p:cNvSpPr/>
          <p:nvPr/>
        </p:nvSpPr>
        <p:spPr>
          <a:xfrm>
            <a:off x="1031633" y="480646"/>
            <a:ext cx="10339753" cy="869737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2).</a:t>
            </a:r>
            <a:r>
              <a:rPr lang="en-US" sz="2800" b="1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8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Multivariate</a:t>
            </a:r>
            <a:endParaRPr lang="en-US" sz="2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045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103DA1-4811-4BF8-8B7B-C0B40548152D}"/>
              </a:ext>
            </a:extLst>
          </p:cNvPr>
          <p:cNvSpPr/>
          <p:nvPr/>
        </p:nvSpPr>
        <p:spPr>
          <a:xfrm>
            <a:off x="1019908" y="1266092"/>
            <a:ext cx="10257692" cy="49119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Arial Black" panose="020B0A04020102020204" pitchFamily="34" charset="0"/>
              </a:rPr>
              <a:t>Persamaan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Diskriminannya</a:t>
            </a:r>
            <a:r>
              <a:rPr lang="en-US" sz="2000" dirty="0"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latin typeface="Arial Black" panose="020B0A04020102020204" pitchFamily="34" charset="0"/>
              </a:rPr>
              <a:t>adalah</a:t>
            </a:r>
            <a:r>
              <a:rPr lang="en-US" sz="2000" dirty="0">
                <a:latin typeface="Arial Black" panose="020B0A04020102020204" pitchFamily="34" charset="0"/>
              </a:rPr>
              <a:t> :</a:t>
            </a:r>
          </a:p>
          <a:p>
            <a:endParaRPr lang="en-US" sz="2000" dirty="0">
              <a:latin typeface="Arial Black" panose="020B0A040201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Zi  = a X1 + b X2</a:t>
            </a:r>
          </a:p>
          <a:p>
            <a:endParaRPr lang="en-US" sz="2000" dirty="0">
              <a:solidFill>
                <a:srgbClr val="0070C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Skor Zi yang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berarti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bangkrut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Koefisien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negative variable X1 (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BT/PO)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menandakan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negative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variable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skor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Zi.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negative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X1,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Zi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koefisien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positif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variable X2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menandakan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TIE,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skor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Zi,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kecil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Arial Black" panose="020B0A04020102020204" pitchFamily="34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098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A54986A-DCB2-4D8C-801E-5A5CCC7E6217}"/>
              </a:ext>
            </a:extLst>
          </p:cNvPr>
          <p:cNvSpPr/>
          <p:nvPr/>
        </p:nvSpPr>
        <p:spPr>
          <a:xfrm>
            <a:off x="1184031" y="1981201"/>
            <a:ext cx="10210800" cy="43961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dikembangkan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negara, Altman (1983-1984),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survey model-model yang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dikembangkan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AS,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Jepang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Jerman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Swiss, Brazil, Australia,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zinggris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Irlandia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Kanada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Belanda, dan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Perancis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7429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7429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A.Rumus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Go Public.</a:t>
            </a:r>
          </a:p>
          <a:p>
            <a:pPr marL="7429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B.Rumus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Perusahaan yang Go Public dan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Go Public.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E82B185-AB2A-4E1C-BEC1-1D9BD6E0C211}"/>
              </a:ext>
            </a:extLst>
          </p:cNvPr>
          <p:cNvSpPr/>
          <p:nvPr/>
        </p:nvSpPr>
        <p:spPr>
          <a:xfrm>
            <a:off x="1184031" y="621324"/>
            <a:ext cx="10210799" cy="1262675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3).Model </a:t>
            </a:r>
            <a:r>
              <a:rPr lang="en-US" sz="2400" b="1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24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24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Altman (Altman’s Bankruptcy Prediction Models)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475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0802D-F17A-475B-AE37-B492FFE6E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0882"/>
            <a:ext cx="10515600" cy="132556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indent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A).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b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Khusus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Go Public.</a:t>
            </a:r>
            <a:b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37733-8F59-4EA3-8B86-C29AEAEF3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7549"/>
            <a:ext cx="10515600" cy="475956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Keterangan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		</a:t>
            </a:r>
            <a:endParaRPr lang="en-US" sz="14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X1	= (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hutang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)/Total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</a:p>
          <a:p>
            <a:pPr marL="571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X2	=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ditahan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/total asset							</a:t>
            </a:r>
          </a:p>
          <a:p>
            <a:pPr marL="571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X3	= EBIT/Total asset									</a:t>
            </a:r>
          </a:p>
          <a:p>
            <a:pPr marL="571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X4	= Nilai pasar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preferen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hutang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</a:p>
          <a:p>
            <a:pPr marL="571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X5	= </a:t>
            </a: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/Total asset</a:t>
            </a:r>
          </a:p>
          <a:p>
            <a:pPr marL="571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4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indent="-28575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kelima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variable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9F15C16-AE76-485E-84C6-4683E8B7E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367749"/>
              </p:ext>
            </p:extLst>
          </p:nvPr>
        </p:nvGraphicFramePr>
        <p:xfrm>
          <a:off x="2016371" y="1935407"/>
          <a:ext cx="7069016" cy="420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9016">
                  <a:extLst>
                    <a:ext uri="{9D8B030D-6E8A-4147-A177-3AD203B41FA5}">
                      <a16:colId xmlns:a16="http://schemas.microsoft.com/office/drawing/2014/main" val="2136776301"/>
                    </a:ext>
                  </a:extLst>
                </a:gridCol>
              </a:tblGrid>
              <a:tr h="420932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Zi = 1,2 X1 + 1,4 X2 + 3,3 X3 + 0,6 X4 + 1,0 X5</a:t>
                      </a:r>
                      <a:endParaRPr lang="en-US" sz="2000" dirty="0">
                        <a:solidFill>
                          <a:schemeClr val="accent4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2899259"/>
                  </a:ext>
                </a:extLst>
              </a:tr>
            </a:tbl>
          </a:graphicData>
        </a:graphic>
      </p:graphicFrame>
      <p:sp>
        <p:nvSpPr>
          <p:cNvPr id="5" name="Arrow: Right 4">
            <a:extLst>
              <a:ext uri="{FF2B5EF4-FFF2-40B4-BE49-F238E27FC236}">
                <a16:creationId xmlns:a16="http://schemas.microsoft.com/office/drawing/2014/main" id="{F561CD70-0A5C-4D95-BCE9-18BF6508E2B0}"/>
              </a:ext>
            </a:extLst>
          </p:cNvPr>
          <p:cNvSpPr/>
          <p:nvPr/>
        </p:nvSpPr>
        <p:spPr>
          <a:xfrm>
            <a:off x="8088922" y="4865077"/>
            <a:ext cx="2262554" cy="13255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892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041AA-9DC9-430F-BD63-C21713B5D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B159B80-1CE8-4A2C-A436-AD0ADF2DA3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754753"/>
              </p:ext>
            </p:extLst>
          </p:nvPr>
        </p:nvGraphicFramePr>
        <p:xfrm>
          <a:off x="1438656" y="779785"/>
          <a:ext cx="9351264" cy="16559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1188">
                  <a:extLst>
                    <a:ext uri="{9D8B030D-6E8A-4147-A177-3AD203B41FA5}">
                      <a16:colId xmlns:a16="http://schemas.microsoft.com/office/drawing/2014/main" val="1648265530"/>
                    </a:ext>
                  </a:extLst>
                </a:gridCol>
                <a:gridCol w="3175038">
                  <a:extLst>
                    <a:ext uri="{9D8B030D-6E8A-4147-A177-3AD203B41FA5}">
                      <a16:colId xmlns:a16="http://schemas.microsoft.com/office/drawing/2014/main" val="2452846332"/>
                    </a:ext>
                  </a:extLst>
                </a:gridCol>
                <a:gridCol w="3175038">
                  <a:extLst>
                    <a:ext uri="{9D8B030D-6E8A-4147-A177-3AD203B41FA5}">
                      <a16:colId xmlns:a16="http://schemas.microsoft.com/office/drawing/2014/main" val="1897258053"/>
                    </a:ext>
                  </a:extLst>
                </a:gridCol>
              </a:tblGrid>
              <a:tr h="2650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</a:rPr>
                        <a:t>Variabel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</a:rPr>
                        <a:t>Bangkrut</a:t>
                      </a:r>
                      <a:endParaRPr lang="en-US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</a:rPr>
                        <a:t>Tidak Bangkrut</a:t>
                      </a:r>
                      <a:endParaRPr lang="en-US" sz="16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0100427"/>
                  </a:ext>
                </a:extLst>
              </a:tr>
              <a:tr h="13909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X1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X2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X3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X4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X5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- 0,061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- 0,626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- 0,318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0,401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1,500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0,414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0,355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0,154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2,477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1,900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13751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C86FB49-D2C1-4047-A247-717D970235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142840"/>
              </p:ext>
            </p:extLst>
          </p:nvPr>
        </p:nvGraphicFramePr>
        <p:xfrm>
          <a:off x="1438656" y="3632694"/>
          <a:ext cx="9351264" cy="2233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4563">
                  <a:extLst>
                    <a:ext uri="{9D8B030D-6E8A-4147-A177-3AD203B41FA5}">
                      <a16:colId xmlns:a16="http://schemas.microsoft.com/office/drawing/2014/main" val="4173373134"/>
                    </a:ext>
                  </a:extLst>
                </a:gridCol>
                <a:gridCol w="6276701">
                  <a:extLst>
                    <a:ext uri="{9D8B030D-6E8A-4147-A177-3AD203B41FA5}">
                      <a16:colId xmlns:a16="http://schemas.microsoft.com/office/drawing/2014/main" val="2006524836"/>
                    </a:ext>
                  </a:extLst>
                </a:gridCol>
              </a:tblGrid>
              <a:tr h="4466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Nilai Zi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</a:rPr>
                        <a:t>Keterangan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2855678"/>
                  </a:ext>
                </a:extLst>
              </a:tr>
              <a:tr h="446696">
                <a:tc>
                  <a:txBody>
                    <a:bodyPr/>
                    <a:lstStyle/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Nilai Zi = - 0,258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</a:rPr>
                        <a:t>Bangkrut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	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5446467"/>
                  </a:ext>
                </a:extLst>
              </a:tr>
              <a:tr h="446696">
                <a:tc>
                  <a:txBody>
                    <a:bodyPr/>
                    <a:lstStyle/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Nilai Zi &lt; 1,8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</a:rPr>
                        <a:t>Probabilitas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</a:rPr>
                        <a:t>kebangkrutan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 yang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</a:rPr>
                        <a:t>tinggi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2628106"/>
                  </a:ext>
                </a:extLst>
              </a:tr>
              <a:tr h="446696">
                <a:tc>
                  <a:txBody>
                    <a:bodyPr/>
                    <a:lstStyle/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Nilai Zi = 1,8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</a:rPr>
                        <a:t>Kondisi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</a:rPr>
                        <a:t>Kritis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	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4206084"/>
                  </a:ext>
                </a:extLst>
              </a:tr>
              <a:tr h="446696">
                <a:tc>
                  <a:txBody>
                    <a:bodyPr/>
                    <a:lstStyle/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Nilai Zi = 4,885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</a:rPr>
                        <a:t>Tidak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</a:rPr>
                        <a:t>bangkrut</a:t>
                      </a:r>
                      <a:endParaRPr lang="en-US" sz="1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959659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115C737D-F5C9-4F64-860E-8C894D55E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000" y="35083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Callout: Down Arrow 7">
            <a:extLst>
              <a:ext uri="{FF2B5EF4-FFF2-40B4-BE49-F238E27FC236}">
                <a16:creationId xmlns:a16="http://schemas.microsoft.com/office/drawing/2014/main" id="{35DA2CCF-6DC3-4646-9676-52612E163F83}"/>
              </a:ext>
            </a:extLst>
          </p:cNvPr>
          <p:cNvSpPr/>
          <p:nvPr/>
        </p:nvSpPr>
        <p:spPr>
          <a:xfrm>
            <a:off x="3925824" y="2743200"/>
            <a:ext cx="4352544" cy="78955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 Black" panose="020B0A04020102020204" pitchFamily="34" charset="0"/>
              </a:rPr>
              <a:t>Interpretasi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769683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BDBF5-BCEC-4E50-B228-2F25B5155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24" y="365125"/>
            <a:ext cx="11082528" cy="1325563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B).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b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 yang Go Public dan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Go Public.</a:t>
            </a:r>
            <a:b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49EDE49-2892-4BAF-BBC8-B2E7D91EE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338832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62A9F3-C353-4AFF-A6EF-CD5A97FE7CBA}"/>
              </a:ext>
            </a:extLst>
          </p:cNvPr>
          <p:cNvSpPr/>
          <p:nvPr/>
        </p:nvSpPr>
        <p:spPr>
          <a:xfrm>
            <a:off x="487680" y="1734627"/>
            <a:ext cx="11167872" cy="475824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Keterangan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								</a:t>
            </a: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X1	= (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hutang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)/Total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X2	=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ditahan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/total asset							</a:t>
            </a: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X3	= EBIT/Total asset								</a:t>
            </a: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X4	= Nilai pasar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preferen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buku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hutang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X5	=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/Total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9C116596-6AD7-430E-B920-FE85E2CD25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5509341"/>
              </p:ext>
            </p:extLst>
          </p:nvPr>
        </p:nvGraphicFramePr>
        <p:xfrm>
          <a:off x="856488" y="2068956"/>
          <a:ext cx="10515600" cy="8991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1765607030"/>
                    </a:ext>
                  </a:extLst>
                </a:gridCol>
              </a:tblGrid>
              <a:tr h="8991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  <a:latin typeface="Arial Black" panose="020B0A04020102020204" pitchFamily="34" charset="0"/>
                        </a:rPr>
                        <a:t>Zi = 0,7171 X1 + 0,847 X2 + 3,107 X3 + 0,420 X4 + 0,998 X5</a:t>
                      </a:r>
                      <a:endParaRPr lang="en-US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7273490"/>
                  </a:ext>
                </a:extLst>
              </a:tr>
            </a:tbl>
          </a:graphicData>
        </a:graphic>
      </p:graphicFrame>
      <p:sp>
        <p:nvSpPr>
          <p:cNvPr id="12" name="Arrow: Right 11">
            <a:extLst>
              <a:ext uri="{FF2B5EF4-FFF2-40B4-BE49-F238E27FC236}">
                <a16:creationId xmlns:a16="http://schemas.microsoft.com/office/drawing/2014/main" id="{8F4CD758-FB29-4514-9448-C741357F6750}"/>
              </a:ext>
            </a:extLst>
          </p:cNvPr>
          <p:cNvSpPr/>
          <p:nvPr/>
        </p:nvSpPr>
        <p:spPr>
          <a:xfrm>
            <a:off x="8973312" y="5084064"/>
            <a:ext cx="1731264" cy="1243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69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7DABE3A-B4AF-432A-957F-AF9B91F206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739311"/>
              </p:ext>
            </p:extLst>
          </p:nvPr>
        </p:nvGraphicFramePr>
        <p:xfrm>
          <a:off x="624556" y="2379138"/>
          <a:ext cx="10942888" cy="1709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90803">
                  <a:extLst>
                    <a:ext uri="{9D8B030D-6E8A-4147-A177-3AD203B41FA5}">
                      <a16:colId xmlns:a16="http://schemas.microsoft.com/office/drawing/2014/main" val="1802689902"/>
                    </a:ext>
                  </a:extLst>
                </a:gridCol>
                <a:gridCol w="3252085">
                  <a:extLst>
                    <a:ext uri="{9D8B030D-6E8A-4147-A177-3AD203B41FA5}">
                      <a16:colId xmlns:a16="http://schemas.microsoft.com/office/drawing/2014/main" val="1816047195"/>
                    </a:ext>
                  </a:extLst>
                </a:gridCol>
              </a:tblGrid>
              <a:tr h="414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Katagori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Z-Score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2108632"/>
                  </a:ext>
                </a:extLst>
              </a:tr>
              <a:tr h="1295080"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Probabilitas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Kebangkrutan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tinggi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Potensi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bangkrut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)</a:t>
                      </a:r>
                    </a:p>
                    <a:p>
                      <a:pPr marL="285750" marR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Probabilitas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kebangkrutan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rendah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Sehat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)</a:t>
                      </a:r>
                    </a:p>
                    <a:p>
                      <a:pPr marL="285750" marR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Probabilitas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kebangkrutan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 area 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</a:rPr>
                        <a:t>meragukan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 (grey area) 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Zi &lt; 1,20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Zi &gt; 2,90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</a:rPr>
                        <a:t>Zi = 1,20 – 2,90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606924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7C0C7E7C-72E0-47F6-BE80-AB0DAFB6DE89}"/>
              </a:ext>
            </a:extLst>
          </p:cNvPr>
          <p:cNvSpPr/>
          <p:nvPr/>
        </p:nvSpPr>
        <p:spPr>
          <a:xfrm>
            <a:off x="3425952" y="815515"/>
            <a:ext cx="4498848" cy="1293701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 Black" panose="020B0A04020102020204" pitchFamily="34" charset="0"/>
              </a:rPr>
              <a:t>Interpretasi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529538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AACE2-F14E-40DF-87F6-4643F20685E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Pembahasan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Soal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CD7E864-1608-4FE7-AAC8-CC384C95D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63242"/>
              </p:ext>
            </p:extLst>
          </p:nvPr>
        </p:nvGraphicFramePr>
        <p:xfrm>
          <a:off x="838199" y="1821180"/>
          <a:ext cx="5128847" cy="32149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6297">
                  <a:extLst>
                    <a:ext uri="{9D8B030D-6E8A-4147-A177-3AD203B41FA5}">
                      <a16:colId xmlns:a16="http://schemas.microsoft.com/office/drawing/2014/main" val="429505466"/>
                    </a:ext>
                  </a:extLst>
                </a:gridCol>
                <a:gridCol w="1822550">
                  <a:extLst>
                    <a:ext uri="{9D8B030D-6E8A-4147-A177-3AD203B41FA5}">
                      <a16:colId xmlns:a16="http://schemas.microsoft.com/office/drawing/2014/main" val="891900928"/>
                    </a:ext>
                  </a:extLst>
                </a:gridCol>
              </a:tblGrid>
              <a:tr h="3600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Uraian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2010</a:t>
                      </a:r>
                      <a:endParaRPr lang="en-US" sz="110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65507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Kas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Surat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berharga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Piutang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Persediaan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250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750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15.000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12.000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8501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Aktiva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Lancar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28.000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3425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Aktiva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Tetap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 (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Netto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)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30.600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691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Total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Aktiva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58.600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0557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Utang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Dagang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Utang Wesel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Utang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Pajak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Tang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Gaji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7.750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6.600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2.000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3.750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60873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Utang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Lancar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20.100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29657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Utang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Jangka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 Panjang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900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1623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Total Utang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21.000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55162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Modal Saham (272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lembar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)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Laba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Ditahan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27.200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10.400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48535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Total Modal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37.600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4163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Total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Pasiva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58.600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006717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4FFF2EE-2D00-4D45-92B9-DDEA7EE63F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46222"/>
              </p:ext>
            </p:extLst>
          </p:nvPr>
        </p:nvGraphicFramePr>
        <p:xfrm>
          <a:off x="6518031" y="1821180"/>
          <a:ext cx="4835768" cy="32149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7363">
                  <a:extLst>
                    <a:ext uri="{9D8B030D-6E8A-4147-A177-3AD203B41FA5}">
                      <a16:colId xmlns:a16="http://schemas.microsoft.com/office/drawing/2014/main" val="996276334"/>
                    </a:ext>
                  </a:extLst>
                </a:gridCol>
                <a:gridCol w="1718405">
                  <a:extLst>
                    <a:ext uri="{9D8B030D-6E8A-4147-A177-3AD203B41FA5}">
                      <a16:colId xmlns:a16="http://schemas.microsoft.com/office/drawing/2014/main" val="2750027241"/>
                    </a:ext>
                  </a:extLst>
                </a:gridCol>
              </a:tblGrid>
              <a:tr h="4989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Uraian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2010</a:t>
                      </a:r>
                      <a:endParaRPr lang="en-US" sz="110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6139446"/>
                  </a:ext>
                </a:extLst>
              </a:tr>
              <a:tr h="49896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Penjualan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Harga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Pokok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Penjualan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132.000</a:t>
                      </a:r>
                      <a:endParaRPr lang="en-US" sz="110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76.560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8817710"/>
                  </a:ext>
                </a:extLst>
              </a:tr>
              <a:tr h="24381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Laba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 Kotor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55.440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8100689"/>
                  </a:ext>
                </a:extLst>
              </a:tr>
              <a:tr h="49896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Biaya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Pemasaran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Biaya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 Adm. dan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Umum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8.900</a:t>
                      </a:r>
                      <a:endParaRPr lang="en-US" sz="110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9.800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8807404"/>
                  </a:ext>
                </a:extLst>
              </a:tr>
              <a:tr h="24381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Biaya</a:t>
                      </a: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GB" sz="1000" dirty="0" err="1">
                          <a:effectLst/>
                          <a:latin typeface="Arial Black" panose="020B0A04020102020204" pitchFamily="34" charset="0"/>
                        </a:rPr>
                        <a:t>Operasi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18.700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6111718"/>
                  </a:ext>
                </a:extLst>
              </a:tr>
              <a:tr h="24381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EBIT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36.740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7600749"/>
                  </a:ext>
                </a:extLst>
              </a:tr>
              <a:tr h="24381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Interest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Arial Black" panose="020B0A04020102020204" pitchFamily="34" charset="0"/>
                        </a:rPr>
                        <a:t>7.240</a:t>
                      </a:r>
                      <a:endParaRPr lang="en-US" sz="11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4110260"/>
                  </a:ext>
                </a:extLst>
              </a:tr>
              <a:tr h="49896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EBT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Tax 30%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29.500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8.850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9523969"/>
                  </a:ext>
                </a:extLst>
              </a:tr>
              <a:tr h="24381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EAT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 Black" panose="020B0A04020102020204" pitchFamily="34" charset="0"/>
                        </a:rPr>
                        <a:t>20.650</a:t>
                      </a:r>
                      <a:endParaRPr lang="en-US" sz="11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999079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206ADCC-0B43-45B0-8F1C-065027C53E57}"/>
              </a:ext>
            </a:extLst>
          </p:cNvPr>
          <p:cNvSpPr txBox="1"/>
          <p:nvPr/>
        </p:nvSpPr>
        <p:spPr>
          <a:xfrm>
            <a:off x="838199" y="5036127"/>
            <a:ext cx="10603524" cy="773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US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en-US" sz="14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Lakukan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2010,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bagaimana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lakukan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Altman Z-Score, dan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berikan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komentar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saudara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saham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perlembar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sebesar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Rp. 150,--</a:t>
            </a:r>
            <a:endParaRPr lang="en-US" sz="1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075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7EA12-5029-44F9-9C4A-F1D14802D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</a:br>
            <a:r>
              <a:rPr lang="en-US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  <a:t>SESI XII</a:t>
            </a:r>
            <a:br>
              <a:rPr lang="en-US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</a:br>
            <a:r>
              <a:rPr lang="en-US" sz="31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 PREDIKSI KEBANGKRUTAN PERUSAHAAN</a:t>
            </a:r>
            <a:br>
              <a:rPr lang="en-US" sz="31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</a:br>
            <a:endParaRPr lang="en-US" sz="31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026" name="Picture 2" descr="Imbas Ekonomi Covid-19, Perusahaan Besar Ini PHK Massal hingga Nyatakan  bangkrut - IDX Channel">
            <a:extLst>
              <a:ext uri="{FF2B5EF4-FFF2-40B4-BE49-F238E27FC236}">
                <a16:creationId xmlns:a16="http://schemas.microsoft.com/office/drawing/2014/main" id="{EA1F1332-1D98-44ED-BBD2-42F88B893D6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05354"/>
            <a:ext cx="12191999" cy="5052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749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CB9DB4FB-5311-4C11-9DF7-6A1CD9FBB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790677"/>
              </p:ext>
            </p:extLst>
          </p:nvPr>
        </p:nvGraphicFramePr>
        <p:xfrm>
          <a:off x="1060704" y="2279053"/>
          <a:ext cx="10265664" cy="331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2288">
                  <a:extLst>
                    <a:ext uri="{9D8B030D-6E8A-4147-A177-3AD203B41FA5}">
                      <a16:colId xmlns:a16="http://schemas.microsoft.com/office/drawing/2014/main" val="4022628619"/>
                    </a:ext>
                  </a:extLst>
                </a:gridCol>
                <a:gridCol w="1973376">
                  <a:extLst>
                    <a:ext uri="{9D8B030D-6E8A-4147-A177-3AD203B41FA5}">
                      <a16:colId xmlns:a16="http://schemas.microsoft.com/office/drawing/2014/main" val="9206333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Arial Black" panose="020B0A04020102020204" pitchFamily="34" charset="0"/>
                        </a:rPr>
                        <a:t>Keterangan</a:t>
                      </a:r>
                      <a:r>
                        <a:rPr lang="en-US" sz="18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800" dirty="0" err="1">
                          <a:latin typeface="Arial Black" panose="020B0A04020102020204" pitchFamily="34" charset="0"/>
                        </a:rPr>
                        <a:t>perhitungan</a:t>
                      </a:r>
                      <a:r>
                        <a:rPr lang="en-US" sz="1800" dirty="0">
                          <a:latin typeface="Arial Black" panose="020B0A040201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 Black" panose="020B0A04020102020204" pitchFamily="34" charset="0"/>
                        </a:rPr>
                        <a:t>Hasil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591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latin typeface="Arial Black" panose="020B0A04020102020204" pitchFamily="34" charset="0"/>
                        </a:rPr>
                        <a:t>X1 = (CA - CL) : TA = (28.000 – 20.100) : 58.600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 Black" panose="020B0A04020102020204" pitchFamily="34" charset="0"/>
                        </a:rPr>
                        <a:t>0,1348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09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latin typeface="Arial Black" panose="020B0A04020102020204" pitchFamily="34" charset="0"/>
                        </a:rPr>
                        <a:t>X2 = R/E : TA = 10.400 : 58.600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 Black" panose="020B0A04020102020204" pitchFamily="34" charset="0"/>
                        </a:rPr>
                        <a:t>0,1775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804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latin typeface="Arial Black" panose="020B0A04020102020204" pitchFamily="34" charset="0"/>
                        </a:rPr>
                        <a:t>X3 = EBIT : TA = 36.740 : 58.600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 Black" panose="020B0A04020102020204" pitchFamily="34" charset="0"/>
                        </a:rPr>
                        <a:t>0,6270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942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latin typeface="Arial Black" panose="020B0A04020102020204" pitchFamily="34" charset="0"/>
                        </a:rPr>
                        <a:t>X4 = Nilai Pasar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saham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biasa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dan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preferen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: Nilai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buku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TD = (150 x 272) : 21.000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endParaRPr lang="en-US" sz="12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 Black" panose="020B0A04020102020204" pitchFamily="34" charset="0"/>
                        </a:rPr>
                        <a:t>1,9428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1575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latin typeface="Arial Black" panose="020B0A04020102020204" pitchFamily="34" charset="0"/>
                        </a:rPr>
                        <a:t>X5 = Sales : TA = 132.000 : 58.600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 Black" panose="020B0A04020102020204" pitchFamily="34" charset="0"/>
                        </a:rPr>
                        <a:t>2,2525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085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Zi = 0,7171 (0,1348) + 0,847 (0,1775) + 3,107 (0,6270) + 0,420 (1,9428) + 0,998 (2,2525) =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latin typeface="Arial Black" panose="020B0A04020102020204" pitchFamily="34" charset="0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latin typeface="Arial Black" panose="020B0A04020102020204" pitchFamily="34" charset="0"/>
                        </a:rPr>
                        <a:t>Hasil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Analisis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: Perusahaan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dalam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kondisi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sehat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pada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tahun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2010,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karena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hasil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perhitungan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nilai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Z Score = 5,2587,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syarat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perusahaan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dinyatakan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sehat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</a:rPr>
                        <a:t>adalah</a:t>
                      </a:r>
                      <a:r>
                        <a:rPr lang="en-US" sz="1200" dirty="0">
                          <a:latin typeface="Arial Black" panose="020B0A04020102020204" pitchFamily="34" charset="0"/>
                        </a:rPr>
                        <a:t> Z Score &gt; 2,90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endParaRPr lang="en-US" sz="12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Arial Black" panose="020B0A04020102020204" pitchFamily="34" charset="0"/>
                        </a:rPr>
                        <a:t>5,5287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986082"/>
                  </a:ext>
                </a:extLst>
              </a:tr>
            </a:tbl>
          </a:graphicData>
        </a:graphic>
      </p:graphicFrame>
      <p:sp>
        <p:nvSpPr>
          <p:cNvPr id="3" name="Callout: Down Arrow 2">
            <a:extLst>
              <a:ext uri="{FF2B5EF4-FFF2-40B4-BE49-F238E27FC236}">
                <a16:creationId xmlns:a16="http://schemas.microsoft.com/office/drawing/2014/main" id="{3C2E8D7A-C352-442E-B82B-0FF01093E81B}"/>
              </a:ext>
            </a:extLst>
          </p:cNvPr>
          <p:cNvSpPr/>
          <p:nvPr/>
        </p:nvSpPr>
        <p:spPr>
          <a:xfrm>
            <a:off x="1060704" y="702526"/>
            <a:ext cx="4046555" cy="1416205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 Black" panose="020B0A04020102020204" pitchFamily="34" charset="0"/>
              </a:rPr>
              <a:t>Jawaban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3250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kuntan, Programmer, Orang, Joy">
            <a:extLst>
              <a:ext uri="{FF2B5EF4-FFF2-40B4-BE49-F238E27FC236}">
                <a16:creationId xmlns:a16="http://schemas.microsoft.com/office/drawing/2014/main" id="{CA656FA8-671A-410A-AAC4-25628FACB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816" y="1407795"/>
            <a:ext cx="8278367" cy="404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0597CEF-285C-47DC-9A00-4F5C28555DAE}"/>
              </a:ext>
            </a:extLst>
          </p:cNvPr>
          <p:cNvSpPr/>
          <p:nvPr/>
        </p:nvSpPr>
        <p:spPr>
          <a:xfrm>
            <a:off x="3048000" y="4486656"/>
            <a:ext cx="6632448" cy="9635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 Black" panose="020B0A04020102020204" pitchFamily="34" charset="0"/>
              </a:rPr>
              <a:t>Selesai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silakan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kerjakan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tugas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289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A1C38-DB23-48C1-AD98-8810C98F399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Perusahaan</a:t>
            </a:r>
            <a:b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B88C7-8456-48BB-95F0-2AA69EEF0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3040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memproleh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peringatan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awal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(bankruptcy early warning).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Semakin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awal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tanda-tanda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diketahui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semakin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pihak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perbaikan-perbaikan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tanda-tanda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dilihat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data-data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akuntansi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tersedia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9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Salah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mengidentifikasi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area yang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memerlukan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lanjut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salah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aplikasinya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memprediksi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(financial distress predicting). 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9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sering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disebut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(bankruptcy prediction models)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trend dan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prilaku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9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Karakteristik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mengidentifikasi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masa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mengasumsikan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bukti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terlihat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dideteksi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sejak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mengambil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menghindari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US" sz="19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602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A10B6-16BD-44EC-BDF9-AE9A5C294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618" y="810847"/>
            <a:ext cx="10515600" cy="132556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45720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3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 4 </a:t>
            </a:r>
            <a:r>
              <a:rPr lang="en-US" sz="3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katagori</a:t>
            </a:r>
            <a:r>
              <a:rPr lang="en-US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makna</a:t>
            </a:r>
            <a:r>
              <a:rPr lang="en-US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751EE9D-8D8E-4D79-BD9B-B69321B808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007670"/>
              </p:ext>
            </p:extLst>
          </p:nvPr>
        </p:nvGraphicFramePr>
        <p:xfrm>
          <a:off x="820618" y="2218472"/>
          <a:ext cx="10515597" cy="2051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3640929944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16512384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67987697"/>
                    </a:ext>
                  </a:extLst>
                </a:gridCol>
              </a:tblGrid>
              <a:tr h="7384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Katagori</a:t>
                      </a:r>
                      <a:endParaRPr lang="en-U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Kesulitan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Keuangan</a:t>
                      </a:r>
                      <a:endParaRPr lang="en-U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Dalam Kesulitan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Keuangan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8989349"/>
                  </a:ext>
                </a:extLst>
              </a:tr>
              <a:tr h="5935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Bangkrut</a:t>
                      </a:r>
                      <a:endParaRPr lang="en-US" sz="2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9859056"/>
                  </a:ext>
                </a:extLst>
              </a:tr>
              <a:tr h="6417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Arial Black" panose="020B0A04020102020204" pitchFamily="34" charset="0"/>
                        </a:rPr>
                        <a:t>Bangkrut</a:t>
                      </a:r>
                      <a:endParaRPr lang="en-US" sz="2400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Black" panose="020B0A04020102020204" pitchFamily="34" charset="0"/>
                        </a:rPr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 Black" panose="020B0A04020102020204" pitchFamily="34" charset="0"/>
                        </a:rPr>
                        <a:t>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875363"/>
                  </a:ext>
                </a:extLst>
              </a:tr>
            </a:tbl>
          </a:graphicData>
        </a:graphic>
      </p:graphicFrame>
      <p:sp>
        <p:nvSpPr>
          <p:cNvPr id="5" name="Arrow: Right 4">
            <a:extLst>
              <a:ext uri="{FF2B5EF4-FFF2-40B4-BE49-F238E27FC236}">
                <a16:creationId xmlns:a16="http://schemas.microsoft.com/office/drawing/2014/main" id="{FEB61243-2BB4-4B72-86F4-17304AD98597}"/>
              </a:ext>
            </a:extLst>
          </p:cNvPr>
          <p:cNvSpPr/>
          <p:nvPr/>
        </p:nvSpPr>
        <p:spPr>
          <a:xfrm>
            <a:off x="8862646" y="4434250"/>
            <a:ext cx="2069123" cy="15357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31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2838FAE-04EF-421B-B182-BF901C3F89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323716"/>
              </p:ext>
            </p:extLst>
          </p:nvPr>
        </p:nvGraphicFramePr>
        <p:xfrm>
          <a:off x="961292" y="864333"/>
          <a:ext cx="10310446" cy="3949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5223">
                  <a:extLst>
                    <a:ext uri="{9D8B030D-6E8A-4147-A177-3AD203B41FA5}">
                      <a16:colId xmlns:a16="http://schemas.microsoft.com/office/drawing/2014/main" val="3427449316"/>
                    </a:ext>
                  </a:extLst>
                </a:gridCol>
                <a:gridCol w="5155223">
                  <a:extLst>
                    <a:ext uri="{9D8B030D-6E8A-4147-A177-3AD203B41FA5}">
                      <a16:colId xmlns:a16="http://schemas.microsoft.com/office/drawing/2014/main" val="3750677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Katagori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Perusahaan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Analisis</a:t>
                      </a:r>
                      <a:r>
                        <a:rPr lang="en-US" sz="18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Kebangkrutan</a:t>
                      </a:r>
                      <a:endParaRPr lang="en-US" sz="18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3828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Perusahaan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Katagori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 	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mengalami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kesulitan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keuangan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karena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itu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bankrut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478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Perusahaan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katagori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kesulitan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keuangan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tapi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bangkrut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tapi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berhasil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mengatasi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keuangan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tersebut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maka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bangkrut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5860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Perusahaan dalam katagori III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Tidak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mengalami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kesulitan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keuangan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tapi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mengalami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kebangkrutan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hal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bisa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terjadi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karena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sesuatu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hal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misalnya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karena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dingin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mengatasi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tekanan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pekerja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maka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perusahaan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tesebut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memutuskan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menyatakan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bangkrut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9197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Perusahaan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katagori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IV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Perusahaan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kesulitan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keuangan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sangat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jelas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perusahaan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bangkrut</a:t>
                      </a:r>
                      <a:r>
                        <a:rPr lang="en-US" sz="16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8687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3776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B359B-9BF1-4A46-8A93-46A57F9C0CD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Tingkat Kesehatan Perusahaan</a:t>
            </a:r>
            <a:br>
              <a:rPr lang="en-US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8FEFA-525F-4037-8A63-7CFCBF254F0D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Tingkat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Kesehatan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dijaga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memantau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mengambil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kebijakan-kebijakan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tepat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agar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maksimal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tepat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diambil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langkah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tepat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agar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sehat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44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80B6B-FA2C-4AC4-A585-561072726D8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2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US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br>
              <a:rPr lang="en-US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CB90F-8762-423C-86DC-44B323566EF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5143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dialami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timbul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mampu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menangani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dihadapi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143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bersifat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sementara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begitu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semacam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ditangani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berakibat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solvabel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sovabel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dilikuidasi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direorganisasi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143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dipilih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apabila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dilikuidasi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dibandingkan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diteruskan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5143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Reorganisasi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dipilih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masih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prospek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kalau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diteruskan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dibandingkan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222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4529F-055B-445F-A60A-67C16BAF653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Perbaikan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(Financial distress)</a:t>
            </a:r>
            <a:b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0927A-7FBB-4A39-AD18-6D121B43F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349"/>
            <a:ext cx="10515600" cy="212505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5143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Alternatif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perbaikan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kesulitan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pemecahan</a:t>
            </a:r>
            <a:r>
              <a:rPr lang="en-US" sz="18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18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informal dan </a:t>
            </a:r>
            <a:r>
              <a:rPr lang="en-US" sz="18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pemecahan</a:t>
            </a:r>
            <a:r>
              <a:rPr lang="en-US" sz="18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18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formal :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1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1). </a:t>
            </a:r>
            <a:r>
              <a:rPr lang="en-US" sz="21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Pemecahan</a:t>
            </a:r>
            <a:r>
              <a:rPr lang="en-US" sz="21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1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informal, </a:t>
            </a:r>
            <a:r>
              <a:rPr lang="en-US" sz="21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US" sz="21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1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A).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begitu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parah</a:t>
            </a:r>
            <a:endParaRPr lang="en-US" sz="21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B).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bersifat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sementara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prospek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masa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depan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masih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bagus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diantaranya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a).Rescheduling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hutang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memperpanjang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hutang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b).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Menurunkan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tingkat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hutang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mencari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tingkat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 yang </a:t>
            </a:r>
            <a:r>
              <a:rPr lang="en-US" sz="2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tepat</a:t>
            </a:r>
            <a:r>
              <a:rPr lang="en-US" sz="2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66113D-6F28-43C0-8E28-9F6958125D81}"/>
              </a:ext>
            </a:extLst>
          </p:cNvPr>
          <p:cNvSpPr/>
          <p:nvPr/>
        </p:nvSpPr>
        <p:spPr>
          <a:xfrm>
            <a:off x="838200" y="4109061"/>
            <a:ext cx="10515600" cy="23838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2). </a:t>
            </a:r>
            <a:r>
              <a:rPr lang="en-US" sz="16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Pemecahan</a:t>
            </a:r>
            <a:r>
              <a:rPr lang="en-US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1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formal, </a:t>
            </a:r>
            <a:r>
              <a:rPr lang="en-US" sz="16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endParaRPr lang="en-US" sz="1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A).Jika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diteruskan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&gt;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dilkuidasi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menempuh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langkah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Reorganisasi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mengubah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 yang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sehat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B).Jika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diteruskan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&lt;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dilikuidasi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menempuh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langkah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likuidasi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menjual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aset-aset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8761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120C6-8E1F-4916-A02E-AEC70FF9C5B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br>
              <a:rPr lang="en-US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45DDD6C-4806-4F85-AC50-0D82F35162D1}"/>
              </a:ext>
            </a:extLst>
          </p:cNvPr>
          <p:cNvSpPr/>
          <p:nvPr/>
        </p:nvSpPr>
        <p:spPr>
          <a:xfrm>
            <a:off x="644769" y="2493123"/>
            <a:ext cx="3247292" cy="2741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Prediksi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Kebangkrutan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2A2B065-EC82-4DD2-BF47-BA20ADB24E51}"/>
              </a:ext>
            </a:extLst>
          </p:cNvPr>
          <p:cNvSpPr/>
          <p:nvPr/>
        </p:nvSpPr>
        <p:spPr>
          <a:xfrm>
            <a:off x="5931877" y="1981200"/>
            <a:ext cx="5615354" cy="89095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1). 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18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Univariate (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Pendekatan</a:t>
            </a:r>
            <a:r>
              <a:rPr lang="en-US" sz="18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Tunggal)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30757F9-0E51-4243-80C4-9C575ED8A8C3}"/>
              </a:ext>
            </a:extLst>
          </p:cNvPr>
          <p:cNvSpPr/>
          <p:nvPr/>
        </p:nvSpPr>
        <p:spPr>
          <a:xfrm>
            <a:off x="5931877" y="4752044"/>
            <a:ext cx="5615354" cy="89095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4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3).Model </a:t>
            </a:r>
            <a:r>
              <a:rPr lang="en-US" sz="1400" b="1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Prediksi</a:t>
            </a:r>
            <a:r>
              <a:rPr lang="en-US" sz="14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Kebangkrutan</a:t>
            </a:r>
            <a:r>
              <a:rPr lang="en-US" sz="14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Altman (Altman’s Bankruptcy Prediction Models)</a:t>
            </a:r>
            <a:endParaRPr lang="en-US" sz="1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127962E-1D38-40C0-A6B5-61F9A676F19F}"/>
              </a:ext>
            </a:extLst>
          </p:cNvPr>
          <p:cNvSpPr/>
          <p:nvPr/>
        </p:nvSpPr>
        <p:spPr>
          <a:xfrm>
            <a:off x="5931877" y="3327126"/>
            <a:ext cx="5615354" cy="89095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2).</a:t>
            </a:r>
            <a:r>
              <a:rPr lang="en-US" sz="1800" b="1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18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Multivariate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B9F9A3B-8A56-462F-A930-D61DCC20E573}"/>
              </a:ext>
            </a:extLst>
          </p:cNvPr>
          <p:cNvSpPr/>
          <p:nvPr/>
        </p:nvSpPr>
        <p:spPr>
          <a:xfrm>
            <a:off x="4167553" y="3084482"/>
            <a:ext cx="1201616" cy="1559168"/>
          </a:xfrm>
          <a:prstGeom prst="rightArrow">
            <a:avLst>
              <a:gd name="adj1" fmla="val 50000"/>
              <a:gd name="adj2" fmla="val 466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16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1691</Words>
  <Application>Microsoft Office PowerPoint</Application>
  <PresentationFormat>Widescreen</PresentationFormat>
  <Paragraphs>238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 SESI XII ANALISIS PREDIKSI KEBANGKRUTAN PERUSAHAAN  </vt:lpstr>
      <vt:lpstr> Arti Analisis Kebangkrutan  Suatu Perusahaan </vt:lpstr>
      <vt:lpstr> Ada 4 katagori makna kebangkrutan  </vt:lpstr>
      <vt:lpstr>PowerPoint Presentation</vt:lpstr>
      <vt:lpstr>     Tingkat Kesehatan Perusahaan   </vt:lpstr>
      <vt:lpstr>  Masalah Kebangkrutan   </vt:lpstr>
      <vt:lpstr>  Perbaikan Kesulitan Keuangan  (Financial distress)   </vt:lpstr>
      <vt:lpstr> Analisis Prediksi Kebangkrutan  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A).Rumus Prediksi kebangkrutan  Khusus untuk perusahaan yang Go Public.   </vt:lpstr>
      <vt:lpstr>PowerPoint Presentation</vt:lpstr>
      <vt:lpstr> B).Rumus Prediksi kebangkrutan   Perusahaan yang Go Public dan Tidak Go Public. </vt:lpstr>
      <vt:lpstr>PowerPoint Presentation</vt:lpstr>
      <vt:lpstr>Pembahasan Soal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 YAI P12</dc:title>
  <dc:creator>Marsudin</dc:creator>
  <cp:lastModifiedBy>Mery</cp:lastModifiedBy>
  <cp:revision>41</cp:revision>
  <dcterms:created xsi:type="dcterms:W3CDTF">2020-12-09T03:03:10Z</dcterms:created>
  <dcterms:modified xsi:type="dcterms:W3CDTF">2025-12-08T06:26:19Z</dcterms:modified>
</cp:coreProperties>
</file>