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557" r:id="rId2"/>
    <p:sldId id="558" r:id="rId3"/>
    <p:sldId id="385" r:id="rId4"/>
    <p:sldId id="386" r:id="rId5"/>
    <p:sldId id="391" r:id="rId6"/>
    <p:sldId id="392" r:id="rId7"/>
    <p:sldId id="393" r:id="rId8"/>
    <p:sldId id="394" r:id="rId9"/>
    <p:sldId id="395" r:id="rId10"/>
    <p:sldId id="396" r:id="rId11"/>
    <p:sldId id="401" r:id="rId12"/>
    <p:sldId id="402" r:id="rId13"/>
    <p:sldId id="403" r:id="rId14"/>
    <p:sldId id="404" r:id="rId15"/>
    <p:sldId id="405" r:id="rId16"/>
    <p:sldId id="406" r:id="rId17"/>
    <p:sldId id="407" r:id="rId18"/>
    <p:sldId id="408" r:id="rId19"/>
    <p:sldId id="409" r:id="rId20"/>
    <p:sldId id="410" r:id="rId21"/>
    <p:sldId id="411" r:id="rId22"/>
    <p:sldId id="412" r:id="rId23"/>
    <p:sldId id="413" r:id="rId24"/>
    <p:sldId id="415" r:id="rId25"/>
    <p:sldId id="416" r:id="rId26"/>
    <p:sldId id="417" r:id="rId27"/>
    <p:sldId id="418" r:id="rId28"/>
    <p:sldId id="419" r:id="rId29"/>
    <p:sldId id="258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DE0CE-347D-4FA7-99F4-A04C8A91159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42193-98B8-418E-B737-A0FC154B8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85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952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046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8623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0928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153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42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14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54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085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569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32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895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519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B3AD2-3111-4B30-80B7-E869F6B6C1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3F0803-C1E2-407D-94AD-D019816D2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CFE4A-1DB7-43C1-A00F-999070090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5C1B6-C9A3-44DB-8770-F209AF1E7C5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F171C-1C82-4E05-A355-97AFB921A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DAACB-68E1-4A65-9FA3-533DBC74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0FD0-48C2-44A9-99E5-BBE206695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7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D6B7D-015B-4C47-82C5-E371FAB5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DF30C0-793B-4EFF-9ED7-E78B755266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55FE5-DD67-41E7-B4F1-374A063C6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5C1B6-C9A3-44DB-8770-F209AF1E7C5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230FE9-80B3-40E8-AEEA-75F72243B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A84EE-8133-49DD-A1FC-AE77AED1C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0FD0-48C2-44A9-99E5-BBE206695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599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5C7C63-F45C-49F8-BE0A-21371AFF2C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606874-9DFA-46FE-8D73-D7575A2F16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607AC-AF7A-4A09-AA7F-7EC3B3F09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5C1B6-C9A3-44DB-8770-F209AF1E7C5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919DE-9A01-492E-92D7-BB684E7E7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EE8D7-4138-4476-8CF9-6A666EC8B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0FD0-48C2-44A9-99E5-BBE206695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10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65001-7698-4DD5-9835-97EC42FE9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9E070-9A54-401D-BD4D-09839E273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7F878-E093-4384-BB94-DEF42163A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5C1B6-C9A3-44DB-8770-F209AF1E7C5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374DF-96E8-4556-96BE-18DE669B6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0ED47-BC12-4EDC-B9F1-49AAE159E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0FD0-48C2-44A9-99E5-BBE206695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2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E9001-C868-4055-A2F7-88FCF9CE9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4F14E7-457E-4CAA-BBAD-C39C38F03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0B4F5-34DD-4DBC-B118-4E14B81C5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5C1B6-C9A3-44DB-8770-F209AF1E7C5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4BAEF-56A8-4A7D-98FF-955ACE51C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414A1-7142-4778-A805-2980E6C63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0FD0-48C2-44A9-99E5-BBE206695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35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2289D-0552-4F78-9580-3CFD75569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8B032-526F-45B3-AB23-DE600B460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635474-E6FB-4872-961B-7B2152A46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4BC0C3-C8FC-4EA1-9B26-7DD8D8D07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5C1B6-C9A3-44DB-8770-F209AF1E7C5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D97F31-22CA-4381-AAA3-0EEB790D8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92244B-90C6-4354-879B-BCF451597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0FD0-48C2-44A9-99E5-BBE206695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2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6D633-2A42-419A-BA9A-058DDCE0C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BA0935-AC50-4F7E-AF43-FBA28FDB4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34395E-C354-4B45-A4E7-72385789E8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1269DF-A296-4273-8028-FA160C8029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93FE02-6CB8-4B7C-8755-28463E2C08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5D4D22-D7CF-4D7E-AB58-091D26064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5C1B6-C9A3-44DB-8770-F209AF1E7C5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4A0240-3860-4F7C-8DF0-74AEBCB70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78D943-65D0-4A18-B982-9152FEF11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0FD0-48C2-44A9-99E5-BBE206695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54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B14CE-0286-4E43-83DB-BFD1DB327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12E0C3-FBE2-406F-A4BB-A439AE079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5C1B6-C9A3-44DB-8770-F209AF1E7C5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133B2E-3C6C-421D-9A7D-6E6BC4867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EF6793-E7FE-4DE5-82BE-B702FE171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0FD0-48C2-44A9-99E5-BBE206695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41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8D230E-2DD5-4A45-B7AB-C8A582A9E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5C1B6-C9A3-44DB-8770-F209AF1E7C5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0C9202-DA5C-4EC6-95BF-9860C1A54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520207-C2F9-4872-B7EE-207CB0BA3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0FD0-48C2-44A9-99E5-BBE206695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576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0E21E-CD22-4EC5-B079-B9B1B835D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22C37-967A-475A-BECB-4620A87CF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A8D2FB-CBD1-4EB9-A0F2-421E5F934A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4E9C8-AA18-40CE-A7F7-1AD7364E4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5C1B6-C9A3-44DB-8770-F209AF1E7C5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416AB-6399-4407-B1E7-B95F6F989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2C6018-4683-4962-B5B0-C9F39F981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0FD0-48C2-44A9-99E5-BBE206695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376A7-54B0-46A3-A21A-69122C1A7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38A96E-9196-43B0-8156-07AE72178E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D72C41-B016-4C97-B2D8-CD19FDBDF9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59C92B-5B4F-4C95-88DC-426472E43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5C1B6-C9A3-44DB-8770-F209AF1E7C5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4AF89-DB30-426C-89F1-EFAF72BAC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275A7-7226-4901-A1E2-65A403EF8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0FD0-48C2-44A9-99E5-BBE206695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32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7287AC-00A1-45DC-B198-39B2FF434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03294D-8F32-43E4-8DD1-0FE0F40AB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224B6-083F-4CD8-8D8A-73FFC7A298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5C1B6-C9A3-44DB-8770-F209AF1E7C5B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0CC70-AB3D-4193-893B-EC929AB993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95BA9D-5B79-4D73-808C-ADBA878F7E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C0FD0-48C2-44A9-99E5-BBE206695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5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F01414-B5B6-4906-8AED-9959834E4915}"/>
              </a:ext>
            </a:extLst>
          </p:cNvPr>
          <p:cNvSpPr/>
          <p:nvPr/>
        </p:nvSpPr>
        <p:spPr>
          <a:xfrm>
            <a:off x="1324709" y="750278"/>
            <a:ext cx="9683260" cy="13129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UNIVERSITAS PERSADA INDONESIA YAI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FAKULTAS EKONOMI DAN BISNIS 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PROGRAM STUDI AKUNTANSI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C40C55-06D6-4CF0-8BC6-3E8B52A0C9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709" y="3083169"/>
            <a:ext cx="9683260" cy="322384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EE32FF3-6205-4B88-8469-CF75D25EDF90}"/>
              </a:ext>
            </a:extLst>
          </p:cNvPr>
          <p:cNvSpPr/>
          <p:nvPr/>
        </p:nvSpPr>
        <p:spPr>
          <a:xfrm>
            <a:off x="1324709" y="2180492"/>
            <a:ext cx="9683260" cy="7854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ANALISIS LAPORAN KEUANGAN PERUSAHAAN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DOSEN </a:t>
            </a:r>
            <a:r>
              <a:rPr lang="en-US">
                <a:latin typeface="Arial Black" panose="020B0A04020102020204" pitchFamily="34" charset="0"/>
              </a:rPr>
              <a:t>: Dr. MERY </a:t>
            </a:r>
            <a:r>
              <a:rPr lang="en-US" dirty="0">
                <a:latin typeface="Arial Black" panose="020B0A04020102020204" pitchFamily="34" charset="0"/>
              </a:rPr>
              <a:t>WANIALISA, S.E., M.M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B6464-87F4-43F8-A447-38840B4F07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739" y="916476"/>
            <a:ext cx="1242645" cy="98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367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36769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600" dirty="0" err="1">
                <a:latin typeface="Arial Black" panose="020B0A04020102020204" pitchFamily="34" charset="0"/>
              </a:rPr>
              <a:t>Analisis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harus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mempertimbangkan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metode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pengakuan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pendapatan</a:t>
            </a:r>
            <a:r>
              <a:rPr lang="en-US" sz="2600" dirty="0">
                <a:latin typeface="Arial Black" panose="020B0A04020102020204" pitchFamily="34" charset="0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</a:rPr>
              <a:t>digunakan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oleh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perusahaan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berikut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implikasinya</a:t>
            </a:r>
            <a:r>
              <a:rPr lang="en-US" sz="2600" dirty="0">
                <a:latin typeface="Arial Black" panose="020B0A04020102020204" pitchFamily="34" charset="0"/>
              </a:rPr>
              <a:t>. Juga </a:t>
            </a:r>
            <a:r>
              <a:rPr lang="en-US" sz="2600" dirty="0" err="1">
                <a:latin typeface="Arial Black" panose="020B0A04020102020204" pitchFamily="34" charset="0"/>
              </a:rPr>
              <a:t>harus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diwaspadai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potensi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perbedaan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metode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pengakuan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pendapatan</a:t>
            </a:r>
            <a:r>
              <a:rPr lang="en-US" sz="2600" dirty="0">
                <a:latin typeface="Arial Black" panose="020B0A04020102020204" pitchFamily="34" charset="0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</a:rPr>
              <a:t>digunakan</a:t>
            </a:r>
            <a:r>
              <a:rPr lang="en-US" sz="2600" dirty="0">
                <a:latin typeface="Arial Black" panose="020B0A04020102020204" pitchFamily="34" charset="0"/>
              </a:rPr>
              <a:t> oleh </a:t>
            </a:r>
            <a:r>
              <a:rPr lang="en-US" sz="2600" dirty="0" err="1">
                <a:latin typeface="Arial Black" panose="020B0A04020102020204" pitchFamily="34" charset="0"/>
              </a:rPr>
              <a:t>perusahaan</a:t>
            </a:r>
            <a:r>
              <a:rPr lang="en-US" sz="2600" dirty="0">
                <a:latin typeface="Arial Black" panose="020B0A04020102020204" pitchFamily="34" charset="0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</a:rPr>
              <a:t>berbeda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dalam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analisis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komparatif</a:t>
            </a:r>
            <a:r>
              <a:rPr lang="en-US" sz="2600" dirty="0">
                <a:latin typeface="Arial Black" panose="020B0A040201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Saat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meramalkan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pendapatan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perlu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dipertimbangkan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apakah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metode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pengakuan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pendapatan</a:t>
            </a:r>
            <a:r>
              <a:rPr lang="en-US" sz="2600" dirty="0">
                <a:latin typeface="Arial Black" panose="020B0A04020102020204" pitchFamily="34" charset="0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</a:rPr>
              <a:t>digunakan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perusahaan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merupakan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ukuran</a:t>
            </a:r>
            <a:r>
              <a:rPr lang="en-US" sz="2600" dirty="0">
                <a:latin typeface="Arial Black" panose="020B0A04020102020204" pitchFamily="34" charset="0"/>
              </a:rPr>
              <a:t> yang paling </a:t>
            </a:r>
            <a:r>
              <a:rPr lang="en-US" sz="2600" dirty="0" err="1">
                <a:latin typeface="Arial Black" panose="020B0A04020102020204" pitchFamily="34" charset="0"/>
              </a:rPr>
              <a:t>relevan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bagi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tujuan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analisis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atas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kinerja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bisnis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aktivitas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operasi</a:t>
            </a:r>
            <a:endParaRPr lang="en-US" sz="26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600" dirty="0">
              <a:latin typeface="Arial Black" panose="020B0A04020102020204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B4E0D11-F83A-4ADF-8A02-C8A85FC87EBB}"/>
              </a:ext>
            </a:extLst>
          </p:cNvPr>
          <p:cNvSpPr/>
          <p:nvPr/>
        </p:nvSpPr>
        <p:spPr>
          <a:xfrm>
            <a:off x="838201" y="457201"/>
            <a:ext cx="10515600" cy="120747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400" dirty="0">
                <a:latin typeface="Arial Black" panose="020B0A04020102020204" pitchFamily="34" charset="0"/>
              </a:rPr>
              <a:t>4).</a:t>
            </a:r>
            <a:r>
              <a:rPr lang="en-US" sz="2400" dirty="0" err="1">
                <a:latin typeface="Arial Black" panose="020B0A04020102020204" pitchFamily="34" charset="0"/>
              </a:rPr>
              <a:t>Pengakuan</a:t>
            </a:r>
            <a:r>
              <a:rPr lang="en-US" sz="2400" dirty="0">
                <a:latin typeface="Arial Black" panose="020B0A04020102020204" pitchFamily="34" charset="0"/>
              </a:rPr>
              <a:t> dan </a:t>
            </a:r>
            <a:r>
              <a:rPr lang="en-US" sz="2400" dirty="0" err="1">
                <a:latin typeface="Arial Black" panose="020B0A04020102020204" pitchFamily="34" charset="0"/>
              </a:rPr>
              <a:t>Pengukuran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Pendapatan</a:t>
            </a:r>
            <a:endParaRPr lang="en-US" sz="2400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ANALISIS PERUBAHAN LABA KOTOR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97933"/>
            <a:ext cx="10515600" cy="240640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laba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kotor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perlu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untuk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mengetahui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sebab-sebab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terjadi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pada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laba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kotor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tersebut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baik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menguntungkan</a:t>
            </a:r>
            <a:r>
              <a:rPr lang="en-US" sz="2400" dirty="0">
                <a:latin typeface="Arial Black" panose="020B0A04020102020204" pitchFamily="34" charset="0"/>
              </a:rPr>
              <a:t> (</a:t>
            </a:r>
            <a:r>
              <a:rPr lang="en-US" sz="2400" dirty="0" err="1">
                <a:latin typeface="Arial Black" panose="020B0A04020102020204" pitchFamily="34" charset="0"/>
              </a:rPr>
              <a:t>kenaikan</a:t>
            </a:r>
            <a:r>
              <a:rPr lang="en-US" sz="2400" dirty="0">
                <a:latin typeface="Arial Black" panose="020B0A04020102020204" pitchFamily="34" charset="0"/>
              </a:rPr>
              <a:t>)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tidak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menguntungkan</a:t>
            </a:r>
            <a:r>
              <a:rPr lang="en-US" sz="2400" dirty="0">
                <a:latin typeface="Arial Black" panose="020B0A04020102020204" pitchFamily="34" charset="0"/>
              </a:rPr>
              <a:t> (</a:t>
            </a:r>
            <a:r>
              <a:rPr lang="en-US" sz="2400" dirty="0" err="1">
                <a:latin typeface="Arial Black" panose="020B0A04020102020204" pitchFamily="34" charset="0"/>
              </a:rPr>
              <a:t>penurunan</a:t>
            </a:r>
            <a:r>
              <a:rPr lang="en-US" sz="2400" dirty="0">
                <a:latin typeface="Arial Black" panose="020B0A04020102020204" pitchFamily="34" charset="0"/>
              </a:rPr>
              <a:t>) </a:t>
            </a:r>
            <a:r>
              <a:rPr lang="en-US" sz="2400" dirty="0" err="1">
                <a:latin typeface="Arial Black" panose="020B0A04020102020204" pitchFamily="34" charset="0"/>
              </a:rPr>
              <a:t>sehingga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manajemen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perlu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mengambil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keputusan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tindakan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untuk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periode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berikutnya</a:t>
            </a:r>
            <a:r>
              <a:rPr lang="en-US" sz="2400" dirty="0">
                <a:latin typeface="Arial Black" panose="020B0A04020102020204" pitchFamily="34" charset="0"/>
              </a:rPr>
              <a:t>.</a:t>
            </a:r>
          </a:p>
          <a:p>
            <a:pPr algn="just"/>
            <a:endParaRPr lang="en-US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B90F55CF-8CCB-4A57-AECC-AB1A3A5DE3B7}"/>
              </a:ext>
            </a:extLst>
          </p:cNvPr>
          <p:cNvSpPr/>
          <p:nvPr/>
        </p:nvSpPr>
        <p:spPr>
          <a:xfrm>
            <a:off x="4056185" y="1843697"/>
            <a:ext cx="3059723" cy="7971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 err="1">
                <a:latin typeface="Arial Black" panose="020B0A04020102020204" pitchFamily="34" charset="0"/>
              </a:rPr>
              <a:t>Perubahan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Laba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Kotor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4" name="Callout: Right Arrow 3">
            <a:extLst>
              <a:ext uri="{FF2B5EF4-FFF2-40B4-BE49-F238E27FC236}">
                <a16:creationId xmlns:a16="http://schemas.microsoft.com/office/drawing/2014/main" id="{715B6D70-AC65-479A-AA45-7EF52C4469E1}"/>
              </a:ext>
            </a:extLst>
          </p:cNvPr>
          <p:cNvSpPr/>
          <p:nvPr/>
        </p:nvSpPr>
        <p:spPr>
          <a:xfrm>
            <a:off x="1242646" y="2297723"/>
            <a:ext cx="3774831" cy="3739662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err="1">
                <a:latin typeface="Arial Black" panose="020B0A04020102020204" pitchFamily="34" charset="0"/>
              </a:rPr>
              <a:t>Perubahan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laba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kotor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disebabkan</a:t>
            </a:r>
            <a:r>
              <a:rPr lang="en-US" sz="2000" dirty="0">
                <a:latin typeface="Arial Black" panose="020B0A04020102020204" pitchFamily="34" charset="0"/>
              </a:rPr>
              <a:t> oleh 2 factor </a:t>
            </a:r>
            <a:r>
              <a:rPr lang="en-US" sz="2000" dirty="0" err="1">
                <a:latin typeface="Arial Black" panose="020B0A04020102020204" pitchFamily="34" charset="0"/>
              </a:rPr>
              <a:t>yakni</a:t>
            </a:r>
            <a:r>
              <a:rPr lang="en-US" sz="2000" dirty="0">
                <a:latin typeface="Arial Black" panose="020B0A04020102020204" pitchFamily="34" charset="0"/>
              </a:rPr>
              <a:t> :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Flowchart: Terminator 4">
            <a:extLst>
              <a:ext uri="{FF2B5EF4-FFF2-40B4-BE49-F238E27FC236}">
                <a16:creationId xmlns:a16="http://schemas.microsoft.com/office/drawing/2014/main" id="{E62C5C45-E1D3-4EF4-87E1-40709D6E94DF}"/>
              </a:ext>
            </a:extLst>
          </p:cNvPr>
          <p:cNvSpPr/>
          <p:nvPr/>
        </p:nvSpPr>
        <p:spPr>
          <a:xfrm>
            <a:off x="5322277" y="2591563"/>
            <a:ext cx="5627077" cy="1131277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anose="020B0A04020102020204" pitchFamily="34" charset="0"/>
              </a:rPr>
              <a:t>1).</a:t>
            </a:r>
            <a:r>
              <a:rPr lang="en-US" sz="2400" dirty="0" err="1">
                <a:latin typeface="Arial Black" panose="020B0A04020102020204" pitchFamily="34" charset="0"/>
              </a:rPr>
              <a:t>Faktor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Penjualan</a:t>
            </a: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6" name="Flowchart: Terminator 5">
            <a:extLst>
              <a:ext uri="{FF2B5EF4-FFF2-40B4-BE49-F238E27FC236}">
                <a16:creationId xmlns:a16="http://schemas.microsoft.com/office/drawing/2014/main" id="{171B8588-979E-4405-8A2F-323CCD6F9F52}"/>
              </a:ext>
            </a:extLst>
          </p:cNvPr>
          <p:cNvSpPr/>
          <p:nvPr/>
        </p:nvSpPr>
        <p:spPr>
          <a:xfrm>
            <a:off x="5322277" y="4424422"/>
            <a:ext cx="5627077" cy="1131277"/>
          </a:xfrm>
          <a:prstGeom prst="flowChartTerminator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2).</a:t>
            </a:r>
            <a:r>
              <a:rPr lang="en-US" sz="2000" dirty="0" err="1">
                <a:latin typeface="Arial Black" panose="020B0A04020102020204" pitchFamily="34" charset="0"/>
              </a:rPr>
              <a:t>Faktor</a:t>
            </a:r>
            <a:r>
              <a:rPr lang="en-US" sz="2000" dirty="0">
                <a:latin typeface="Arial Black" panose="020B0A04020102020204" pitchFamily="34" charset="0"/>
              </a:rPr>
              <a:t> HPP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75902"/>
            <a:ext cx="10515600" cy="276982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 err="1">
                <a:latin typeface="Arial Black" panose="020B0A04020102020204" pitchFamily="34" charset="0"/>
              </a:rPr>
              <a:t>Besar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kecilnya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hasil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penjualan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dipengaruhi</a:t>
            </a:r>
            <a:r>
              <a:rPr lang="en-US" sz="2400" dirty="0">
                <a:latin typeface="Arial Black" panose="020B0A04020102020204" pitchFamily="34" charset="0"/>
              </a:rPr>
              <a:t> oleh </a:t>
            </a:r>
            <a:r>
              <a:rPr lang="en-US" sz="2400" dirty="0" err="1">
                <a:latin typeface="Arial Black" panose="020B0A04020102020204" pitchFamily="34" charset="0"/>
              </a:rPr>
              <a:t>kwantitas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volume </a:t>
            </a:r>
            <a:r>
              <a:rPr lang="en-US" sz="2400" dirty="0" err="1">
                <a:latin typeface="Arial Black" panose="020B0A04020102020204" pitchFamily="34" charset="0"/>
              </a:rPr>
              <a:t>penjualan</a:t>
            </a:r>
            <a:r>
              <a:rPr lang="en-US" sz="2400" dirty="0">
                <a:latin typeface="Arial Black" panose="020B0A04020102020204" pitchFamily="34" charset="0"/>
              </a:rPr>
              <a:t> dan 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jual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persatuan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produk</a:t>
            </a:r>
            <a:r>
              <a:rPr lang="en-US" sz="2400" dirty="0">
                <a:latin typeface="Arial Black" panose="020B0A04020102020204" pitchFamily="34" charset="0"/>
              </a:rPr>
              <a:t>. Oleh </a:t>
            </a:r>
            <a:r>
              <a:rPr lang="en-US" sz="2400" dirty="0" err="1">
                <a:latin typeface="Arial Black" panose="020B0A04020102020204" pitchFamily="34" charset="0"/>
              </a:rPr>
              <a:t>karena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itu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laba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kotor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karena</a:t>
            </a:r>
            <a:r>
              <a:rPr lang="en-US" sz="2400" dirty="0">
                <a:latin typeface="Arial Black" panose="020B0A04020102020204" pitchFamily="34" charset="0"/>
              </a:rPr>
              <a:t> factor </a:t>
            </a:r>
            <a:r>
              <a:rPr lang="en-US" sz="2400" dirty="0" err="1">
                <a:latin typeface="Arial Black" panose="020B0A04020102020204" pitchFamily="34" charset="0"/>
              </a:rPr>
              <a:t>penjualan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dapat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disebabkan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adanya</a:t>
            </a:r>
            <a:r>
              <a:rPr lang="en-US" sz="2400" dirty="0">
                <a:latin typeface="Arial Black" panose="020B0A04020102020204" pitchFamily="34" charset="0"/>
              </a:rPr>
              <a:t> 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jual</a:t>
            </a:r>
            <a:r>
              <a:rPr lang="en-US" sz="2400" dirty="0">
                <a:latin typeface="Arial Black" panose="020B0A04020102020204" pitchFamily="34" charset="0"/>
              </a:rPr>
              <a:t> per </a:t>
            </a:r>
            <a:r>
              <a:rPr lang="en-US" sz="2400" dirty="0" err="1">
                <a:latin typeface="Arial Black" panose="020B0A04020102020204" pitchFamily="34" charset="0"/>
              </a:rPr>
              <a:t>satuan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produk</a:t>
            </a:r>
            <a:endParaRPr lang="en-US" sz="2400" dirty="0">
              <a:latin typeface="Arial Black" panose="020B0A040201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kwantitas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volume </a:t>
            </a:r>
            <a:r>
              <a:rPr lang="en-US" sz="2400" dirty="0" err="1">
                <a:latin typeface="Arial Black" panose="020B0A04020102020204" pitchFamily="34" charset="0"/>
              </a:rPr>
              <a:t>produk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dijual</a:t>
            </a:r>
            <a:endParaRPr lang="en-US" sz="2400" dirty="0">
              <a:latin typeface="Arial Black" panose="020B0A04020102020204" pitchFamily="34" charset="0"/>
            </a:endParaRP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6" name="Flowchart: Terminator 5">
            <a:extLst>
              <a:ext uri="{FF2B5EF4-FFF2-40B4-BE49-F238E27FC236}">
                <a16:creationId xmlns:a16="http://schemas.microsoft.com/office/drawing/2014/main" id="{0D9EDC6F-7E2E-4E32-A882-C66C15BB0BD6}"/>
              </a:ext>
            </a:extLst>
          </p:cNvPr>
          <p:cNvSpPr/>
          <p:nvPr/>
        </p:nvSpPr>
        <p:spPr>
          <a:xfrm>
            <a:off x="1594338" y="712177"/>
            <a:ext cx="8827477" cy="1131277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 Black" panose="020B0A04020102020204" pitchFamily="34" charset="0"/>
              </a:rPr>
              <a:t>1).</a:t>
            </a:r>
            <a:r>
              <a:rPr lang="en-US" sz="2800" dirty="0" err="1">
                <a:latin typeface="Arial Black" panose="020B0A04020102020204" pitchFamily="34" charset="0"/>
              </a:rPr>
              <a:t>Faktor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Penjualan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DEBBBF74-20B3-42BC-9D7F-9E0626A84BE9}"/>
              </a:ext>
            </a:extLst>
          </p:cNvPr>
          <p:cNvSpPr/>
          <p:nvPr/>
        </p:nvSpPr>
        <p:spPr>
          <a:xfrm>
            <a:off x="5023337" y="1945787"/>
            <a:ext cx="1969477" cy="5158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6123" y="2805542"/>
            <a:ext cx="10427676" cy="336769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600" dirty="0">
                <a:latin typeface="Arial Black" panose="020B0A04020102020204" pitchFamily="34" charset="0"/>
              </a:rPr>
              <a:t>Pada </a:t>
            </a:r>
            <a:r>
              <a:rPr lang="en-US" sz="2600" dirty="0" err="1">
                <a:latin typeface="Arial Black" panose="020B0A04020102020204" pitchFamily="34" charset="0"/>
              </a:rPr>
              <a:t>faktor</a:t>
            </a:r>
            <a:r>
              <a:rPr lang="en-US" sz="2600" dirty="0">
                <a:latin typeface="Arial Black" panose="020B0A04020102020204" pitchFamily="34" charset="0"/>
              </a:rPr>
              <a:t> HPP (</a:t>
            </a:r>
            <a:r>
              <a:rPr lang="en-US" sz="2600" dirty="0" err="1">
                <a:latin typeface="Arial Black" panose="020B0A04020102020204" pitchFamily="34" charset="0"/>
              </a:rPr>
              <a:t>harga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pokok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penjualan</a:t>
            </a:r>
            <a:r>
              <a:rPr lang="en-US" sz="2600" dirty="0">
                <a:latin typeface="Arial Black" panose="020B0A04020102020204" pitchFamily="34" charset="0"/>
              </a:rPr>
              <a:t>) </a:t>
            </a:r>
            <a:r>
              <a:rPr lang="en-US" sz="2600" dirty="0" err="1">
                <a:latin typeface="Arial Black" panose="020B0A04020102020204" pitchFamily="34" charset="0"/>
              </a:rPr>
              <a:t>dipengaruhi</a:t>
            </a:r>
            <a:r>
              <a:rPr lang="en-US" sz="2600" dirty="0">
                <a:latin typeface="Arial Black" panose="020B0A04020102020204" pitchFamily="34" charset="0"/>
              </a:rPr>
              <a:t> oleh </a:t>
            </a:r>
            <a:r>
              <a:rPr lang="en-US" sz="2600" dirty="0" err="1">
                <a:latin typeface="Arial Black" panose="020B0A04020102020204" pitchFamily="34" charset="0"/>
              </a:rPr>
              <a:t>kwantitas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produk</a:t>
            </a:r>
            <a:r>
              <a:rPr lang="en-US" sz="2600" dirty="0">
                <a:latin typeface="Arial Black" panose="020B0A04020102020204" pitchFamily="34" charset="0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</a:rPr>
              <a:t>dijual</a:t>
            </a:r>
            <a:r>
              <a:rPr lang="en-US" sz="2600" dirty="0">
                <a:latin typeface="Arial Black" panose="020B0A04020102020204" pitchFamily="34" charset="0"/>
              </a:rPr>
              <a:t> dan </a:t>
            </a:r>
            <a:r>
              <a:rPr lang="en-US" sz="2600" dirty="0" err="1">
                <a:latin typeface="Arial Black" panose="020B0A04020102020204" pitchFamily="34" charset="0"/>
              </a:rPr>
              <a:t>harga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pokok</a:t>
            </a:r>
            <a:r>
              <a:rPr lang="en-US" sz="2600" dirty="0">
                <a:latin typeface="Arial Black" panose="020B0A04020102020204" pitchFamily="34" charset="0"/>
              </a:rPr>
              <a:t> per </a:t>
            </a:r>
            <a:r>
              <a:rPr lang="en-US" sz="2600" dirty="0" err="1">
                <a:latin typeface="Arial Black" panose="020B0A04020102020204" pitchFamily="34" charset="0"/>
              </a:rPr>
              <a:t>satuan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produk</a:t>
            </a:r>
            <a:r>
              <a:rPr lang="en-US" sz="2600" dirty="0">
                <a:latin typeface="Arial Black" panose="020B0A04020102020204" pitchFamily="34" charset="0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</a:rPr>
              <a:t>dijual</a:t>
            </a:r>
            <a:r>
              <a:rPr lang="en-US" sz="2600" dirty="0">
                <a:latin typeface="Arial Black" panose="020B0A04020102020204" pitchFamily="34" charset="0"/>
              </a:rPr>
              <a:t>. Oleh </a:t>
            </a:r>
            <a:r>
              <a:rPr lang="en-US" sz="2600" dirty="0" err="1">
                <a:latin typeface="Arial Black" panose="020B0A04020102020204" pitchFamily="34" charset="0"/>
              </a:rPr>
              <a:t>karena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itu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perubahan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laba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kotor</a:t>
            </a:r>
            <a:r>
              <a:rPr lang="en-US" sz="2600" dirty="0">
                <a:latin typeface="Arial Black" panose="020B0A04020102020204" pitchFamily="34" charset="0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</a:rPr>
              <a:t>disebabkan</a:t>
            </a:r>
            <a:r>
              <a:rPr lang="en-US" sz="2600" dirty="0">
                <a:latin typeface="Arial Black" panose="020B0A04020102020204" pitchFamily="34" charset="0"/>
              </a:rPr>
              <a:t> oleh </a:t>
            </a:r>
            <a:r>
              <a:rPr lang="en-US" sz="2600" dirty="0" err="1">
                <a:latin typeface="Arial Black" panose="020B0A04020102020204" pitchFamily="34" charset="0"/>
              </a:rPr>
              <a:t>adanya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perubahan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harga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pokok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penjualan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dapat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disebabkan</a:t>
            </a:r>
            <a:r>
              <a:rPr lang="en-US" sz="2600" dirty="0">
                <a:latin typeface="Arial Black" panose="020B0A04020102020204" pitchFamily="34" charset="0"/>
              </a:rPr>
              <a:t> oleh 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600" dirty="0" err="1">
                <a:latin typeface="Arial Black" panose="020B0A04020102020204" pitchFamily="34" charset="0"/>
              </a:rPr>
              <a:t>Perubahan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harga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pokok</a:t>
            </a:r>
            <a:r>
              <a:rPr lang="en-US" sz="2600" dirty="0">
                <a:latin typeface="Arial Black" panose="020B0A04020102020204" pitchFamily="34" charset="0"/>
              </a:rPr>
              <a:t> rata-rata </a:t>
            </a:r>
            <a:r>
              <a:rPr lang="en-US" sz="2600" dirty="0" err="1">
                <a:latin typeface="Arial Black" panose="020B0A04020102020204" pitchFamily="34" charset="0"/>
              </a:rPr>
              <a:t>persatuan</a:t>
            </a:r>
            <a:endParaRPr lang="en-US" sz="2600" dirty="0">
              <a:latin typeface="Arial Black" panose="020B0A040201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600" dirty="0" err="1">
                <a:latin typeface="Arial Black" panose="020B0A04020102020204" pitchFamily="34" charset="0"/>
              </a:rPr>
              <a:t>Perubahan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kwantitas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atau</a:t>
            </a:r>
            <a:r>
              <a:rPr lang="en-US" sz="2600" dirty="0">
                <a:latin typeface="Arial Black" panose="020B0A04020102020204" pitchFamily="34" charset="0"/>
              </a:rPr>
              <a:t> volume </a:t>
            </a:r>
            <a:r>
              <a:rPr lang="en-US" sz="2600" dirty="0" err="1">
                <a:latin typeface="Arial Black" panose="020B0A04020102020204" pitchFamily="34" charset="0"/>
              </a:rPr>
              <a:t>produk</a:t>
            </a:r>
            <a:r>
              <a:rPr lang="en-US" sz="2600" dirty="0">
                <a:latin typeface="Arial Black" panose="020B0A04020102020204" pitchFamily="34" charset="0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</a:rPr>
              <a:t>dijual</a:t>
            </a:r>
            <a:r>
              <a:rPr lang="en-US" sz="2600" dirty="0">
                <a:latin typeface="Arial Black" panose="020B0A04020102020204" pitchFamily="34" charset="0"/>
              </a:rPr>
              <a:t>.</a:t>
            </a:r>
          </a:p>
          <a:p>
            <a:pPr algn="just"/>
            <a:endParaRPr lang="en-US" dirty="0"/>
          </a:p>
        </p:txBody>
      </p:sp>
      <p:sp>
        <p:nvSpPr>
          <p:cNvPr id="6" name="Flowchart: Terminator 5">
            <a:extLst>
              <a:ext uri="{FF2B5EF4-FFF2-40B4-BE49-F238E27FC236}">
                <a16:creationId xmlns:a16="http://schemas.microsoft.com/office/drawing/2014/main" id="{8EA56824-DF06-48F9-85B3-61D6A2753E30}"/>
              </a:ext>
            </a:extLst>
          </p:cNvPr>
          <p:cNvSpPr/>
          <p:nvPr/>
        </p:nvSpPr>
        <p:spPr>
          <a:xfrm>
            <a:off x="1606061" y="684760"/>
            <a:ext cx="8979877" cy="1131277"/>
          </a:xfrm>
          <a:prstGeom prst="flowChartTerminator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anose="020B0A04020102020204" pitchFamily="34" charset="0"/>
              </a:rPr>
              <a:t>2).</a:t>
            </a:r>
            <a:r>
              <a:rPr lang="en-US" sz="2400" dirty="0" err="1">
                <a:latin typeface="Arial Black" panose="020B0A04020102020204" pitchFamily="34" charset="0"/>
              </a:rPr>
              <a:t>Faktor</a:t>
            </a:r>
            <a:r>
              <a:rPr lang="en-US" sz="2400" dirty="0">
                <a:latin typeface="Arial Black" panose="020B0A04020102020204" pitchFamily="34" charset="0"/>
              </a:rPr>
              <a:t> HPP</a:t>
            </a: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75B1039F-EA86-4BB7-B6AE-3587D286BDBC}"/>
              </a:ext>
            </a:extLst>
          </p:cNvPr>
          <p:cNvSpPr/>
          <p:nvPr/>
        </p:nvSpPr>
        <p:spPr>
          <a:xfrm>
            <a:off x="5345723" y="1922585"/>
            <a:ext cx="1946031" cy="6799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9921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3600" dirty="0" err="1">
                <a:latin typeface="Arial Black" panose="020B0A04020102020204" pitchFamily="34" charset="0"/>
              </a:rPr>
              <a:t>Rumus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br>
              <a:rPr lang="en-US" sz="3600" dirty="0">
                <a:latin typeface="Arial Black" panose="020B0A04020102020204" pitchFamily="34" charset="0"/>
              </a:rPr>
            </a:br>
            <a:r>
              <a:rPr lang="en-US" sz="3600" dirty="0" err="1">
                <a:latin typeface="Arial Black" panose="020B0A04020102020204" pitchFamily="34" charset="0"/>
              </a:rPr>
              <a:t>Analisis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Perubahan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Laba</a:t>
            </a:r>
            <a:r>
              <a:rPr lang="en-US" sz="3600" dirty="0">
                <a:latin typeface="Arial Black" panose="020B0A04020102020204" pitchFamily="34" charset="0"/>
              </a:rPr>
              <a:t> Kotor</a:t>
            </a:r>
          </a:p>
        </p:txBody>
      </p:sp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92989D57-786B-4F18-A554-C3C9F6B242BB}"/>
              </a:ext>
            </a:extLst>
          </p:cNvPr>
          <p:cNvSpPr/>
          <p:nvPr/>
        </p:nvSpPr>
        <p:spPr>
          <a:xfrm>
            <a:off x="1359875" y="2331061"/>
            <a:ext cx="9108831" cy="621323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1).</a:t>
            </a:r>
            <a:r>
              <a:rPr lang="en-US" dirty="0" err="1">
                <a:latin typeface="Arial Black" panose="020B0A04020102020204" pitchFamily="34" charset="0"/>
              </a:rPr>
              <a:t>Perubahan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harga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jual</a:t>
            </a:r>
            <a:r>
              <a:rPr lang="en-US" dirty="0">
                <a:latin typeface="Arial Black" panose="020B0A04020102020204" pitchFamily="34" charset="0"/>
              </a:rPr>
              <a:t> (sales price  variance)</a:t>
            </a:r>
          </a:p>
        </p:txBody>
      </p:sp>
      <p:sp>
        <p:nvSpPr>
          <p:cNvPr id="6" name="Flowchart: Terminator 5">
            <a:extLst>
              <a:ext uri="{FF2B5EF4-FFF2-40B4-BE49-F238E27FC236}">
                <a16:creationId xmlns:a16="http://schemas.microsoft.com/office/drawing/2014/main" id="{3032F5F3-5D0D-4108-9A70-11F20B297642}"/>
              </a:ext>
            </a:extLst>
          </p:cNvPr>
          <p:cNvSpPr/>
          <p:nvPr/>
        </p:nvSpPr>
        <p:spPr>
          <a:xfrm>
            <a:off x="1359875" y="3288321"/>
            <a:ext cx="9108831" cy="621323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latin typeface="Arial Black" panose="020B0A04020102020204" pitchFamily="34" charset="0"/>
              </a:rPr>
              <a:t>2. </a:t>
            </a:r>
            <a:r>
              <a:rPr lang="en-US" dirty="0" err="1">
                <a:latin typeface="Arial Black" panose="020B0A04020102020204" pitchFamily="34" charset="0"/>
              </a:rPr>
              <a:t>Perubahan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kwantitas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produk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dujual</a:t>
            </a:r>
            <a:r>
              <a:rPr lang="en-US" dirty="0">
                <a:latin typeface="Arial Black" panose="020B0A04020102020204" pitchFamily="34" charset="0"/>
              </a:rPr>
              <a:t> </a:t>
            </a:r>
          </a:p>
          <a:p>
            <a:pPr lvl="0" algn="ctr"/>
            <a:r>
              <a:rPr lang="en-US" dirty="0">
                <a:latin typeface="Arial Black" panose="020B0A04020102020204" pitchFamily="34" charset="0"/>
              </a:rPr>
              <a:t>(sales volume variance)</a:t>
            </a:r>
          </a:p>
        </p:txBody>
      </p:sp>
      <p:sp>
        <p:nvSpPr>
          <p:cNvPr id="7" name="Flowchart: Terminator 6">
            <a:extLst>
              <a:ext uri="{FF2B5EF4-FFF2-40B4-BE49-F238E27FC236}">
                <a16:creationId xmlns:a16="http://schemas.microsoft.com/office/drawing/2014/main" id="{2D432C4C-D7E8-464F-8532-873B2A2422C2}"/>
              </a:ext>
            </a:extLst>
          </p:cNvPr>
          <p:cNvSpPr/>
          <p:nvPr/>
        </p:nvSpPr>
        <p:spPr>
          <a:xfrm>
            <a:off x="1266091" y="4220308"/>
            <a:ext cx="9108831" cy="621323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3. </a:t>
            </a:r>
            <a:r>
              <a:rPr lang="en-US" dirty="0" err="1">
                <a:latin typeface="Arial Black" panose="020B0A04020102020204" pitchFamily="34" charset="0"/>
              </a:rPr>
              <a:t>Perubahan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harga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pokok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penjualan</a:t>
            </a:r>
            <a:r>
              <a:rPr lang="en-US" dirty="0">
                <a:latin typeface="Arial Black" panose="020B0A04020102020204" pitchFamily="34" charset="0"/>
              </a:rPr>
              <a:t> per </a:t>
            </a:r>
            <a:r>
              <a:rPr lang="en-US" dirty="0" err="1">
                <a:latin typeface="Arial Black" panose="020B0A04020102020204" pitchFamily="34" charset="0"/>
              </a:rPr>
              <a:t>satuan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produk</a:t>
            </a:r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 (cost price variance)</a:t>
            </a:r>
          </a:p>
        </p:txBody>
      </p:sp>
      <p:sp>
        <p:nvSpPr>
          <p:cNvPr id="8" name="Flowchart: Terminator 7">
            <a:extLst>
              <a:ext uri="{FF2B5EF4-FFF2-40B4-BE49-F238E27FC236}">
                <a16:creationId xmlns:a16="http://schemas.microsoft.com/office/drawing/2014/main" id="{A78A12AA-37BE-4B50-A410-F45640649F33}"/>
              </a:ext>
            </a:extLst>
          </p:cNvPr>
          <p:cNvSpPr/>
          <p:nvPr/>
        </p:nvSpPr>
        <p:spPr>
          <a:xfrm>
            <a:off x="1266091" y="5131045"/>
            <a:ext cx="9108831" cy="621323"/>
          </a:xfrm>
          <a:prstGeom prst="flowChartTerminato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4.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Perubahan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kwantitas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harga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pokok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penjualan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(cost volume variance),</a:t>
            </a: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E39F3509-008D-424A-A02C-D9F893A7C5A9}"/>
              </a:ext>
            </a:extLst>
          </p:cNvPr>
          <p:cNvSpPr/>
          <p:nvPr/>
        </p:nvSpPr>
        <p:spPr>
          <a:xfrm>
            <a:off x="4718537" y="1533892"/>
            <a:ext cx="2203938" cy="621323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31061"/>
            <a:ext cx="10515600" cy="310979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Yaitu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adanya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antara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jual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sesungguhnya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dengan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jual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dibudgetkan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jual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sebelumnya</a:t>
            </a:r>
            <a:r>
              <a:rPr lang="en-US" sz="2400" dirty="0">
                <a:latin typeface="Arial Black" panose="020B0A040201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Rumusnya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adalah</a:t>
            </a:r>
            <a:r>
              <a:rPr lang="en-US" sz="2400" dirty="0">
                <a:latin typeface="Arial Black" panose="020B0A04020102020204" pitchFamily="34" charset="0"/>
              </a:rPr>
              <a:t>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</a:rPr>
              <a:t>(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jual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sesungguhnya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sesuai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realisasi</a:t>
            </a:r>
            <a:r>
              <a:rPr lang="en-US" sz="2400" dirty="0">
                <a:latin typeface="Arial Black" panose="020B0A04020102020204" pitchFamily="34" charset="0"/>
              </a:rPr>
              <a:t> – 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jual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sesuai</a:t>
            </a:r>
            <a:r>
              <a:rPr lang="en-US" sz="2400" dirty="0">
                <a:latin typeface="Arial Black" panose="020B0A04020102020204" pitchFamily="34" charset="0"/>
              </a:rPr>
              <a:t> budget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periode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sebelumnya</a:t>
            </a:r>
            <a:r>
              <a:rPr lang="en-US" sz="2400" dirty="0">
                <a:latin typeface="Arial Black" panose="020B0A04020102020204" pitchFamily="34" charset="0"/>
              </a:rPr>
              <a:t>) X (</a:t>
            </a:r>
            <a:r>
              <a:rPr lang="en-US" sz="2400" dirty="0" err="1">
                <a:latin typeface="Arial Black" panose="020B0A04020102020204" pitchFamily="34" charset="0"/>
              </a:rPr>
              <a:t>kwantitas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produk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sesungguhnya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dijual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periode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saat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ini</a:t>
            </a:r>
            <a:r>
              <a:rPr lang="en-US" sz="2400" dirty="0">
                <a:latin typeface="Arial Black" panose="020B0A0402010202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Flowchart: Terminator 5">
            <a:extLst>
              <a:ext uri="{FF2B5EF4-FFF2-40B4-BE49-F238E27FC236}">
                <a16:creationId xmlns:a16="http://schemas.microsoft.com/office/drawing/2014/main" id="{599C2A31-C417-40E8-B564-C88FCC6CF3E3}"/>
              </a:ext>
            </a:extLst>
          </p:cNvPr>
          <p:cNvSpPr/>
          <p:nvPr/>
        </p:nvSpPr>
        <p:spPr>
          <a:xfrm>
            <a:off x="1541584" y="785446"/>
            <a:ext cx="9108831" cy="1064969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anose="020B0A04020102020204" pitchFamily="34" charset="0"/>
              </a:rPr>
              <a:t>1).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jual</a:t>
            </a:r>
            <a:r>
              <a:rPr lang="en-US" sz="2400" dirty="0">
                <a:latin typeface="Arial Black" panose="020B0A04020102020204" pitchFamily="34" charset="0"/>
              </a:rPr>
              <a:t> (sales price  variance)</a:t>
            </a:r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5CB48943-F961-4EA5-B66B-EB7F95943B5A}"/>
              </a:ext>
            </a:extLst>
          </p:cNvPr>
          <p:cNvSpPr/>
          <p:nvPr/>
        </p:nvSpPr>
        <p:spPr>
          <a:xfrm>
            <a:off x="8871438" y="5040923"/>
            <a:ext cx="1629508" cy="113713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7492" y="1122241"/>
            <a:ext cx="10515600" cy="403591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</a:rPr>
              <a:t>Rumus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</a:rPr>
              <a:t> : ( HJ2 – HJ1) x K2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Keterangan</a:t>
            </a:r>
            <a:r>
              <a:rPr lang="en-US" sz="2400" dirty="0">
                <a:latin typeface="Arial Black" panose="020B0A04020102020204" pitchFamily="34" charset="0"/>
              </a:rPr>
              <a:t>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latin typeface="Arial Black" panose="020B0A04020102020204" pitchFamily="34" charset="0"/>
              </a:rPr>
              <a:t>HJ1 = Harga </a:t>
            </a:r>
            <a:r>
              <a:rPr lang="en-US" sz="2400" dirty="0" err="1">
                <a:latin typeface="Arial Black" panose="020B0A04020102020204" pitchFamily="34" charset="0"/>
              </a:rPr>
              <a:t>jual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persatuan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produk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dibudgetkan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tahun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sebelumnya</a:t>
            </a:r>
            <a:endParaRPr lang="en-US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latin typeface="Arial Black" panose="020B0A04020102020204" pitchFamily="34" charset="0"/>
              </a:rPr>
              <a:t>HJ2 = Harga </a:t>
            </a:r>
            <a:r>
              <a:rPr lang="en-US" sz="2400" dirty="0" err="1">
                <a:latin typeface="Arial Black" panose="020B0A04020102020204" pitchFamily="34" charset="0"/>
              </a:rPr>
              <a:t>jual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persatuan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produk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sesungguhnya</a:t>
            </a:r>
            <a:r>
              <a:rPr lang="en-US" sz="2400" dirty="0">
                <a:latin typeface="Arial Black" panose="020B0A04020102020204" pitchFamily="34" charset="0"/>
              </a:rPr>
              <a:t> (</a:t>
            </a:r>
            <a:r>
              <a:rPr lang="en-US" sz="2400" dirty="0" err="1">
                <a:latin typeface="Arial Black" panose="020B0A04020102020204" pitchFamily="34" charset="0"/>
              </a:rPr>
              <a:t>sesuai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realisasi</a:t>
            </a:r>
            <a:r>
              <a:rPr lang="en-US" sz="2400" dirty="0">
                <a:latin typeface="Arial Black" panose="020B0A0402010202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latin typeface="Arial Black" panose="020B0A04020102020204" pitchFamily="34" charset="0"/>
              </a:rPr>
              <a:t>K2 = </a:t>
            </a:r>
            <a:r>
              <a:rPr lang="en-US" sz="2400" dirty="0" err="1">
                <a:latin typeface="Arial Black" panose="020B0A04020102020204" pitchFamily="34" charset="0"/>
              </a:rPr>
              <a:t>Kwantitas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volume </a:t>
            </a:r>
            <a:r>
              <a:rPr lang="en-US" sz="2400" dirty="0" err="1">
                <a:latin typeface="Arial Black" panose="020B0A04020102020204" pitchFamily="34" charset="0"/>
              </a:rPr>
              <a:t>produk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sesungguhnya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dijual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periode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saat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ini</a:t>
            </a:r>
            <a:endParaRPr lang="en-US" sz="2400" dirty="0">
              <a:latin typeface="Arial Black" panose="020B0A04020102020204" pitchFamily="34" charset="0"/>
            </a:endParaRP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89041"/>
            <a:ext cx="10515600" cy="294566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Adalah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perbedaan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antara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kwantitas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direncanakan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pertahun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sebelumnya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dengan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kwantitas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produk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sesungguhnya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dijual</a:t>
            </a:r>
            <a:r>
              <a:rPr lang="en-US" sz="2400" dirty="0">
                <a:latin typeface="Arial Black" panose="020B0A04020102020204" pitchFamily="34" charset="0"/>
              </a:rPr>
              <a:t> (</a:t>
            </a:r>
            <a:r>
              <a:rPr lang="en-US" sz="2400" dirty="0" err="1">
                <a:latin typeface="Arial Black" panose="020B0A04020102020204" pitchFamily="34" charset="0"/>
              </a:rPr>
              <a:t>direalisir</a:t>
            </a:r>
            <a:r>
              <a:rPr lang="en-US" sz="2400" dirty="0">
                <a:latin typeface="Arial Black" panose="020B0A04020102020204" pitchFamily="34" charset="0"/>
              </a:rPr>
              <a:t>).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Rumusnya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adalah</a:t>
            </a:r>
            <a:r>
              <a:rPr lang="en-US" sz="2400" dirty="0">
                <a:latin typeface="Arial Black" panose="020B0A04020102020204" pitchFamily="34" charset="0"/>
              </a:rPr>
              <a:t>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</a:rPr>
              <a:t>(</a:t>
            </a:r>
            <a:r>
              <a:rPr lang="en-US" sz="2400" dirty="0" err="1">
                <a:latin typeface="Arial Black" panose="020B0A04020102020204" pitchFamily="34" charset="0"/>
              </a:rPr>
              <a:t>Kwantitas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penjualan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sesungguhnya</a:t>
            </a:r>
            <a:r>
              <a:rPr lang="en-US" sz="2400" dirty="0">
                <a:latin typeface="Arial Black" panose="020B0A04020102020204" pitchFamily="34" charset="0"/>
              </a:rPr>
              <a:t> – </a:t>
            </a:r>
            <a:r>
              <a:rPr lang="en-US" sz="2400" dirty="0" err="1">
                <a:latin typeface="Arial Black" panose="020B0A04020102020204" pitchFamily="34" charset="0"/>
              </a:rPr>
              <a:t>Kwantitas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penjualan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dibudgetkan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tahun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sebelumnya</a:t>
            </a:r>
            <a:r>
              <a:rPr lang="en-US" sz="2400" dirty="0">
                <a:latin typeface="Arial Black" panose="020B0A04020102020204" pitchFamily="34" charset="0"/>
              </a:rPr>
              <a:t>) X (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jual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dibudgetkan</a:t>
            </a:r>
            <a:r>
              <a:rPr lang="en-US" sz="2400" dirty="0">
                <a:latin typeface="Arial Black" panose="020B0A04020102020204" pitchFamily="34" charset="0"/>
              </a:rPr>
              <a:t>)</a:t>
            </a:r>
          </a:p>
          <a:p>
            <a:pPr algn="just"/>
            <a:endParaRPr lang="en-US" dirty="0"/>
          </a:p>
        </p:txBody>
      </p:sp>
      <p:sp>
        <p:nvSpPr>
          <p:cNvPr id="6" name="Flowchart: Terminator 5">
            <a:extLst>
              <a:ext uri="{FF2B5EF4-FFF2-40B4-BE49-F238E27FC236}">
                <a16:creationId xmlns:a16="http://schemas.microsoft.com/office/drawing/2014/main" id="{EE5072FC-9EE5-4C3E-8183-1F061259397A}"/>
              </a:ext>
            </a:extLst>
          </p:cNvPr>
          <p:cNvSpPr/>
          <p:nvPr/>
        </p:nvSpPr>
        <p:spPr>
          <a:xfrm>
            <a:off x="961292" y="855786"/>
            <a:ext cx="10281139" cy="978876"/>
          </a:xfrm>
          <a:prstGeom prst="flowChartTermina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dirty="0">
                <a:latin typeface="Arial Black" panose="020B0A04020102020204" pitchFamily="34" charset="0"/>
              </a:rPr>
              <a:t>2).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kwantitas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produk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dujual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</a:p>
          <a:p>
            <a:pPr lvl="0" algn="ctr"/>
            <a:r>
              <a:rPr lang="en-US" sz="2400" dirty="0">
                <a:latin typeface="Arial Black" panose="020B0A04020102020204" pitchFamily="34" charset="0"/>
              </a:rPr>
              <a:t>(sales volume variance)</a:t>
            </a:r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5B54ABB8-0E30-4ABE-B23E-4CB4AD1AEA77}"/>
              </a:ext>
            </a:extLst>
          </p:cNvPr>
          <p:cNvSpPr/>
          <p:nvPr/>
        </p:nvSpPr>
        <p:spPr>
          <a:xfrm>
            <a:off x="8428892" y="4756881"/>
            <a:ext cx="1582616" cy="12192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4693"/>
            <a:ext cx="10515600" cy="386861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dirty="0">
              <a:solidFill>
                <a:schemeClr val="accent1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</a:rPr>
              <a:t>Rumus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</a:rPr>
              <a:t> : (K2 – K1)  X HJ1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latin typeface="Arial Black" panose="020B0A04020102020204" pitchFamily="34" charset="0"/>
              </a:rPr>
              <a:t>Keterangan</a:t>
            </a:r>
            <a:r>
              <a:rPr lang="en-US" dirty="0">
                <a:latin typeface="Arial Black" panose="020B0A04020102020204" pitchFamily="34" charset="0"/>
              </a:rPr>
              <a:t>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Arial Black" panose="020B0A04020102020204" pitchFamily="34" charset="0"/>
              </a:rPr>
              <a:t>K2 = </a:t>
            </a:r>
            <a:r>
              <a:rPr lang="en-US" dirty="0" err="1">
                <a:latin typeface="Arial Black" panose="020B0A04020102020204" pitchFamily="34" charset="0"/>
              </a:rPr>
              <a:t>Kwantitas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penjualan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sesunguhnya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direalisir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periode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ini</a:t>
            </a:r>
            <a:endParaRPr lang="en-US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Arial Black" panose="020B0A04020102020204" pitchFamily="34" charset="0"/>
              </a:rPr>
              <a:t>K1 = </a:t>
            </a:r>
            <a:r>
              <a:rPr lang="en-US" dirty="0" err="1">
                <a:latin typeface="Arial Black" panose="020B0A04020102020204" pitchFamily="34" charset="0"/>
              </a:rPr>
              <a:t>Kwantitas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penjualan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dibudgetkan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periode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sebelumnya</a:t>
            </a:r>
            <a:endParaRPr lang="en-US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Arial Black" panose="020B0A04020102020204" pitchFamily="34" charset="0"/>
              </a:rPr>
              <a:t>HJ1 = </a:t>
            </a:r>
            <a:r>
              <a:rPr lang="en-US" dirty="0" err="1">
                <a:latin typeface="Arial Black" panose="020B0A04020102020204" pitchFamily="34" charset="0"/>
              </a:rPr>
              <a:t>Harga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jual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persatuan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produk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dibudgetkan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periode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sebelumnya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sebagai</a:t>
            </a:r>
            <a:r>
              <a:rPr lang="en-US" dirty="0">
                <a:latin typeface="Arial Black" panose="020B0A04020102020204" pitchFamily="34" charset="0"/>
              </a:rPr>
              <a:t> standard.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E691F-F9B7-4131-A102-6BDEA901C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508" y="1087233"/>
            <a:ext cx="10398369" cy="1175321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sz="3600" dirty="0">
                <a:latin typeface="Arial Black" panose="020B0A04020102020204" pitchFamily="34" charset="0"/>
              </a:rPr>
            </a:br>
            <a:br>
              <a:rPr lang="en-US" sz="3600" dirty="0">
                <a:latin typeface="Arial Black" panose="020B0A04020102020204" pitchFamily="34" charset="0"/>
              </a:rPr>
            </a:br>
            <a:br>
              <a:rPr lang="en-US" sz="3600" dirty="0">
                <a:latin typeface="Arial Black" panose="020B0A04020102020204" pitchFamily="34" charset="0"/>
              </a:rPr>
            </a:br>
            <a:br>
              <a:rPr lang="en-US" sz="3600" dirty="0">
                <a:latin typeface="Arial Black" panose="020B0A04020102020204" pitchFamily="34" charset="0"/>
              </a:rPr>
            </a:br>
            <a:r>
              <a:rPr lang="en-US" sz="4000" b="1" spc="5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Black" panose="020B0A04020102020204" pitchFamily="34" charset="0"/>
              </a:rPr>
              <a:t>SESI IX</a:t>
            </a:r>
            <a:br>
              <a:rPr lang="en-US" sz="4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Black" panose="020B0A04020102020204" pitchFamily="34" charset="0"/>
              </a:rPr>
            </a:br>
            <a:r>
              <a:rPr lang="en-US" sz="4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Black" panose="020B0A04020102020204" pitchFamily="34" charset="0"/>
              </a:rPr>
              <a:t>ANALISIS PROFITABILITAS</a:t>
            </a:r>
            <a:br>
              <a:rPr lang="en-US" sz="2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b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b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endParaRPr lang="en-US" sz="36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3007EB8-49AE-4176-97A4-1BC8BD4D4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09" y="2450123"/>
            <a:ext cx="10398368" cy="391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93407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693" y="2282825"/>
            <a:ext cx="10515600" cy="333252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err="1">
                <a:latin typeface="Arial Black" panose="020B0A04020102020204" pitchFamily="34" charset="0"/>
              </a:rPr>
              <a:t>Adalah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adanya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perbedaan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antara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pokok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penjualan</a:t>
            </a:r>
            <a:r>
              <a:rPr lang="en-US" sz="2400" dirty="0">
                <a:latin typeface="Arial Black" panose="020B0A04020102020204" pitchFamily="34" charset="0"/>
              </a:rPr>
              <a:t> per </a:t>
            </a:r>
            <a:r>
              <a:rPr lang="en-US" sz="2400" dirty="0" err="1">
                <a:latin typeface="Arial Black" panose="020B0A04020102020204" pitchFamily="34" charset="0"/>
              </a:rPr>
              <a:t>satuan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produk</a:t>
            </a:r>
            <a:r>
              <a:rPr lang="en-US" sz="2400" dirty="0">
                <a:latin typeface="Arial Black" panose="020B0A04020102020204" pitchFamily="34" charset="0"/>
              </a:rPr>
              <a:t> (unit cost) </a:t>
            </a:r>
            <a:r>
              <a:rPr lang="en-US" sz="2400" dirty="0" err="1">
                <a:latin typeface="Arial Black" panose="020B0A04020102020204" pitchFamily="34" charset="0"/>
              </a:rPr>
              <a:t>menurut</a:t>
            </a:r>
            <a:r>
              <a:rPr lang="en-US" sz="2400" dirty="0">
                <a:latin typeface="Arial Black" panose="020B0A04020102020204" pitchFamily="34" charset="0"/>
              </a:rPr>
              <a:t> budget per </a:t>
            </a:r>
            <a:r>
              <a:rPr lang="en-US" sz="2400" dirty="0" err="1">
                <a:latin typeface="Arial Black" panose="020B0A04020102020204" pitchFamily="34" charset="0"/>
              </a:rPr>
              <a:t>periode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sebelumnya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dengan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pokok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sesungguhnya</a:t>
            </a:r>
            <a:r>
              <a:rPr lang="en-US" sz="2400" dirty="0">
                <a:latin typeface="Arial Black" panose="020B0A04020102020204" pitchFamily="34" charset="0"/>
              </a:rPr>
              <a:t>.</a:t>
            </a:r>
          </a:p>
          <a:p>
            <a:r>
              <a:rPr lang="en-US" sz="2400" dirty="0" err="1">
                <a:latin typeface="Arial Black" panose="020B0A04020102020204" pitchFamily="34" charset="0"/>
              </a:rPr>
              <a:t>Rumusnya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adalah</a:t>
            </a:r>
            <a:r>
              <a:rPr lang="en-US" sz="2400" dirty="0">
                <a:latin typeface="Arial Black" panose="020B0A04020102020204" pitchFamily="34" charset="0"/>
              </a:rPr>
              <a:t> :</a:t>
            </a:r>
          </a:p>
          <a:p>
            <a:r>
              <a:rPr lang="en-US" sz="2400" dirty="0">
                <a:latin typeface="Arial Black" panose="020B0A04020102020204" pitchFamily="34" charset="0"/>
              </a:rPr>
              <a:t>(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pokok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penjualan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sesungguhnya</a:t>
            </a:r>
            <a:r>
              <a:rPr lang="en-US" sz="2400" dirty="0">
                <a:latin typeface="Arial Black" panose="020B0A04020102020204" pitchFamily="34" charset="0"/>
              </a:rPr>
              <a:t> – 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pokok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penjualan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dibudgetkan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periode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sebelumnya</a:t>
            </a:r>
            <a:r>
              <a:rPr lang="en-US" sz="2400" dirty="0">
                <a:latin typeface="Arial Black" panose="020B0A04020102020204" pitchFamily="34" charset="0"/>
              </a:rPr>
              <a:t>) X (</a:t>
            </a:r>
            <a:r>
              <a:rPr lang="en-US" sz="2400" dirty="0" err="1">
                <a:latin typeface="Arial Black" panose="020B0A04020102020204" pitchFamily="34" charset="0"/>
              </a:rPr>
              <a:t>Kwantitas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produk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dijual</a:t>
            </a:r>
            <a:r>
              <a:rPr lang="en-US" sz="2400" dirty="0">
                <a:latin typeface="Arial Black" panose="020B0A04020102020204" pitchFamily="34" charset="0"/>
              </a:rPr>
              <a:t>)</a:t>
            </a:r>
          </a:p>
          <a:p>
            <a:pPr algn="just"/>
            <a:endParaRPr lang="en-US" dirty="0"/>
          </a:p>
        </p:txBody>
      </p:sp>
      <p:sp>
        <p:nvSpPr>
          <p:cNvPr id="6" name="Flowchart: Terminator 5">
            <a:extLst>
              <a:ext uri="{FF2B5EF4-FFF2-40B4-BE49-F238E27FC236}">
                <a16:creationId xmlns:a16="http://schemas.microsoft.com/office/drawing/2014/main" id="{926A119F-5286-4E1B-B2CF-ADDCF46EEE94}"/>
              </a:ext>
            </a:extLst>
          </p:cNvPr>
          <p:cNvSpPr/>
          <p:nvPr/>
        </p:nvSpPr>
        <p:spPr>
          <a:xfrm>
            <a:off x="1356947" y="931984"/>
            <a:ext cx="9267092" cy="955431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3).</a:t>
            </a:r>
            <a:r>
              <a:rPr lang="en-US" sz="2000" dirty="0" err="1">
                <a:latin typeface="Arial Black" panose="020B0A04020102020204" pitchFamily="34" charset="0"/>
              </a:rPr>
              <a:t>Perubahan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harga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pokok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penjualan</a:t>
            </a:r>
            <a:r>
              <a:rPr lang="en-US" sz="2000" dirty="0">
                <a:latin typeface="Arial Black" panose="020B0A04020102020204" pitchFamily="34" charset="0"/>
              </a:rPr>
              <a:t> per </a:t>
            </a:r>
            <a:r>
              <a:rPr lang="en-US" sz="2000" dirty="0" err="1">
                <a:latin typeface="Arial Black" panose="020B0A04020102020204" pitchFamily="34" charset="0"/>
              </a:rPr>
              <a:t>satuan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produk</a:t>
            </a:r>
            <a:endParaRPr lang="en-US" sz="2000" dirty="0">
              <a:latin typeface="Arial Black" panose="020B0A04020102020204" pitchFamily="34" charset="0"/>
            </a:endParaRP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 (cost price variance)</a:t>
            </a:r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F3295BA5-0708-4EFB-B7DE-701D68E9E7B0}"/>
              </a:ext>
            </a:extLst>
          </p:cNvPr>
          <p:cNvSpPr/>
          <p:nvPr/>
        </p:nvSpPr>
        <p:spPr>
          <a:xfrm>
            <a:off x="9437077" y="5070231"/>
            <a:ext cx="1254369" cy="109024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3111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</a:rPr>
              <a:t>Rumus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</a:rPr>
              <a:t> : ( HPP2 – HPP1 ) X K2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latin typeface="Arial Black" panose="020B0A04020102020204" pitchFamily="34" charset="0"/>
              </a:rPr>
              <a:t>Keterangan</a:t>
            </a:r>
            <a:r>
              <a:rPr lang="en-US" dirty="0">
                <a:latin typeface="Arial Black" panose="020B0A04020102020204" pitchFamily="34" charset="0"/>
              </a:rPr>
              <a:t>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Arial Black" panose="020B0A04020102020204" pitchFamily="34" charset="0"/>
              </a:rPr>
              <a:t>HPP2 = Harga </a:t>
            </a:r>
            <a:r>
              <a:rPr lang="en-US" dirty="0" err="1">
                <a:latin typeface="Arial Black" panose="020B0A04020102020204" pitchFamily="34" charset="0"/>
              </a:rPr>
              <a:t>pokok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penjualan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sesungguhnya</a:t>
            </a:r>
            <a:endParaRPr lang="en-US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Arial Black" panose="020B0A04020102020204" pitchFamily="34" charset="0"/>
              </a:rPr>
              <a:t>HPP1 = Harga </a:t>
            </a:r>
            <a:r>
              <a:rPr lang="en-US" dirty="0" err="1">
                <a:latin typeface="Arial Black" panose="020B0A04020102020204" pitchFamily="34" charset="0"/>
              </a:rPr>
              <a:t>pokok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penjualan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menurut</a:t>
            </a:r>
            <a:r>
              <a:rPr lang="en-US" dirty="0">
                <a:latin typeface="Arial Black" panose="020B0A04020102020204" pitchFamily="34" charset="0"/>
              </a:rPr>
              <a:t> budget </a:t>
            </a:r>
            <a:r>
              <a:rPr lang="en-US" dirty="0" err="1">
                <a:latin typeface="Arial Black" panose="020B0A04020102020204" pitchFamily="34" charset="0"/>
              </a:rPr>
              <a:t>periode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sebelumnya</a:t>
            </a:r>
            <a:endParaRPr lang="en-US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Arial Black" panose="020B0A04020102020204" pitchFamily="34" charset="0"/>
              </a:rPr>
              <a:t>K2	= </a:t>
            </a:r>
            <a:r>
              <a:rPr lang="en-US" dirty="0" err="1">
                <a:latin typeface="Arial Black" panose="020B0A04020102020204" pitchFamily="34" charset="0"/>
              </a:rPr>
              <a:t>Kwantitas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produk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sesungguhnya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dijual</a:t>
            </a:r>
            <a:r>
              <a:rPr lang="en-US" dirty="0">
                <a:latin typeface="Arial Black" panose="020B0A04020102020204" pitchFamily="34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6948"/>
            <a:ext cx="10515600" cy="30511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Yaitu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adanya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pokok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penjualan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karena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adanya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kwantitas</a:t>
            </a:r>
            <a:r>
              <a:rPr lang="en-US" sz="2400" dirty="0">
                <a:latin typeface="Arial Black" panose="020B0A04020102020204" pitchFamily="34" charset="0"/>
              </a:rPr>
              <a:t>/</a:t>
            </a:r>
            <a:r>
              <a:rPr lang="en-US" sz="2400" dirty="0" err="1">
                <a:latin typeface="Arial Black" panose="020B0A04020102020204" pitchFamily="34" charset="0"/>
              </a:rPr>
              <a:t>voloume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dijual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diproduksi</a:t>
            </a:r>
            <a:endParaRPr lang="en-US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Rumusnya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adalah</a:t>
            </a:r>
            <a:r>
              <a:rPr lang="en-US" sz="2400" dirty="0">
                <a:latin typeface="Arial Black" panose="020B0A04020102020204" pitchFamily="34" charset="0"/>
              </a:rPr>
              <a:t>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</a:rPr>
              <a:t>(</a:t>
            </a:r>
            <a:r>
              <a:rPr lang="en-US" sz="2400" dirty="0" err="1">
                <a:latin typeface="Arial Black" panose="020B0A04020102020204" pitchFamily="34" charset="0"/>
              </a:rPr>
              <a:t>Kwantitas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sesungguhnya</a:t>
            </a:r>
            <a:r>
              <a:rPr lang="en-US" sz="2400" dirty="0">
                <a:latin typeface="Arial Black" panose="020B0A04020102020204" pitchFamily="34" charset="0"/>
              </a:rPr>
              <a:t> – </a:t>
            </a:r>
            <a:r>
              <a:rPr lang="en-US" sz="2400" dirty="0" err="1">
                <a:latin typeface="Arial Black" panose="020B0A04020102020204" pitchFamily="34" charset="0"/>
              </a:rPr>
              <a:t>kwantitas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menurut</a:t>
            </a:r>
            <a:r>
              <a:rPr lang="en-US" sz="2400" dirty="0">
                <a:latin typeface="Arial Black" panose="020B0A04020102020204" pitchFamily="34" charset="0"/>
              </a:rPr>
              <a:t> budget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periode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sebelumnya</a:t>
            </a:r>
            <a:r>
              <a:rPr lang="en-US" sz="2400" dirty="0">
                <a:latin typeface="Arial Black" panose="020B0A04020102020204" pitchFamily="34" charset="0"/>
              </a:rPr>
              <a:t>) X (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pokok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menurut</a:t>
            </a:r>
            <a:r>
              <a:rPr lang="en-US" sz="2400" dirty="0">
                <a:latin typeface="Arial Black" panose="020B0A04020102020204" pitchFamily="34" charset="0"/>
              </a:rPr>
              <a:t> budget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periode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sebelumnya</a:t>
            </a:r>
            <a:r>
              <a:rPr lang="en-US" sz="2400" dirty="0">
                <a:latin typeface="Arial Black" panose="020B0A04020102020204" pitchFamily="34" charset="0"/>
              </a:rPr>
              <a:t>)</a:t>
            </a:r>
          </a:p>
          <a:p>
            <a:pPr algn="just"/>
            <a:endParaRPr lang="en-US" dirty="0"/>
          </a:p>
        </p:txBody>
      </p:sp>
      <p:sp>
        <p:nvSpPr>
          <p:cNvPr id="6" name="Flowchart: Terminator 5">
            <a:extLst>
              <a:ext uri="{FF2B5EF4-FFF2-40B4-BE49-F238E27FC236}">
                <a16:creationId xmlns:a16="http://schemas.microsoft.com/office/drawing/2014/main" id="{E8C48AA4-7BD7-4612-BF2E-0EEC22AA4772}"/>
              </a:ext>
            </a:extLst>
          </p:cNvPr>
          <p:cNvSpPr/>
          <p:nvPr/>
        </p:nvSpPr>
        <p:spPr>
          <a:xfrm>
            <a:off x="1125414" y="914400"/>
            <a:ext cx="9108831" cy="1101969"/>
          </a:xfrm>
          <a:prstGeom prst="flowChartTerminato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4).Perubahan </a:t>
            </a:r>
            <a:r>
              <a:rPr lang="en-US" sz="2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kwantitas</a:t>
            </a:r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harga</a:t>
            </a:r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pokok</a:t>
            </a:r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penjualan</a:t>
            </a:r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(cost volume variance),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0246" y="1371600"/>
            <a:ext cx="10269415" cy="411479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accent1"/>
                </a:solidFill>
                <a:latin typeface="Arial Black" panose="020B0A04020102020204" pitchFamily="34" charset="0"/>
              </a:rPr>
              <a:t>Rumus</a:t>
            </a:r>
            <a:r>
              <a:rPr lang="en-US" dirty="0">
                <a:solidFill>
                  <a:schemeClr val="accent1"/>
                </a:solidFill>
                <a:latin typeface="Arial Black" panose="020B0A04020102020204" pitchFamily="34" charset="0"/>
              </a:rPr>
              <a:t> : ( K2 – K1) X HPP1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latin typeface="Arial Black" panose="020B0A04020102020204" pitchFamily="34" charset="0"/>
              </a:rPr>
              <a:t>Keterangan</a:t>
            </a:r>
            <a:r>
              <a:rPr lang="en-US" dirty="0">
                <a:latin typeface="Arial Black" panose="020B0A04020102020204" pitchFamily="34" charset="0"/>
              </a:rPr>
              <a:t>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Arial Black" panose="020B0A04020102020204" pitchFamily="34" charset="0"/>
              </a:rPr>
              <a:t>K2	= </a:t>
            </a:r>
            <a:r>
              <a:rPr lang="en-US" dirty="0" err="1">
                <a:latin typeface="Arial Black" panose="020B0A04020102020204" pitchFamily="34" charset="0"/>
              </a:rPr>
              <a:t>Kwantitas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produk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sesungguhnya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dijual</a:t>
            </a:r>
            <a:r>
              <a:rPr lang="en-US" dirty="0">
                <a:latin typeface="Arial Black" panose="020B0A04020102020204" pitchFamily="34" charset="0"/>
              </a:rPr>
              <a:t>/</a:t>
            </a:r>
            <a:r>
              <a:rPr lang="en-US" dirty="0" err="1">
                <a:latin typeface="Arial Black" panose="020B0A04020102020204" pitchFamily="34" charset="0"/>
              </a:rPr>
              <a:t>dihasilkan</a:t>
            </a:r>
            <a:endParaRPr lang="en-US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Arial Black" panose="020B0A04020102020204" pitchFamily="34" charset="0"/>
              </a:rPr>
              <a:t>K1	= </a:t>
            </a:r>
            <a:r>
              <a:rPr lang="en-US" dirty="0" err="1">
                <a:latin typeface="Arial Black" panose="020B0A04020102020204" pitchFamily="34" charset="0"/>
              </a:rPr>
              <a:t>Kwantitas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produk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menurut</a:t>
            </a:r>
            <a:r>
              <a:rPr lang="en-US" dirty="0">
                <a:latin typeface="Arial Black" panose="020B0A04020102020204" pitchFamily="34" charset="0"/>
              </a:rPr>
              <a:t> budget per </a:t>
            </a:r>
            <a:r>
              <a:rPr lang="en-US" dirty="0" err="1">
                <a:latin typeface="Arial Black" panose="020B0A04020102020204" pitchFamily="34" charset="0"/>
              </a:rPr>
              <a:t>periode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sebelumnya</a:t>
            </a:r>
            <a:endParaRPr lang="en-US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Arial Black" panose="020B0A04020102020204" pitchFamily="34" charset="0"/>
              </a:rPr>
              <a:t>HPP1 = Harga </a:t>
            </a:r>
            <a:r>
              <a:rPr lang="en-US" dirty="0" err="1">
                <a:latin typeface="Arial Black" panose="020B0A04020102020204" pitchFamily="34" charset="0"/>
              </a:rPr>
              <a:t>pokok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penjualan</a:t>
            </a:r>
            <a:r>
              <a:rPr lang="en-US" dirty="0">
                <a:latin typeface="Arial Black" panose="020B0A04020102020204" pitchFamily="34" charset="0"/>
              </a:rPr>
              <a:t> per </a:t>
            </a:r>
            <a:r>
              <a:rPr lang="en-US" dirty="0" err="1">
                <a:latin typeface="Arial Black" panose="020B0A04020102020204" pitchFamily="34" charset="0"/>
              </a:rPr>
              <a:t>satuan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barang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menurut</a:t>
            </a:r>
            <a:r>
              <a:rPr lang="en-US" dirty="0">
                <a:latin typeface="Arial Black" panose="020B0A04020102020204" pitchFamily="34" charset="0"/>
              </a:rPr>
              <a:t> budget</a:t>
            </a:r>
          </a:p>
          <a:p>
            <a:pPr marL="0" indent="0" algn="just">
              <a:buNone/>
            </a:pPr>
            <a:endParaRPr lang="en-US" dirty="0">
              <a:latin typeface="Arial Black" panose="020B0A04020102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0934972"/>
              </p:ext>
            </p:extLst>
          </p:nvPr>
        </p:nvGraphicFramePr>
        <p:xfrm>
          <a:off x="838197" y="2588367"/>
          <a:ext cx="10515599" cy="2391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8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9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66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Laporan</a:t>
                      </a: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R/L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1978 (</a:t>
                      </a:r>
                      <a:r>
                        <a:rPr lang="en-US" sz="14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Rp</a:t>
                      </a: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.)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1979 (</a:t>
                      </a:r>
                      <a:r>
                        <a:rPr lang="en-US" sz="14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Rp</a:t>
                      </a: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.)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Naik</a:t>
                      </a: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4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Turun</a:t>
                      </a: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285750" marR="0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Penjualan</a:t>
                      </a: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Netto</a:t>
                      </a:r>
                      <a:endParaRPr lang="en-US" sz="14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285750" marR="0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HPP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200.000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150.000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253.000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181.125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53.000</a:t>
                      </a:r>
                    </a:p>
                    <a:p>
                      <a:pPr algn="r"/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31.125</a:t>
                      </a:r>
                      <a:endParaRPr lang="en-US" sz="14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4222">
                <a:tc>
                  <a:txBody>
                    <a:bodyPr/>
                    <a:lstStyle/>
                    <a:p>
                      <a:pPr marL="285750" marR="0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Laba</a:t>
                      </a: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kotor</a:t>
                      </a: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50.000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71.875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21.875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285750" marR="0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Kwantitas</a:t>
                      </a: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dijual</a:t>
                      </a:r>
                      <a:endParaRPr lang="en-US" sz="14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285750" marR="0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Harga</a:t>
                      </a: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jual</a:t>
                      </a: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US" sz="14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satuan</a:t>
                      </a:r>
                      <a:endParaRPr lang="en-US" sz="14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285750" marR="0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HPP/</a:t>
                      </a:r>
                      <a:r>
                        <a:rPr lang="en-US" sz="14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satuan</a:t>
                      </a:r>
                      <a:endParaRPr lang="en-US" sz="14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1.000 unit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1.150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220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157,50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150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7,50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2F960A12-12DC-4B5E-A99C-49E4529B5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5798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>
                <a:latin typeface="Arial Black" panose="020B0A04020102020204" pitchFamily="34" charset="0"/>
              </a:rPr>
              <a:t>PEMBAHASAN  SOAL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832327-8958-4D12-82C1-471E83C4AD26}"/>
              </a:ext>
            </a:extLst>
          </p:cNvPr>
          <p:cNvSpPr txBox="1"/>
          <p:nvPr/>
        </p:nvSpPr>
        <p:spPr>
          <a:xfrm>
            <a:off x="838198" y="1471064"/>
            <a:ext cx="10515601" cy="100027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Arial Black" panose="020B0A04020102020204" pitchFamily="34" charset="0"/>
              </a:rPr>
              <a:t>Laporan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Rugi-laba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perusahaan</a:t>
            </a:r>
            <a:r>
              <a:rPr lang="en-US" dirty="0">
                <a:latin typeface="Arial Black" panose="020B0A04020102020204" pitchFamily="34" charset="0"/>
              </a:rPr>
              <a:t> PT”A” yang </a:t>
            </a:r>
            <a:r>
              <a:rPr lang="en-US" dirty="0" err="1">
                <a:latin typeface="Arial Black" panose="020B0A04020102020204" pitchFamily="34" charset="0"/>
              </a:rPr>
              <a:t>diperbandingkan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tahun</a:t>
            </a:r>
            <a:r>
              <a:rPr lang="en-US" dirty="0">
                <a:latin typeface="Arial Black" panose="020B0A04020102020204" pitchFamily="34" charset="0"/>
              </a:rPr>
              <a:t> 1978 dan 1979 </a:t>
            </a:r>
            <a:r>
              <a:rPr lang="en-US" dirty="0" err="1">
                <a:latin typeface="Arial Black" panose="020B0A04020102020204" pitchFamily="34" charset="0"/>
              </a:rPr>
              <a:t>adalah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sebagai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berikut</a:t>
            </a:r>
            <a:r>
              <a:rPr lang="en-US" dirty="0">
                <a:latin typeface="Arial Black" panose="020B0A04020102020204" pitchFamily="34" charset="0"/>
              </a:rPr>
              <a:t> :</a:t>
            </a:r>
            <a:endParaRPr lang="en-US" b="0" i="0" u="none" strike="noStrike" dirty="0">
              <a:effectLst/>
              <a:latin typeface="Arial Black" panose="020B0A04020102020204" pitchFamily="34" charset="0"/>
            </a:endParaRPr>
          </a:p>
          <a:p>
            <a:pPr marL="0" marR="0" algn="r" rtl="0" eaLnBrk="1" fontAlgn="t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000" b="0" i="0" u="none" strike="noStrike" dirty="0"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C670932-ED36-45CD-A8CD-EE59909401A0}"/>
              </a:ext>
            </a:extLst>
          </p:cNvPr>
          <p:cNvSpPr/>
          <p:nvPr/>
        </p:nvSpPr>
        <p:spPr>
          <a:xfrm>
            <a:off x="855782" y="5220015"/>
            <a:ext cx="10515601" cy="81294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800" dirty="0" err="1">
                <a:latin typeface="Arial Black" panose="020B0A04020102020204" pitchFamily="34" charset="0"/>
              </a:rPr>
              <a:t>Pertanyaan</a:t>
            </a:r>
            <a:r>
              <a:rPr lang="en-US" sz="1800" dirty="0">
                <a:latin typeface="Arial Black" panose="020B0A04020102020204" pitchFamily="34" charset="0"/>
              </a:rPr>
              <a:t> : </a:t>
            </a:r>
            <a:r>
              <a:rPr lang="en-US" sz="1800" dirty="0" err="1">
                <a:latin typeface="Arial Black" panose="020B0A04020102020204" pitchFamily="34" charset="0"/>
              </a:rPr>
              <a:t>Buatlah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analisis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laporan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perhitungan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kenaikan</a:t>
            </a:r>
            <a:r>
              <a:rPr lang="en-US" sz="1800" dirty="0">
                <a:latin typeface="Arial Black" panose="020B0A04020102020204" pitchFamily="34" charset="0"/>
              </a:rPr>
              <a:t> (</a:t>
            </a:r>
            <a:r>
              <a:rPr lang="en-US" sz="1800" dirty="0" err="1">
                <a:latin typeface="Arial Black" panose="020B0A04020102020204" pitchFamily="34" charset="0"/>
              </a:rPr>
              <a:t>penurunan</a:t>
            </a:r>
            <a:r>
              <a:rPr lang="en-US" sz="1800" dirty="0">
                <a:latin typeface="Arial Black" panose="020B0A04020102020204" pitchFamily="34" charset="0"/>
              </a:rPr>
              <a:t>) </a:t>
            </a:r>
            <a:r>
              <a:rPr lang="en-US" sz="1800" dirty="0" err="1">
                <a:latin typeface="Arial Black" panose="020B0A04020102020204" pitchFamily="34" charset="0"/>
              </a:rPr>
              <a:t>laba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kotor</a:t>
            </a:r>
            <a:r>
              <a:rPr lang="en-US" sz="1800" dirty="0">
                <a:latin typeface="Arial Black" panose="020B0A04020102020204" pitchFamily="34" charset="0"/>
              </a:rPr>
              <a:t> PT “A”?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>
                <a:latin typeface="Arial Black" panose="020B0A04020102020204" pitchFamily="34" charset="0"/>
              </a:rPr>
              <a:t>PENYELESAIAN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2843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</a:rPr>
              <a:t>1.Menghitung 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laba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kotor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disebabkan</a:t>
            </a:r>
            <a:r>
              <a:rPr lang="en-US" sz="2400" dirty="0">
                <a:latin typeface="Arial Black" panose="020B0A04020102020204" pitchFamily="34" charset="0"/>
              </a:rPr>
              <a:t> oleh factor </a:t>
            </a:r>
            <a:r>
              <a:rPr lang="en-US" sz="2400" dirty="0" err="1">
                <a:latin typeface="Arial Black" panose="020B0A04020102020204" pitchFamily="34" charset="0"/>
              </a:rPr>
              <a:t>penjualan</a:t>
            </a:r>
            <a:r>
              <a:rPr lang="en-US" sz="2400" dirty="0">
                <a:latin typeface="Arial Black" panose="020B0A04020102020204" pitchFamily="34" charset="0"/>
              </a:rPr>
              <a:t> (</a:t>
            </a:r>
            <a:r>
              <a:rPr lang="en-US" sz="2400" dirty="0" err="1">
                <a:latin typeface="Arial Black" panose="020B0A04020102020204" pitchFamily="34" charset="0"/>
              </a:rPr>
              <a:t>adanya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kuantitas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maupun</a:t>
            </a:r>
            <a:r>
              <a:rPr lang="en-US" sz="2400" dirty="0">
                <a:latin typeface="Arial Black" panose="020B0A04020102020204" pitchFamily="34" charset="0"/>
              </a:rPr>
              <a:t>  </a:t>
            </a:r>
            <a:r>
              <a:rPr lang="en-US" sz="2400" dirty="0" err="1">
                <a:latin typeface="Arial Black" panose="020B0A04020102020204" pitchFamily="34" charset="0"/>
              </a:rPr>
              <a:t>maupun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jual</a:t>
            </a:r>
            <a:r>
              <a:rPr lang="en-US" sz="2400" dirty="0">
                <a:latin typeface="Arial Black" panose="020B0A04020102020204" pitchFamily="34" charset="0"/>
              </a:rPr>
              <a:t>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</a:rPr>
              <a:t>2.Menghitung 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laba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kotor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disebabkan</a:t>
            </a:r>
            <a:r>
              <a:rPr lang="en-US" sz="2400" dirty="0">
                <a:latin typeface="Arial Black" panose="020B0A04020102020204" pitchFamily="34" charset="0"/>
              </a:rPr>
              <a:t> oleh </a:t>
            </a:r>
            <a:r>
              <a:rPr lang="en-US" sz="2400" dirty="0" err="1">
                <a:latin typeface="Arial Black" panose="020B0A04020102020204" pitchFamily="34" charset="0"/>
              </a:rPr>
              <a:t>adanya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pokok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penjualan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persatuan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produk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maupun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kwantitasnya</a:t>
            </a:r>
            <a:endParaRPr lang="en-US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Arial Black" panose="020B0A04020102020204" pitchFamily="34" charset="0"/>
            </a:endParaRPr>
          </a:p>
          <a:p>
            <a:pPr marL="0" lvl="0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 err="1">
                <a:latin typeface="Arial Black" panose="020B0A04020102020204" pitchFamily="34" charset="0"/>
              </a:rPr>
              <a:t>Menghitung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Perubahan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Laba</a:t>
            </a:r>
            <a:r>
              <a:rPr lang="en-US" sz="2800" dirty="0">
                <a:latin typeface="Arial Black" panose="020B0A04020102020204" pitchFamily="34" charset="0"/>
              </a:rPr>
              <a:t> Kotor </a:t>
            </a:r>
            <a:br>
              <a:rPr lang="en-US" sz="2800" dirty="0">
                <a:latin typeface="Arial Black" panose="020B0A04020102020204" pitchFamily="34" charset="0"/>
              </a:rPr>
            </a:br>
            <a:r>
              <a:rPr lang="en-US" sz="2800" dirty="0">
                <a:latin typeface="Arial Black" panose="020B0A04020102020204" pitchFamily="34" charset="0"/>
              </a:rPr>
              <a:t>Karena </a:t>
            </a:r>
            <a:r>
              <a:rPr lang="en-US" sz="2800" dirty="0" err="1">
                <a:latin typeface="Arial Black" panose="020B0A04020102020204" pitchFamily="34" charset="0"/>
              </a:rPr>
              <a:t>Faktor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Penjualan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8492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200" dirty="0" err="1">
                <a:latin typeface="Arial Black" panose="020B0A04020102020204" pitchFamily="34" charset="0"/>
              </a:rPr>
              <a:t>Kenaikan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laba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kotor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karena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perubahan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harga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jual</a:t>
            </a:r>
            <a:r>
              <a:rPr lang="en-US" sz="2200" dirty="0">
                <a:latin typeface="Arial Black" panose="020B0A04020102020204" pitchFamily="34" charset="0"/>
              </a:rPr>
              <a:t>  =</a:t>
            </a:r>
          </a:p>
          <a:p>
            <a:pPr marL="0" lvl="0" indent="0">
              <a:buNone/>
            </a:pPr>
            <a:r>
              <a:rPr lang="en-US" sz="2200" dirty="0">
                <a:latin typeface="Arial Black" panose="020B0A04020102020204" pitchFamily="34" charset="0"/>
              </a:rPr>
              <a:t>(HJ2 - HJ1) X K2 = (Rp. 220 – </a:t>
            </a:r>
            <a:r>
              <a:rPr lang="en-US" sz="2200" dirty="0" err="1">
                <a:latin typeface="Arial Black" panose="020B0A04020102020204" pitchFamily="34" charset="0"/>
              </a:rPr>
              <a:t>Rp</a:t>
            </a:r>
            <a:r>
              <a:rPr lang="en-US" sz="2200" dirty="0">
                <a:latin typeface="Arial Black" panose="020B0A04020102020204" pitchFamily="34" charset="0"/>
              </a:rPr>
              <a:t>. 200) X 1.150 unit = </a:t>
            </a:r>
            <a:r>
              <a:rPr lang="en-US" sz="2200" dirty="0" err="1">
                <a:latin typeface="Arial Black" panose="020B0A04020102020204" pitchFamily="34" charset="0"/>
              </a:rPr>
              <a:t>Rp</a:t>
            </a:r>
            <a:r>
              <a:rPr lang="en-US" sz="2200" dirty="0">
                <a:latin typeface="Arial Black" panose="020B0A04020102020204" pitchFamily="34" charset="0"/>
              </a:rPr>
              <a:t>. </a:t>
            </a:r>
            <a:r>
              <a:rPr lang="en-US" sz="2200" dirty="0" err="1">
                <a:latin typeface="Arial Black" panose="020B0A04020102020204" pitchFamily="34" charset="0"/>
              </a:rPr>
              <a:t>Rp</a:t>
            </a:r>
            <a:r>
              <a:rPr lang="en-US" sz="2200" dirty="0">
                <a:latin typeface="Arial Black" panose="020B0A04020102020204" pitchFamily="34" charset="0"/>
              </a:rPr>
              <a:t>. 23.000</a:t>
            </a:r>
          </a:p>
          <a:p>
            <a:pPr marL="0" indent="0">
              <a:buNone/>
            </a:pPr>
            <a:endParaRPr lang="en-US" sz="2200" dirty="0">
              <a:latin typeface="Arial Black" panose="020B0A040201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200" dirty="0" err="1">
                <a:latin typeface="Arial Black" panose="020B0A04020102020204" pitchFamily="34" charset="0"/>
              </a:rPr>
              <a:t>Kenaikan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laba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kotor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karena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perubahan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kwantitas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penjualan</a:t>
            </a:r>
            <a:r>
              <a:rPr lang="en-US" sz="2200" dirty="0">
                <a:latin typeface="Arial Black" panose="020B0A04020102020204" pitchFamily="34" charset="0"/>
              </a:rPr>
              <a:t>  =</a:t>
            </a:r>
          </a:p>
          <a:p>
            <a:pPr marL="0" lvl="0" indent="0">
              <a:buNone/>
            </a:pPr>
            <a:r>
              <a:rPr lang="en-US" sz="2200" dirty="0">
                <a:latin typeface="Arial Black" panose="020B0A04020102020204" pitchFamily="34" charset="0"/>
              </a:rPr>
              <a:t>(K2 – K1) X HJ1 = (1.150  unit – 1.000 unit) X Rp. 200 = </a:t>
            </a:r>
            <a:r>
              <a:rPr lang="en-US" sz="2200" dirty="0" err="1">
                <a:latin typeface="Arial Black" panose="020B0A04020102020204" pitchFamily="34" charset="0"/>
              </a:rPr>
              <a:t>Rp</a:t>
            </a:r>
            <a:r>
              <a:rPr lang="en-US" sz="2200" dirty="0">
                <a:latin typeface="Arial Black" panose="020B0A04020102020204" pitchFamily="34" charset="0"/>
              </a:rPr>
              <a:t>. 30.000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 err="1">
                <a:latin typeface="Arial Black" panose="020B0A04020102020204" pitchFamily="34" charset="0"/>
              </a:rPr>
              <a:t>Menghitung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Perubahan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Laba</a:t>
            </a:r>
            <a:r>
              <a:rPr lang="en-US" sz="3200" dirty="0">
                <a:latin typeface="Arial Black" panose="020B0A04020102020204" pitchFamily="34" charset="0"/>
              </a:rPr>
              <a:t> Kotor </a:t>
            </a:r>
            <a:br>
              <a:rPr lang="en-US" sz="3200" dirty="0">
                <a:latin typeface="Arial Black" panose="020B0A04020102020204" pitchFamily="34" charset="0"/>
              </a:rPr>
            </a:br>
            <a:r>
              <a:rPr lang="en-US" sz="3200" dirty="0">
                <a:latin typeface="Arial Black" panose="020B0A04020102020204" pitchFamily="34" charset="0"/>
              </a:rPr>
              <a:t>Karena HPP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511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Kenaikan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laba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kotor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karena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pokok</a:t>
            </a:r>
            <a:r>
              <a:rPr lang="en-US" sz="2400" dirty="0">
                <a:latin typeface="Arial Black" panose="020B0A04020102020204" pitchFamily="34" charset="0"/>
              </a:rPr>
              <a:t> =</a:t>
            </a:r>
          </a:p>
          <a:p>
            <a:pPr marL="0" lvl="0" indent="0">
              <a:buNone/>
            </a:pP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000" dirty="0">
                <a:latin typeface="Arial Black" panose="020B0A04020102020204" pitchFamily="34" charset="0"/>
              </a:rPr>
              <a:t>(HPP2 – HPP1) X K2 = (Rp.157,50 – Rp. 150) X 1.150 = </a:t>
            </a:r>
            <a:r>
              <a:rPr lang="en-US" sz="2000" dirty="0" err="1">
                <a:latin typeface="Arial Black" panose="020B0A04020102020204" pitchFamily="34" charset="0"/>
              </a:rPr>
              <a:t>Rp</a:t>
            </a:r>
            <a:r>
              <a:rPr lang="en-US" sz="2000" dirty="0">
                <a:latin typeface="Arial Black" panose="020B0A04020102020204" pitchFamily="34" charset="0"/>
              </a:rPr>
              <a:t>. 8.625</a:t>
            </a:r>
          </a:p>
          <a:p>
            <a:pPr>
              <a:buNone/>
            </a:pPr>
            <a:endParaRPr lang="en-US" sz="2400" dirty="0">
              <a:latin typeface="Arial Black" panose="020B0A040201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Kenaikan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laba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kotor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karena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perubahan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kwantitas</a:t>
            </a:r>
            <a:r>
              <a:rPr lang="en-US" sz="2400" dirty="0">
                <a:latin typeface="Arial Black" panose="020B0A04020102020204" pitchFamily="34" charset="0"/>
              </a:rPr>
              <a:t> Harga </a:t>
            </a:r>
            <a:r>
              <a:rPr lang="en-US" sz="2400" dirty="0" err="1">
                <a:latin typeface="Arial Black" panose="020B0A04020102020204" pitchFamily="34" charset="0"/>
              </a:rPr>
              <a:t>pokok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penjualan</a:t>
            </a:r>
            <a:r>
              <a:rPr lang="en-US" sz="2400" dirty="0">
                <a:latin typeface="Arial Black" panose="020B0A04020102020204" pitchFamily="34" charset="0"/>
              </a:rPr>
              <a:t> =</a:t>
            </a:r>
          </a:p>
          <a:p>
            <a:pPr marL="0" lvl="0" indent="0">
              <a:buNone/>
            </a:pP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000" dirty="0">
                <a:latin typeface="Arial Black" panose="020B0A04020102020204" pitchFamily="34" charset="0"/>
              </a:rPr>
              <a:t>(K2 – K1) X HPP1 = (1.150 unit – 1.000 unit) X Rp. 150 = </a:t>
            </a:r>
            <a:r>
              <a:rPr lang="en-US" sz="2000" dirty="0" err="1">
                <a:latin typeface="Arial Black" panose="020B0A04020102020204" pitchFamily="34" charset="0"/>
              </a:rPr>
              <a:t>Rp</a:t>
            </a:r>
            <a:r>
              <a:rPr lang="en-US" sz="2000" dirty="0">
                <a:latin typeface="Arial Black" panose="020B0A04020102020204" pitchFamily="34" charset="0"/>
              </a:rPr>
              <a:t>. 22.500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>
                <a:latin typeface="Arial Black" panose="020B0A04020102020204" pitchFamily="34" charset="0"/>
              </a:rPr>
              <a:t>Hasil </a:t>
            </a:r>
            <a:r>
              <a:rPr lang="en-US" sz="2800" dirty="0" err="1">
                <a:latin typeface="Arial Black" panose="020B0A04020102020204" pitchFamily="34" charset="0"/>
              </a:rPr>
              <a:t>Analisis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Laporan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br>
              <a:rPr lang="en-US" sz="2800" dirty="0">
                <a:latin typeface="Arial Black" panose="020B0A04020102020204" pitchFamily="34" charset="0"/>
              </a:rPr>
            </a:br>
            <a:r>
              <a:rPr lang="en-US" sz="2800" dirty="0" err="1">
                <a:latin typeface="Arial Black" panose="020B0A04020102020204" pitchFamily="34" charset="0"/>
              </a:rPr>
              <a:t>Perubahan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Laba</a:t>
            </a:r>
            <a:r>
              <a:rPr lang="en-US" sz="2800" dirty="0">
                <a:latin typeface="Arial Black" panose="020B0A04020102020204" pitchFamily="34" charset="0"/>
              </a:rPr>
              <a:t> Kotor </a:t>
            </a:r>
            <a:r>
              <a:rPr lang="en-US" sz="2800" dirty="0" err="1">
                <a:latin typeface="Arial Black" panose="020B0A04020102020204" pitchFamily="34" charset="0"/>
              </a:rPr>
              <a:t>Tahun</a:t>
            </a:r>
            <a:r>
              <a:rPr lang="en-US" sz="2800" dirty="0">
                <a:latin typeface="Arial Black" panose="020B0A04020102020204" pitchFamily="34" charset="0"/>
              </a:rPr>
              <a:t> 1979 &amp; 1978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1397868"/>
              </p:ext>
            </p:extLst>
          </p:nvPr>
        </p:nvGraphicFramePr>
        <p:xfrm>
          <a:off x="838200" y="2146179"/>
          <a:ext cx="10515600" cy="2951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5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9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Uraian</a:t>
                      </a:r>
                      <a:endParaRPr lang="en-US" sz="16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Jumlah ( Rp. 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Kenaikan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penjualan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berasal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dari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:   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a.Kenaikan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harga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jual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   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b.Kenaikan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kwantitas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penjualan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 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Jumlah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                                                                                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23.000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30.000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53.000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300"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Kenaikan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HPP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berasal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dari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:</a:t>
                      </a:r>
                    </a:p>
                    <a:p>
                      <a:pPr marL="285750" marR="0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a.Kenaikan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HPP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dari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harga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per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satuan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produk</a:t>
                      </a:r>
                      <a:endParaRPr lang="en-US" sz="16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285750" marR="0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b.Kenaikan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HPP 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dari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kwantitas</a:t>
                      </a:r>
                      <a:endParaRPr lang="en-US" sz="16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285750" marR="0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Jumlah</a:t>
                      </a:r>
                      <a:endParaRPr lang="en-US" sz="16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8.625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22.500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31.125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Kenaikan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Laba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Kotor</a:t>
                      </a: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 = 53.000 – 31.125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21.875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elesai' dan 'Terima Kasih' Mengiringi Edisi Terakhir Tabloid Bola - Tribun  Jogja">
            <a:extLst>
              <a:ext uri="{FF2B5EF4-FFF2-40B4-BE49-F238E27FC236}">
                <a16:creationId xmlns:a16="http://schemas.microsoft.com/office/drawing/2014/main" id="{5B5817AF-29B8-4E0E-8789-9B590808C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031" y="1230923"/>
            <a:ext cx="8991600" cy="4208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5252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>
                <a:latin typeface="Arial Black" panose="020B0A04020102020204" pitchFamily="34" charset="0"/>
              </a:rPr>
              <a:t>Makna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Analisis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Profitabilitas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2338" y="2453542"/>
            <a:ext cx="10521462" cy="352522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Profitabilitas</a:t>
            </a:r>
            <a:r>
              <a:rPr lang="en-US" sz="2400" dirty="0">
                <a:latin typeface="Arial Black" panose="020B0A04020102020204" pitchFamily="34" charset="0"/>
              </a:rPr>
              <a:t>  </a:t>
            </a:r>
            <a:r>
              <a:rPr lang="en-US" sz="2400" dirty="0" err="1">
                <a:latin typeface="Arial Black" panose="020B0A04020102020204" pitchFamily="34" charset="0"/>
              </a:rPr>
              <a:t>merupakan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bagian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utama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laporan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keuangan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perusahaan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Seluruh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laporan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keuangan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dapat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digunakan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untuk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profitabilitas</a:t>
            </a:r>
            <a:r>
              <a:rPr lang="en-US" sz="2400" dirty="0">
                <a:latin typeface="Arial Black" panose="020B0A04020102020204" pitchFamily="34" charset="0"/>
              </a:rPr>
              <a:t> dan yang paling </a:t>
            </a:r>
            <a:r>
              <a:rPr lang="en-US" sz="2400" dirty="0" err="1">
                <a:latin typeface="Arial Black" panose="020B0A04020102020204" pitchFamily="34" charset="0"/>
              </a:rPr>
              <a:t>utama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dalam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profitabilitas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adalah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laporan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laba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rugi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merupakan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hasil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operasi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perusahaan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selama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satu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periode</a:t>
            </a:r>
            <a:r>
              <a:rPr lang="en-US" sz="2400" dirty="0">
                <a:latin typeface="Arial Black" panose="020B0A040201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Dalam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Profitabilitas</a:t>
            </a:r>
            <a:r>
              <a:rPr lang="en-US" sz="2400" dirty="0">
                <a:latin typeface="Arial Black" panose="020B0A04020102020204" pitchFamily="34" charset="0"/>
              </a:rPr>
              <a:t>  </a:t>
            </a:r>
            <a:r>
              <a:rPr lang="en-US" sz="2400" dirty="0" err="1">
                <a:latin typeface="Arial Black" panose="020B0A04020102020204" pitchFamily="34" charset="0"/>
              </a:rPr>
              <a:t>yakni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mencakup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Pendapatan</a:t>
            </a:r>
            <a:r>
              <a:rPr lang="en-US" sz="2400" dirty="0">
                <a:latin typeface="Arial Black" panose="020B0A04020102020204" pitchFamily="34" charset="0"/>
              </a:rPr>
              <a:t> (</a:t>
            </a:r>
            <a:r>
              <a:rPr lang="en-US" sz="2400" dirty="0" err="1">
                <a:latin typeface="Arial Black" panose="020B0A04020102020204" pitchFamily="34" charset="0"/>
              </a:rPr>
              <a:t>Penjualan</a:t>
            </a:r>
            <a:r>
              <a:rPr lang="en-US" sz="2400" dirty="0">
                <a:latin typeface="Arial Black" panose="020B0A04020102020204" pitchFamily="34" charset="0"/>
              </a:rPr>
              <a:t>), </a:t>
            </a:r>
            <a:r>
              <a:rPr lang="en-US" sz="2400" dirty="0" err="1">
                <a:latin typeface="Arial Black" panose="020B0A04020102020204" pitchFamily="34" charset="0"/>
              </a:rPr>
              <a:t>Harga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Pokok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Penjualan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Biaya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Operasi</a:t>
            </a:r>
            <a:r>
              <a:rPr lang="en-US" sz="2400" dirty="0">
                <a:latin typeface="Arial Black" panose="020B0A04020102020204" pitchFamily="34" charset="0"/>
              </a:rPr>
              <a:t> Perusahaan.</a:t>
            </a:r>
          </a:p>
          <a:p>
            <a:endParaRPr lang="en-US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95B719D1-D625-483D-80B9-4057D7FABBAB}"/>
              </a:ext>
            </a:extLst>
          </p:cNvPr>
          <p:cNvSpPr/>
          <p:nvPr/>
        </p:nvSpPr>
        <p:spPr>
          <a:xfrm>
            <a:off x="5146431" y="1793631"/>
            <a:ext cx="1899138" cy="5392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Terminator 6">
            <a:extLst>
              <a:ext uri="{FF2B5EF4-FFF2-40B4-BE49-F238E27FC236}">
                <a16:creationId xmlns:a16="http://schemas.microsoft.com/office/drawing/2014/main" id="{C72FE375-D76B-4513-AC9C-FF889314FD78}"/>
              </a:ext>
            </a:extLst>
          </p:cNvPr>
          <p:cNvSpPr/>
          <p:nvPr/>
        </p:nvSpPr>
        <p:spPr>
          <a:xfrm>
            <a:off x="1125415" y="2003178"/>
            <a:ext cx="3692770" cy="762000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1).</a:t>
            </a:r>
            <a:r>
              <a:rPr lang="en-US" sz="2000" dirty="0" err="1">
                <a:latin typeface="Arial Black" panose="020B0A04020102020204" pitchFamily="34" charset="0"/>
              </a:rPr>
              <a:t>Masalah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Estimasi</a:t>
            </a:r>
            <a:endParaRPr lang="en-US" sz="2000" dirty="0">
              <a:latin typeface="Arial Black" panose="020B0A04020102020204" pitchFamily="34" charset="0"/>
            </a:endParaRPr>
          </a:p>
        </p:txBody>
      </p:sp>
      <p:sp>
        <p:nvSpPr>
          <p:cNvPr id="9" name="Flowchart: Terminator 8">
            <a:extLst>
              <a:ext uri="{FF2B5EF4-FFF2-40B4-BE49-F238E27FC236}">
                <a16:creationId xmlns:a16="http://schemas.microsoft.com/office/drawing/2014/main" id="{183AEF6F-FC3C-4251-83D0-2D6C972D3D4C}"/>
              </a:ext>
            </a:extLst>
          </p:cNvPr>
          <p:cNvSpPr/>
          <p:nvPr/>
        </p:nvSpPr>
        <p:spPr>
          <a:xfrm>
            <a:off x="1125413" y="3283192"/>
            <a:ext cx="3692771" cy="762000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2).</a:t>
            </a:r>
            <a:r>
              <a:rPr lang="en-US" sz="2000" dirty="0" err="1">
                <a:latin typeface="Arial Black" panose="020B0A04020102020204" pitchFamily="34" charset="0"/>
              </a:rPr>
              <a:t>Metode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Akuntansi</a:t>
            </a:r>
            <a:endParaRPr lang="en-US" sz="2000" dirty="0">
              <a:latin typeface="Arial Black" panose="020B0A04020102020204" pitchFamily="34" charset="0"/>
            </a:endParaRPr>
          </a:p>
        </p:txBody>
      </p:sp>
      <p:sp>
        <p:nvSpPr>
          <p:cNvPr id="10" name="Flowchart: Terminator 9">
            <a:extLst>
              <a:ext uri="{FF2B5EF4-FFF2-40B4-BE49-F238E27FC236}">
                <a16:creationId xmlns:a16="http://schemas.microsoft.com/office/drawing/2014/main" id="{1B54B1C6-6012-47FA-A6F0-35FDA1DA3039}"/>
              </a:ext>
            </a:extLst>
          </p:cNvPr>
          <p:cNvSpPr/>
          <p:nvPr/>
        </p:nvSpPr>
        <p:spPr>
          <a:xfrm>
            <a:off x="1125413" y="4458050"/>
            <a:ext cx="3692771" cy="762000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3).</a:t>
            </a:r>
            <a:r>
              <a:rPr lang="en-US" sz="2000" dirty="0" err="1">
                <a:latin typeface="Arial Black" panose="020B0A04020102020204" pitchFamily="34" charset="0"/>
              </a:rPr>
              <a:t>Insentif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Pengungkapan</a:t>
            </a:r>
            <a:endParaRPr lang="en-US" sz="2000" dirty="0">
              <a:latin typeface="Arial Black" panose="020B0A04020102020204" pitchFamily="34" charset="0"/>
            </a:endParaRPr>
          </a:p>
        </p:txBody>
      </p:sp>
      <p:sp>
        <p:nvSpPr>
          <p:cNvPr id="12" name="Flowchart: Terminator 11">
            <a:extLst>
              <a:ext uri="{FF2B5EF4-FFF2-40B4-BE49-F238E27FC236}">
                <a16:creationId xmlns:a16="http://schemas.microsoft.com/office/drawing/2014/main" id="{67146F76-B8CF-41D2-AD76-2571F402FC5F}"/>
              </a:ext>
            </a:extLst>
          </p:cNvPr>
          <p:cNvSpPr/>
          <p:nvPr/>
        </p:nvSpPr>
        <p:spPr>
          <a:xfrm>
            <a:off x="1125413" y="5619736"/>
            <a:ext cx="3651739" cy="762000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4).</a:t>
            </a:r>
            <a:r>
              <a:rPr lang="en-US" sz="2000" dirty="0" err="1">
                <a:latin typeface="Arial Black" panose="020B0A04020102020204" pitchFamily="34" charset="0"/>
              </a:rPr>
              <a:t>Keragaman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Pengguna</a:t>
            </a:r>
            <a:endParaRPr lang="en-US" sz="2000" dirty="0">
              <a:latin typeface="Arial Black" panose="020B0A040201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366B01-1214-40EA-AF80-4CA7870A554A}"/>
              </a:ext>
            </a:extLst>
          </p:cNvPr>
          <p:cNvSpPr/>
          <p:nvPr/>
        </p:nvSpPr>
        <p:spPr>
          <a:xfrm>
            <a:off x="5498124" y="1742311"/>
            <a:ext cx="5920154" cy="104043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Pengukuran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laba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bergantung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pada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estimasi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atas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hasil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dimasa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depan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, dan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estimasi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tersebut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memerlukan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alokasi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pendapatan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dan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beban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pada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periode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sekarang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dan masa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depan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CB8AA83-631F-4C40-B9DE-4AB86F8AE730}"/>
              </a:ext>
            </a:extLst>
          </p:cNvPr>
          <p:cNvSpPr/>
          <p:nvPr/>
        </p:nvSpPr>
        <p:spPr>
          <a:xfrm>
            <a:off x="5498124" y="3034816"/>
            <a:ext cx="5920153" cy="104043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Standar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akuntansi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yang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mengatur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pengukuran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laba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merupakan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hasil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pengalaman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profesional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, agenda badan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pengatur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,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peristiwa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bisnis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, dan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pengaruh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social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lainnya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E2EA749-B44C-4FAC-9489-70FCE334F669}"/>
              </a:ext>
            </a:extLst>
          </p:cNvPr>
          <p:cNvSpPr/>
          <p:nvPr/>
        </p:nvSpPr>
        <p:spPr>
          <a:xfrm>
            <a:off x="5498124" y="4255475"/>
            <a:ext cx="5920153" cy="116058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Praktisi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berkepentingan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atas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penyajian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laporan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keuangan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secara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wajar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,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namun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laporan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keuangan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dan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pengukuran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laba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menanggung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tekanan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kompetisi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,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keuangan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, dan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masyarakat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.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Insentif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ini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mendorong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perusahaan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untuk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memilih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ukuran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laba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“yang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dapat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diterima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”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ketimbang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laba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“yang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sesuai”berdasarkan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lingkungan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bisnis</a:t>
            </a:r>
            <a:r>
              <a:rPr lang="en-US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9A7F42-BF1A-4092-B038-5A504816DE93}"/>
              </a:ext>
            </a:extLst>
          </p:cNvPr>
          <p:cNvSpPr/>
          <p:nvPr/>
        </p:nvSpPr>
        <p:spPr>
          <a:xfrm>
            <a:off x="5498124" y="5641717"/>
            <a:ext cx="5920153" cy="9114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Keragaman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Pengguna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laporan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keuangan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mengimplikasikan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bahwa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analisis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harus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menggunakan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laba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sebagai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ukuran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awal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profitabilitas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3A8329B4-A80A-4647-BE99-49233BDA5DDF}"/>
              </a:ext>
            </a:extLst>
          </p:cNvPr>
          <p:cNvSpPr/>
          <p:nvPr/>
        </p:nvSpPr>
        <p:spPr>
          <a:xfrm>
            <a:off x="1125415" y="530463"/>
            <a:ext cx="10292862" cy="90851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 Black" panose="020B0A04020102020204" pitchFamily="34" charset="0"/>
              </a:rPr>
              <a:t>Faktor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Pengukuran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Laba</a:t>
            </a:r>
            <a:r>
              <a:rPr lang="en-US" sz="2400" dirty="0">
                <a:latin typeface="Arial Black" panose="020B0A04020102020204" pitchFamily="34" charset="0"/>
              </a:rPr>
              <a:t> Perusahaan </a:t>
            </a: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BA57CB45-CDC0-4325-BFFF-B295F11392A9}"/>
              </a:ext>
            </a:extLst>
          </p:cNvPr>
          <p:cNvSpPr/>
          <p:nvPr/>
        </p:nvSpPr>
        <p:spPr>
          <a:xfrm>
            <a:off x="4982307" y="2179011"/>
            <a:ext cx="410307" cy="445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8FE0F298-BEC9-4265-AA92-5584D5ECE94A}"/>
              </a:ext>
            </a:extLst>
          </p:cNvPr>
          <p:cNvSpPr/>
          <p:nvPr/>
        </p:nvSpPr>
        <p:spPr>
          <a:xfrm>
            <a:off x="4982307" y="3448063"/>
            <a:ext cx="410307" cy="445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D1BFF33C-1C9D-4DC0-8FBE-94C90C8BDA54}"/>
              </a:ext>
            </a:extLst>
          </p:cNvPr>
          <p:cNvSpPr/>
          <p:nvPr/>
        </p:nvSpPr>
        <p:spPr>
          <a:xfrm>
            <a:off x="4929552" y="4613030"/>
            <a:ext cx="410307" cy="445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D80D7DCA-0BA5-4E90-8DF3-34F198750F4F}"/>
              </a:ext>
            </a:extLst>
          </p:cNvPr>
          <p:cNvSpPr/>
          <p:nvPr/>
        </p:nvSpPr>
        <p:spPr>
          <a:xfrm>
            <a:off x="4929553" y="5777997"/>
            <a:ext cx="410307" cy="445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 err="1">
                <a:latin typeface="Arial Black" panose="020B0A04020102020204" pitchFamily="34" charset="0"/>
              </a:rPr>
              <a:t>Analisis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Pendapatan</a:t>
            </a:r>
            <a:r>
              <a:rPr lang="en-US" sz="3600" dirty="0">
                <a:latin typeface="Arial Black" panose="020B0A04020102020204" pitchFamily="34" charset="0"/>
              </a:rPr>
              <a:t> Perusahaan</a:t>
            </a:r>
          </a:p>
        </p:txBody>
      </p:sp>
      <p:sp>
        <p:nvSpPr>
          <p:cNvPr id="4" name="Callout: Right Arrow 3">
            <a:extLst>
              <a:ext uri="{FF2B5EF4-FFF2-40B4-BE49-F238E27FC236}">
                <a16:creationId xmlns:a16="http://schemas.microsoft.com/office/drawing/2014/main" id="{5133FCA5-FDD1-481D-9D35-FD8F05573FD8}"/>
              </a:ext>
            </a:extLst>
          </p:cNvPr>
          <p:cNvSpPr/>
          <p:nvPr/>
        </p:nvSpPr>
        <p:spPr>
          <a:xfrm>
            <a:off x="838200" y="2086708"/>
            <a:ext cx="3651738" cy="4056184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Yang </a:t>
            </a:r>
            <a:r>
              <a:rPr lang="en-US" sz="2000" dirty="0" err="1">
                <a:latin typeface="Arial Black" panose="020B0A04020102020204" pitchFamily="34" charset="0"/>
              </a:rPr>
              <a:t>menjadi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fokus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dalam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analisis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pendapatan</a:t>
            </a:r>
            <a:r>
              <a:rPr lang="en-US" sz="2000" dirty="0">
                <a:latin typeface="Arial Black" panose="020B0A04020102020204" pitchFamily="34" charset="0"/>
              </a:rPr>
              <a:t>  </a:t>
            </a:r>
            <a:r>
              <a:rPr lang="en-US" sz="2000" dirty="0" err="1">
                <a:latin typeface="Arial Black" panose="020B0A04020102020204" pitchFamily="34" charset="0"/>
              </a:rPr>
              <a:t>terdiri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dari</a:t>
            </a:r>
            <a:r>
              <a:rPr lang="en-US" sz="2000" dirty="0">
                <a:latin typeface="Arial Black" panose="020B0A04020102020204" pitchFamily="34" charset="0"/>
              </a:rPr>
              <a:t> :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023CD49-185F-4F03-87D2-26A96A262023}"/>
              </a:ext>
            </a:extLst>
          </p:cNvPr>
          <p:cNvSpPr/>
          <p:nvPr/>
        </p:nvSpPr>
        <p:spPr>
          <a:xfrm>
            <a:off x="4970585" y="1926307"/>
            <a:ext cx="6471137" cy="75699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latin typeface="Arial Black" panose="020B0A04020102020204" pitchFamily="34" charset="0"/>
              </a:rPr>
              <a:t>1).</a:t>
            </a:r>
            <a:r>
              <a:rPr lang="en-US" dirty="0" err="1">
                <a:latin typeface="Arial Black" panose="020B0A04020102020204" pitchFamily="34" charset="0"/>
              </a:rPr>
              <a:t>Sumber</a:t>
            </a:r>
            <a:r>
              <a:rPr lang="en-US" dirty="0">
                <a:latin typeface="Arial Black" panose="020B0A04020102020204" pitchFamily="34" charset="0"/>
              </a:rPr>
              <a:t> Utama </a:t>
            </a:r>
            <a:r>
              <a:rPr lang="en-US" dirty="0" err="1">
                <a:latin typeface="Arial Black" panose="020B0A04020102020204" pitchFamily="34" charset="0"/>
              </a:rPr>
              <a:t>Pendapatan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EBD98DF-07B4-4320-BF21-50C1883E1CFC}"/>
              </a:ext>
            </a:extLst>
          </p:cNvPr>
          <p:cNvSpPr/>
          <p:nvPr/>
        </p:nvSpPr>
        <p:spPr>
          <a:xfrm>
            <a:off x="4882662" y="3062160"/>
            <a:ext cx="6471137" cy="75699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latin typeface="Arial Black" panose="020B0A04020102020204" pitchFamily="34" charset="0"/>
              </a:rPr>
              <a:t>2).</a:t>
            </a:r>
            <a:r>
              <a:rPr lang="en-US" dirty="0" err="1">
                <a:latin typeface="Arial Black" panose="020B0A04020102020204" pitchFamily="34" charset="0"/>
              </a:rPr>
              <a:t>Daya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Tahan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Pendapatan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2277181-2412-4395-B67D-56203BD4D637}"/>
              </a:ext>
            </a:extLst>
          </p:cNvPr>
          <p:cNvSpPr/>
          <p:nvPr/>
        </p:nvSpPr>
        <p:spPr>
          <a:xfrm>
            <a:off x="4882663" y="4295650"/>
            <a:ext cx="6471137" cy="75699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en-US" dirty="0"/>
          </a:p>
          <a:p>
            <a:pPr lvl="0" algn="ctr"/>
            <a:r>
              <a:rPr lang="en-US" dirty="0">
                <a:latin typeface="Arial Black" panose="020B0A04020102020204" pitchFamily="34" charset="0"/>
              </a:rPr>
              <a:t>3).</a:t>
            </a:r>
            <a:r>
              <a:rPr lang="en-US" dirty="0" err="1">
                <a:latin typeface="Arial Black" panose="020B0A04020102020204" pitchFamily="34" charset="0"/>
              </a:rPr>
              <a:t>Hubungan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Pendapatan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Piutang</a:t>
            </a:r>
            <a:r>
              <a:rPr lang="en-US" dirty="0">
                <a:latin typeface="Arial Black" panose="020B0A04020102020204" pitchFamily="34" charset="0"/>
              </a:rPr>
              <a:t>, dan </a:t>
            </a:r>
            <a:r>
              <a:rPr lang="en-US" dirty="0" err="1">
                <a:latin typeface="Arial Black" panose="020B0A04020102020204" pitchFamily="34" charset="0"/>
              </a:rPr>
              <a:t>Persediaan</a:t>
            </a:r>
            <a:endParaRPr lang="en-US" dirty="0">
              <a:latin typeface="Arial Black" panose="020B0A04020102020204" pitchFamily="34" charset="0"/>
            </a:endParaRPr>
          </a:p>
          <a:p>
            <a:pPr lvl="0" algn="just">
              <a:buNone/>
            </a:pP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65BBBEE-DDD2-4EC5-B485-E515EC435B68}"/>
              </a:ext>
            </a:extLst>
          </p:cNvPr>
          <p:cNvSpPr/>
          <p:nvPr/>
        </p:nvSpPr>
        <p:spPr>
          <a:xfrm>
            <a:off x="4882662" y="5460384"/>
            <a:ext cx="6471137" cy="75699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latin typeface="Arial Black" panose="020B0A04020102020204" pitchFamily="34" charset="0"/>
              </a:rPr>
              <a:t>4).</a:t>
            </a:r>
            <a:r>
              <a:rPr lang="en-US" dirty="0" err="1">
                <a:latin typeface="Arial Black" panose="020B0A04020102020204" pitchFamily="34" charset="0"/>
              </a:rPr>
              <a:t>Pengakuan</a:t>
            </a:r>
            <a:r>
              <a:rPr lang="en-US" dirty="0">
                <a:latin typeface="Arial Black" panose="020B0A04020102020204" pitchFamily="34" charset="0"/>
              </a:rPr>
              <a:t> dan </a:t>
            </a:r>
            <a:r>
              <a:rPr lang="en-US" dirty="0" err="1">
                <a:latin typeface="Arial Black" panose="020B0A04020102020204" pitchFamily="34" charset="0"/>
              </a:rPr>
              <a:t>Pengukuran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Pendapatan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4905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Mengetahui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sumber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utama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pendapatan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perusahaan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merupakan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hal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sangat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penting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dalam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profitabilitas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terutama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bagi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perusahaan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terdiversifikasi</a:t>
            </a:r>
            <a:r>
              <a:rPr lang="en-US" sz="2400" dirty="0">
                <a:latin typeface="Arial Black" panose="020B0A040201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</a:rPr>
              <a:t>Pada </a:t>
            </a:r>
            <a:r>
              <a:rPr lang="en-US" sz="2400" dirty="0" err="1">
                <a:latin typeface="Arial Black" panose="020B0A04020102020204" pitchFamily="34" charset="0"/>
              </a:rPr>
              <a:t>perusahaan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terdiversifikasi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tiap</a:t>
            </a:r>
            <a:r>
              <a:rPr lang="en-US" sz="2400" dirty="0">
                <a:latin typeface="Arial Black" panose="020B0A04020102020204" pitchFamily="34" charset="0"/>
              </a:rPr>
              <a:t> pasar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lini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produk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seringkali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memiliki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pola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pertumbuhan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profitabilitas</a:t>
            </a:r>
            <a:r>
              <a:rPr lang="en-US" sz="2400" dirty="0">
                <a:latin typeface="Arial Black" panose="020B0A04020102020204" pitchFamily="34" charset="0"/>
              </a:rPr>
              <a:t>, dan </a:t>
            </a:r>
            <a:r>
              <a:rPr lang="en-US" sz="2400" dirty="0" err="1">
                <a:latin typeface="Arial Black" panose="020B0A04020102020204" pitchFamily="34" charset="0"/>
              </a:rPr>
              <a:t>potensi</a:t>
            </a:r>
            <a:r>
              <a:rPr lang="en-US" sz="2400" dirty="0">
                <a:latin typeface="Arial Black" panose="020B0A04020102020204" pitchFamily="34" charset="0"/>
              </a:rPr>
              <a:t> masa </a:t>
            </a:r>
            <a:r>
              <a:rPr lang="en-US" sz="2400" dirty="0" err="1">
                <a:latin typeface="Arial Black" panose="020B0A04020102020204" pitchFamily="34" charset="0"/>
              </a:rPr>
              <a:t>depan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berbeda-beda</a:t>
            </a:r>
            <a:r>
              <a:rPr lang="en-US" sz="2400" dirty="0">
                <a:latin typeface="Arial Black" panose="020B0A040201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Common Size </a:t>
            </a:r>
            <a:r>
              <a:rPr lang="en-US" sz="2400" dirty="0" err="1">
                <a:latin typeface="Arial Black" panose="020B0A04020102020204" pitchFamily="34" charset="0"/>
              </a:rPr>
              <a:t>merupakan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alat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yang paling </a:t>
            </a:r>
            <a:r>
              <a:rPr lang="en-US" sz="2400" dirty="0" err="1">
                <a:latin typeface="Arial Black" panose="020B0A04020102020204" pitchFamily="34" charset="0"/>
              </a:rPr>
              <a:t>tepat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untuk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menganalisis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sumber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pendapatan</a:t>
            </a:r>
            <a:r>
              <a:rPr lang="en-US" sz="2400" dirty="0">
                <a:latin typeface="Arial Black" panose="020B0A04020102020204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469FA8-D13F-4A9D-957D-04C77C2BF34E}"/>
              </a:ext>
            </a:extLst>
          </p:cNvPr>
          <p:cNvSpPr/>
          <p:nvPr/>
        </p:nvSpPr>
        <p:spPr>
          <a:xfrm>
            <a:off x="838201" y="626328"/>
            <a:ext cx="10515600" cy="109696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800" dirty="0">
                <a:latin typeface="Arial Black" panose="020B0A04020102020204" pitchFamily="34" charset="0"/>
              </a:rPr>
              <a:t>1).</a:t>
            </a:r>
            <a:r>
              <a:rPr lang="en-US" sz="2800" dirty="0" err="1">
                <a:latin typeface="Arial Black" panose="020B0A04020102020204" pitchFamily="34" charset="0"/>
              </a:rPr>
              <a:t>Sumber</a:t>
            </a:r>
            <a:r>
              <a:rPr lang="en-US" sz="2800" dirty="0">
                <a:latin typeface="Arial Black" panose="020B0A04020102020204" pitchFamily="34" charset="0"/>
              </a:rPr>
              <a:t> Utama </a:t>
            </a:r>
            <a:r>
              <a:rPr lang="en-US" sz="2800" dirty="0" err="1">
                <a:latin typeface="Arial Black" panose="020B0A04020102020204" pitchFamily="34" charset="0"/>
              </a:rPr>
              <a:t>Pendapatan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9138"/>
            <a:ext cx="10515600" cy="348175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Daya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pendapatan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sangat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penting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bagi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profitabilitas</a:t>
            </a:r>
            <a:r>
              <a:rPr lang="en-US" sz="2400" dirty="0">
                <a:latin typeface="Arial Black" panose="020B0A04020102020204" pitchFamily="34" charset="0"/>
              </a:rPr>
              <a:t>.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profitabilitas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meningkat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bila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pendapatan</a:t>
            </a:r>
            <a:r>
              <a:rPr lang="en-US" sz="2400" dirty="0">
                <a:latin typeface="Arial Black" panose="020B0A04020102020204" pitchFamily="34" charset="0"/>
              </a:rPr>
              <a:t> per </a:t>
            </a:r>
            <a:r>
              <a:rPr lang="en-US" sz="2400" dirty="0" err="1">
                <a:latin typeface="Arial Black" panose="020B0A04020102020204" pitchFamily="34" charset="0"/>
              </a:rPr>
              <a:t>segmen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dapat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dinilai</a:t>
            </a:r>
            <a:r>
              <a:rPr lang="en-US" sz="2400" dirty="0">
                <a:latin typeface="Arial Black" panose="020B0A040201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Ada</a:t>
            </a:r>
            <a:r>
              <a:rPr lang="en-US" sz="2400" dirty="0">
                <a:latin typeface="Arial Black" panose="020B0A04020102020204" pitchFamily="34" charset="0"/>
              </a:rPr>
              <a:t> 2 </a:t>
            </a:r>
            <a:r>
              <a:rPr lang="en-US" sz="2400" dirty="0" err="1">
                <a:latin typeface="Arial Black" panose="020B0A04020102020204" pitchFamily="34" charset="0"/>
              </a:rPr>
              <a:t>alat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berguna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untuk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menilai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pendapata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yakni</a:t>
            </a:r>
            <a:r>
              <a:rPr lang="en-US" sz="2400" dirty="0">
                <a:latin typeface="Arial Black" panose="020B0A04020102020204" pitchFamily="34" charset="0"/>
              </a:rPr>
              <a:t>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Arial Black" panose="020B0A04020102020204" pitchFamily="34" charset="0"/>
              </a:rPr>
              <a:t>(1)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Tren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Prosentase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Arial Black" panose="020B0A04020102020204" pitchFamily="34" charset="0"/>
              </a:rPr>
              <a:t>(2)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MD&amp;A (Management Discussion &amp; Analysis/</a:t>
            </a:r>
            <a:r>
              <a:rPr lang="en-US" sz="2400" dirty="0" err="1">
                <a:latin typeface="Arial Black" panose="020B0A04020102020204" pitchFamily="34" charset="0"/>
              </a:rPr>
              <a:t>Diskusi</a:t>
            </a:r>
            <a:r>
              <a:rPr lang="en-US" sz="2400" dirty="0">
                <a:latin typeface="Arial Black" panose="020B0A04020102020204" pitchFamily="34" charset="0"/>
              </a:rPr>
              <a:t> dan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manajemen</a:t>
            </a:r>
            <a:r>
              <a:rPr lang="en-US" sz="2400" dirty="0">
                <a:latin typeface="Arial Black" panose="020B0A04020102020204" pitchFamily="34" charset="0"/>
              </a:rPr>
              <a:t>)</a:t>
            </a:r>
          </a:p>
          <a:p>
            <a:pPr algn="just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C662D19-1705-468D-B882-48C3C204BCE3}"/>
              </a:ext>
            </a:extLst>
          </p:cNvPr>
          <p:cNvSpPr/>
          <p:nvPr/>
        </p:nvSpPr>
        <p:spPr>
          <a:xfrm>
            <a:off x="838200" y="586154"/>
            <a:ext cx="10515600" cy="103944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400" dirty="0">
                <a:latin typeface="Arial Black" panose="020B0A04020102020204" pitchFamily="34" charset="0"/>
              </a:rPr>
              <a:t>2).</a:t>
            </a:r>
            <a:r>
              <a:rPr lang="en-US" sz="2400" dirty="0" err="1">
                <a:latin typeface="Arial Black" panose="020B0A04020102020204" pitchFamily="34" charset="0"/>
              </a:rPr>
              <a:t>Daya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Tahan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Pendapatan</a:t>
            </a:r>
            <a:endParaRPr lang="en-US" sz="2400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74985"/>
            <a:ext cx="10515600" cy="355209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Hubungan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antara</a:t>
            </a:r>
            <a:r>
              <a:rPr lang="en-US" sz="2400" dirty="0">
                <a:latin typeface="Arial Black" panose="020B0A04020102020204" pitchFamily="34" charset="0"/>
              </a:rPr>
              <a:t>  </a:t>
            </a:r>
            <a:r>
              <a:rPr lang="en-US" sz="2400" dirty="0" err="1">
                <a:latin typeface="Arial Black" panose="020B0A04020102020204" pitchFamily="34" charset="0"/>
              </a:rPr>
              <a:t>pendapatan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dengan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piutang</a:t>
            </a:r>
            <a:r>
              <a:rPr lang="en-US" sz="2400" dirty="0">
                <a:latin typeface="Arial Black" panose="020B0A04020102020204" pitchFamily="34" charset="0"/>
              </a:rPr>
              <a:t> dan </a:t>
            </a:r>
            <a:r>
              <a:rPr lang="en-US" sz="2400" dirty="0" err="1">
                <a:latin typeface="Arial Black" panose="020B0A04020102020204" pitchFamily="34" charset="0"/>
              </a:rPr>
              <a:t>pendapatan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dengan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persediaan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seringkali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menjadi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petunjuk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penting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bagi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evaluasi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hasil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operasi</a:t>
            </a:r>
            <a:r>
              <a:rPr lang="en-US" sz="2400" dirty="0">
                <a:latin typeface="Arial Black" panose="020B0A04020102020204" pitchFamily="34" charset="0"/>
              </a:rPr>
              <a:t>, dan </a:t>
            </a:r>
            <a:r>
              <a:rPr lang="en-US" sz="2400" dirty="0" err="1">
                <a:latin typeface="Arial Black" panose="020B0A04020102020204" pitchFamily="34" charset="0"/>
              </a:rPr>
              <a:t>hubungan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tersebut</a:t>
            </a:r>
            <a:r>
              <a:rPr lang="en-US" sz="2400" dirty="0">
                <a:latin typeface="Arial Black" panose="020B0A04020102020204" pitchFamily="34" charset="0"/>
              </a:rPr>
              <a:t> juga </a:t>
            </a:r>
            <a:r>
              <a:rPr lang="en-US" sz="2400" dirty="0" err="1">
                <a:latin typeface="Arial Black" panose="020B0A04020102020204" pitchFamily="34" charset="0"/>
              </a:rPr>
              <a:t>sering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berguna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untuk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memprediksi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kinerja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perusahaan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dimasa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depan</a:t>
            </a:r>
            <a:r>
              <a:rPr lang="en-US" sz="2400" dirty="0">
                <a:latin typeface="Arial Black" panose="020B0A040201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</a:rPr>
              <a:t>Sebagai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ilustrasi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misalnya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bila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tingkat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pertumbuhan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piutang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usaha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melebihi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tingkat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pertumbuhan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pendapatan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maka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perlu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dilakukan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untuk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melihat</a:t>
            </a:r>
            <a:r>
              <a:rPr lang="en-US" sz="2400" dirty="0">
                <a:latin typeface="Arial Black" panose="020B0A04020102020204" pitchFamily="34" charset="0"/>
              </a:rPr>
              <a:t> factor </a:t>
            </a:r>
            <a:r>
              <a:rPr lang="en-US" sz="2400" dirty="0" err="1">
                <a:latin typeface="Arial Black" panose="020B0A04020102020204" pitchFamily="34" charset="0"/>
              </a:rPr>
              <a:t>penyebabnya</a:t>
            </a:r>
            <a:r>
              <a:rPr lang="en-US" sz="2400" dirty="0">
                <a:latin typeface="Arial Black" panose="020B0A04020102020204" pitchFamily="34" charset="0"/>
              </a:rPr>
              <a:t>. </a:t>
            </a:r>
          </a:p>
          <a:p>
            <a:pPr algn="just">
              <a:buNone/>
            </a:pP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A877664-6789-43A6-B97F-0C185340DE74}"/>
              </a:ext>
            </a:extLst>
          </p:cNvPr>
          <p:cNvSpPr/>
          <p:nvPr/>
        </p:nvSpPr>
        <p:spPr>
          <a:xfrm>
            <a:off x="937846" y="562708"/>
            <a:ext cx="10328031" cy="125436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en-US" dirty="0"/>
          </a:p>
          <a:p>
            <a:pPr lvl="0" algn="ctr"/>
            <a:r>
              <a:rPr lang="en-US" sz="2400" dirty="0">
                <a:latin typeface="Arial Black" panose="020B0A04020102020204" pitchFamily="34" charset="0"/>
              </a:rPr>
              <a:t>3).</a:t>
            </a:r>
            <a:r>
              <a:rPr lang="en-US" sz="2400" dirty="0" err="1">
                <a:latin typeface="Arial Black" panose="020B0A04020102020204" pitchFamily="34" charset="0"/>
              </a:rPr>
              <a:t>Hubungan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Pendapatan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Piutang</a:t>
            </a:r>
            <a:r>
              <a:rPr lang="en-US" sz="2400" dirty="0">
                <a:latin typeface="Arial Black" panose="020B0A04020102020204" pitchFamily="34" charset="0"/>
              </a:rPr>
              <a:t>, dan </a:t>
            </a:r>
            <a:r>
              <a:rPr lang="en-US" sz="2400" dirty="0" err="1">
                <a:latin typeface="Arial Black" panose="020B0A04020102020204" pitchFamily="34" charset="0"/>
              </a:rPr>
              <a:t>Persediaan</a:t>
            </a:r>
            <a:endParaRPr lang="en-US" sz="2400" dirty="0">
              <a:latin typeface="Arial Black" panose="020B0A04020102020204" pitchFamily="34" charset="0"/>
            </a:endParaRPr>
          </a:p>
          <a:p>
            <a:pPr lvl="0" algn="just">
              <a:buNone/>
            </a:pPr>
            <a:endParaRPr lang="en-US" dirty="0"/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A5256DED-FCC6-4BED-AB85-B1A5DA6ECB7C}"/>
              </a:ext>
            </a:extLst>
          </p:cNvPr>
          <p:cNvSpPr/>
          <p:nvPr/>
        </p:nvSpPr>
        <p:spPr>
          <a:xfrm>
            <a:off x="9671539" y="5427786"/>
            <a:ext cx="1336430" cy="116058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err="1">
                <a:latin typeface="Arial Black" panose="020B0A04020102020204" pitchFamily="34" charset="0"/>
              </a:rPr>
              <a:t>Penyebabnya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mungkin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karena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pendapatan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didorong</a:t>
            </a:r>
            <a:r>
              <a:rPr lang="en-US" sz="2600" dirty="0">
                <a:latin typeface="Arial Black" panose="020B0A04020102020204" pitchFamily="34" charset="0"/>
              </a:rPr>
              <a:t> oleh </a:t>
            </a:r>
            <a:r>
              <a:rPr lang="en-US" sz="2600" dirty="0" err="1">
                <a:latin typeface="Arial Black" panose="020B0A04020102020204" pitchFamily="34" charset="0"/>
              </a:rPr>
              <a:t>insentif</a:t>
            </a:r>
            <a:r>
              <a:rPr lang="en-US" sz="2600" dirty="0">
                <a:latin typeface="Arial Black" panose="020B0A04020102020204" pitchFamily="34" charset="0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</a:rPr>
              <a:t>lebih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besar</a:t>
            </a:r>
            <a:r>
              <a:rPr lang="en-US" sz="2600" dirty="0">
                <a:latin typeface="Arial Black" panose="020B0A04020102020204" pitchFamily="34" charset="0"/>
              </a:rPr>
              <a:t>, </a:t>
            </a:r>
            <a:r>
              <a:rPr lang="en-US" sz="2600" dirty="0" err="1">
                <a:latin typeface="Arial Black" panose="020B0A04020102020204" pitchFamily="34" charset="0"/>
              </a:rPr>
              <a:t>perpanjangan</a:t>
            </a:r>
            <a:r>
              <a:rPr lang="en-US" sz="2600" dirty="0">
                <a:latin typeface="Arial Black" panose="020B0A04020102020204" pitchFamily="34" charset="0"/>
              </a:rPr>
              <a:t> masa </a:t>
            </a:r>
            <a:r>
              <a:rPr lang="en-US" sz="2600" dirty="0" err="1">
                <a:latin typeface="Arial Black" panose="020B0A04020102020204" pitchFamily="34" charset="0"/>
              </a:rPr>
              <a:t>kredit</a:t>
            </a:r>
            <a:r>
              <a:rPr lang="en-US" sz="2600" dirty="0">
                <a:latin typeface="Arial Black" panose="020B0A04020102020204" pitchFamily="34" charset="0"/>
              </a:rPr>
              <a:t>, </a:t>
            </a:r>
            <a:r>
              <a:rPr lang="en-US" sz="2600" dirty="0" err="1">
                <a:latin typeface="Arial Black" panose="020B0A04020102020204" pitchFamily="34" charset="0"/>
              </a:rPr>
              <a:t>atau</a:t>
            </a:r>
            <a:r>
              <a:rPr lang="en-US" sz="2600" dirty="0">
                <a:latin typeface="Arial Black" panose="020B0A04020102020204" pitchFamily="34" charset="0"/>
              </a:rPr>
              <a:t> strategi </a:t>
            </a:r>
            <a:r>
              <a:rPr lang="en-US" sz="2600" dirty="0" err="1">
                <a:latin typeface="Arial Black" panose="020B0A04020102020204" pitchFamily="34" charset="0"/>
              </a:rPr>
              <a:t>saat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ini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sebagai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antisipasi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pendapatan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dimasa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depan</a:t>
            </a:r>
            <a:r>
              <a:rPr lang="en-US" sz="2600" dirty="0">
                <a:latin typeface="Arial Black" panose="020B0A040201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err="1">
                <a:latin typeface="Arial Black" panose="020B0A04020102020204" pitchFamily="34" charset="0"/>
              </a:rPr>
              <a:t>Analisis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komponen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persediaan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sering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memberi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petunjuk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penting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bagi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pendapatan</a:t>
            </a:r>
            <a:r>
              <a:rPr lang="en-US" sz="2600" dirty="0">
                <a:latin typeface="Arial Black" panose="020B0A04020102020204" pitchFamily="34" charset="0"/>
              </a:rPr>
              <a:t> dan </a:t>
            </a:r>
            <a:r>
              <a:rPr lang="en-US" sz="2600" dirty="0" err="1">
                <a:latin typeface="Arial Black" panose="020B0A04020102020204" pitchFamily="34" charset="0"/>
              </a:rPr>
              <a:t>aktivitas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operasi</a:t>
            </a:r>
            <a:r>
              <a:rPr lang="en-US" sz="2600" dirty="0">
                <a:latin typeface="Arial Black" panose="020B0A040201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Sebagai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ilustrasi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misalnya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bila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kenaikan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barang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jadi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disertai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dengan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penurunan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bahan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baku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atau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barang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dalam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proses</a:t>
            </a:r>
            <a:r>
              <a:rPr lang="en-US" sz="2600" dirty="0">
                <a:latin typeface="Arial Black" panose="020B0A04020102020204" pitchFamily="34" charset="0"/>
              </a:rPr>
              <a:t>, </a:t>
            </a:r>
            <a:r>
              <a:rPr lang="en-US" sz="2600" dirty="0" err="1">
                <a:latin typeface="Arial Black" panose="020B0A04020102020204" pitchFamily="34" charset="0"/>
              </a:rPr>
              <a:t>maka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kemungkinan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terjadi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penurunan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produksi</a:t>
            </a:r>
            <a:endParaRPr lang="en-US" sz="26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allout: Down Arrow 3">
            <a:extLst>
              <a:ext uri="{FF2B5EF4-FFF2-40B4-BE49-F238E27FC236}">
                <a16:creationId xmlns:a16="http://schemas.microsoft.com/office/drawing/2014/main" id="{F0B0D02A-72E7-4D24-9D99-88746650657A}"/>
              </a:ext>
            </a:extLst>
          </p:cNvPr>
          <p:cNvSpPr/>
          <p:nvPr/>
        </p:nvSpPr>
        <p:spPr>
          <a:xfrm>
            <a:off x="1113692" y="386343"/>
            <a:ext cx="2192216" cy="103163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 Black" panose="020B0A04020102020204" pitchFamily="34" charset="0"/>
              </a:rPr>
              <a:t>Lanjutan</a:t>
            </a:r>
            <a:endParaRPr lang="en-US" sz="2400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1558</Words>
  <Application>Microsoft Office PowerPoint</Application>
  <PresentationFormat>Widescreen</PresentationFormat>
  <Paragraphs>199</Paragraphs>
  <Slides>29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Arial Black</vt:lpstr>
      <vt:lpstr>Calibri</vt:lpstr>
      <vt:lpstr>Calibri Light</vt:lpstr>
      <vt:lpstr>Wingdings</vt:lpstr>
      <vt:lpstr>Office Theme</vt:lpstr>
      <vt:lpstr>PowerPoint Presentation</vt:lpstr>
      <vt:lpstr>    SESI IX ANALISIS PROFITABILITAS    </vt:lpstr>
      <vt:lpstr>Makna Analisis Profitabilitas</vt:lpstr>
      <vt:lpstr>PowerPoint Presentation</vt:lpstr>
      <vt:lpstr>Analisis Pendapatan Perusahaan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ANALISIS PERUBAHAN LABA KOTOR</vt:lpstr>
      <vt:lpstr>Perubahan Laba Kotor</vt:lpstr>
      <vt:lpstr>PowerPoint Presentation</vt:lpstr>
      <vt:lpstr>PowerPoint Presentation</vt:lpstr>
      <vt:lpstr>Rumus  Analisis Perubahan Laba Kotor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PEMBAHASAN  SOAL</vt:lpstr>
      <vt:lpstr>PENYELESAIAN :</vt:lpstr>
      <vt:lpstr>Menghitung Perubahan Laba Kotor  Karena Faktor Penjualan</vt:lpstr>
      <vt:lpstr>Menghitung Perubahan Laba Kotor  Karena HPP</vt:lpstr>
      <vt:lpstr>Hasil Analisis Laporan  Perubahan Laba Kotor Tahun 1979 &amp; 1978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 YAI P10</dc:title>
  <dc:creator>Marsudin</dc:creator>
  <cp:lastModifiedBy>Mery</cp:lastModifiedBy>
  <cp:revision>31</cp:revision>
  <dcterms:created xsi:type="dcterms:W3CDTF">2020-11-24T04:08:39Z</dcterms:created>
  <dcterms:modified xsi:type="dcterms:W3CDTF">2025-12-01T02:37:35Z</dcterms:modified>
</cp:coreProperties>
</file>