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57" r:id="rId2"/>
    <p:sldId id="558" r:id="rId3"/>
    <p:sldId id="258" r:id="rId4"/>
    <p:sldId id="559" r:id="rId5"/>
    <p:sldId id="560" r:id="rId6"/>
    <p:sldId id="561" r:id="rId7"/>
    <p:sldId id="562" r:id="rId8"/>
    <p:sldId id="563" r:id="rId9"/>
    <p:sldId id="564" r:id="rId10"/>
    <p:sldId id="565" r:id="rId11"/>
    <p:sldId id="566" r:id="rId12"/>
    <p:sldId id="567" r:id="rId13"/>
    <p:sldId id="568" r:id="rId14"/>
    <p:sldId id="569" r:id="rId15"/>
    <p:sldId id="571" r:id="rId16"/>
    <p:sldId id="572" r:id="rId17"/>
    <p:sldId id="573" r:id="rId18"/>
    <p:sldId id="574" r:id="rId19"/>
    <p:sldId id="575" r:id="rId20"/>
    <p:sldId id="57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9592D-79A7-40F8-8BED-ECC58A81C4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C60E9D-279A-4511-A338-507A7C6FB5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38BA4-7318-4911-A450-3A255F8C6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3DD4-FB2B-4019-9BA2-614E2510EF6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837010-71BA-4A4E-AFC6-23EF96F44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E4258-0144-4149-92E8-7B609126F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7F02-BE0D-41A3-A779-0198F4DAE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520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9B2C8-8346-4D88-A68A-1A849BEA0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971AF0-8D83-43B7-8758-3FB21201C1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FC82E-414C-4DE2-828F-79F39330D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3DD4-FB2B-4019-9BA2-614E2510EF6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8505A8-01EB-431A-8DEE-C496F85EC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74516-DFC7-4DCD-9FDE-A1E5863DD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7F02-BE0D-41A3-A779-0198F4DAE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718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D8DCF3-1606-4A68-B6C1-75CDE19ACD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346B7B-61EC-4DFB-802E-D90DD13488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A4366B-7DD2-4470-BEAD-F476E55C3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3DD4-FB2B-4019-9BA2-614E2510EF6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D467CC-11DE-4EEC-BB1A-DBEFE8098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416058-CE57-4CE5-A87E-C2561EDB5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7F02-BE0D-41A3-A779-0198F4DAE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937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B6811-66A5-4442-9FDD-D16762FA1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0D689-637A-484F-A579-B765911E4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CD17EF-6392-44F4-9485-6BCEDBDBE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3DD4-FB2B-4019-9BA2-614E2510EF6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A24DB-678B-417A-B53A-154A245DC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B0AA7-F573-4BD0-BB86-E4A79F319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7F02-BE0D-41A3-A779-0198F4DAE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040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7A07A-6574-4479-A0E0-B2336786B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C19953-FC15-41D5-AF8F-44905A991F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E3D20-2A53-4D2C-AA89-E93E704B7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3DD4-FB2B-4019-9BA2-614E2510EF6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625389-A7D8-425A-A2F9-4F325CF86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E2A703-9B3C-412F-93F7-40AFA299C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7F02-BE0D-41A3-A779-0198F4DAE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692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15F62-DD4A-447C-91D1-6A80560E9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40745-AD63-4B06-8F8F-91682231EF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A88C73-21AD-48C3-80BE-13C53A6C5E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C04343-FE74-4EE3-BDCB-706F35BC7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3DD4-FB2B-4019-9BA2-614E2510EF6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DEB02F-6F3C-46A3-B9BB-13287C6D6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0AA690-5DA7-4043-841F-E97A3F33C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7F02-BE0D-41A3-A779-0198F4DAE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138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52484-943E-4416-8038-8BAB5DA7A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C17C1D-FFC0-4502-A20D-E1B81D4F21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1C51CD-9349-45D8-B357-57FC6B574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160C91-4EB5-4BEE-9B1B-1C0218C65F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ADFA49-83EA-4B22-AAF7-9DAD6D2CF8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57CA36-11D7-4DDB-9F59-153FE2BA1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3DD4-FB2B-4019-9BA2-614E2510EF6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C14E9B-8864-400B-B027-7940F2818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2F069A-ADBA-4247-AEBB-1FA4DBE6D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7F02-BE0D-41A3-A779-0198F4DAE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893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09F70-016A-4089-A8A0-544B296AA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8853C0-B407-4EA4-894B-A5FB0A525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3DD4-FB2B-4019-9BA2-614E2510EF6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BA77F4-1C53-4E8D-A93B-52970BCB4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CE9967-410F-4E42-929A-EA461BABA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7F02-BE0D-41A3-A779-0198F4DAE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808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C07F26-48DC-48D4-8D3A-F3A13E30C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3DD4-FB2B-4019-9BA2-614E2510EF6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EA07B9-ED4E-404A-A7D3-3EA4C1D0D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7F5892-1001-497F-83A3-0B27D823B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7F02-BE0D-41A3-A779-0198F4DAE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806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BBD92-86CB-4E18-AF61-C7FACCE46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66F23-4D61-47A6-A681-6E954266D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60EB04-346C-4EB2-BF24-0949D511D4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A3242A-3476-4049-9F58-E7F119A2D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3DD4-FB2B-4019-9BA2-614E2510EF6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506B9B-9F79-42C8-9CBC-5AFC4FF1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42A2CA-8969-4208-87BD-DC3D5F6D6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7F02-BE0D-41A3-A779-0198F4DAE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800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5D7E7-6E14-4E7A-BA32-CF6B5570B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2D9B81-EC39-4892-8A97-A7E7766CC4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A0D76B-40A0-4246-BBFD-3CE5A0E6F9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9C0B9B-B619-4CB3-ADBF-497436B9E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D3DD4-FB2B-4019-9BA2-614E2510EF6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3E392-42B1-45EE-949A-5C6ED905A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A27C0C-D8A6-4143-8F7F-E5B2152A7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87F02-BE0D-41A3-A779-0198F4DAE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180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21E611-5059-4F83-97E7-F13E90DF5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54708C-D813-4D31-BB59-E1042A5FAB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4CE448-97D6-4193-B58D-4C18007682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D3DD4-FB2B-4019-9BA2-614E2510EF6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66BEB-4E48-4D5A-B0A0-9802A1649E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0F142-63B0-4466-858F-948A3BE06B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87F02-BE0D-41A3-A779-0198F4DAE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440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F01414-B5B6-4906-8AED-9959834E4915}"/>
              </a:ext>
            </a:extLst>
          </p:cNvPr>
          <p:cNvSpPr/>
          <p:nvPr/>
        </p:nvSpPr>
        <p:spPr>
          <a:xfrm>
            <a:off x="1324709" y="750278"/>
            <a:ext cx="9683260" cy="13129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 Black" panose="020B0A04020102020204" pitchFamily="34" charset="0"/>
              </a:rPr>
              <a:t>UNIVERSITAS PERSADA INDONESIA YAI</a:t>
            </a:r>
          </a:p>
          <a:p>
            <a:pPr algn="ctr"/>
            <a:r>
              <a:rPr lang="en-US" sz="2000" dirty="0">
                <a:latin typeface="Arial Black" panose="020B0A04020102020204" pitchFamily="34" charset="0"/>
              </a:rPr>
              <a:t>FAKULTAS EKONOMI DAN BISNIS </a:t>
            </a:r>
          </a:p>
          <a:p>
            <a:pPr algn="ctr"/>
            <a:r>
              <a:rPr lang="en-US" sz="2000" dirty="0">
                <a:latin typeface="Arial Black" panose="020B0A04020102020204" pitchFamily="34" charset="0"/>
              </a:rPr>
              <a:t>PROGRAM STUDI AKUNTANSI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C40C55-06D6-4CF0-8BC6-3E8B52A0C9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709" y="3083169"/>
            <a:ext cx="9683260" cy="322384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EE32FF3-6205-4B88-8469-CF75D25EDF90}"/>
              </a:ext>
            </a:extLst>
          </p:cNvPr>
          <p:cNvSpPr/>
          <p:nvPr/>
        </p:nvSpPr>
        <p:spPr>
          <a:xfrm>
            <a:off x="1324709" y="2180492"/>
            <a:ext cx="9683260" cy="78544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ANALISIS LAPORAN KEUANGAN PERUSAHAAN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DOSEN : Dr. MERY WANIALISA, S.E., M.M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E8B6464-87F4-43F8-A447-38840B4F07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739" y="916476"/>
            <a:ext cx="1242645" cy="98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367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A7016-23D5-4BDB-8A37-F93D04856257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685800" marR="0" indent="-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057650" algn="l"/>
              </a:tabLst>
            </a:pP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Hasil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rendah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menunjukan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mencari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pendanaan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pendanaan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eksternal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pinjaman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kreditor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ataupun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tambahan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dana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investor)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membiayai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ekspansi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perluasan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usahanya</a:t>
            </a:r>
            <a:endParaRPr lang="en-US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4057650" algn="l"/>
              </a:tabLs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610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B4D5B-9211-4B21-A057-13D7D4672929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5715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057650" algn="l"/>
              </a:tabLst>
            </a:pP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Total Utang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menunjukan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kempuan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melunasi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seluruh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kewajibannya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lancar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mapun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jangka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Panjang.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dihitung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total utang.</a:t>
            </a:r>
          </a:p>
          <a:p>
            <a:pPr marL="5715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057650" algn="l"/>
              </a:tabLst>
            </a:pPr>
            <a:r>
              <a:rPr lang="en-US" sz="2400" dirty="0" err="1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Rumusnya</a:t>
            </a:r>
            <a:r>
              <a:rPr lang="en-US" sz="24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lang="en-US" sz="2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q"/>
              <a:tabLst>
                <a:tab pos="4057650" algn="l"/>
              </a:tabLst>
            </a:pP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Total Utang = </a:t>
            </a: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4057650" algn="l"/>
              </a:tabLst>
            </a:pP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2400" b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Total 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utang</a:t>
            </a:r>
            <a:endParaRPr lang="en-US" sz="2400" dirty="0">
              <a:solidFill>
                <a:srgbClr val="0070C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lowchart: Terminator 4">
            <a:extLst>
              <a:ext uri="{FF2B5EF4-FFF2-40B4-BE49-F238E27FC236}">
                <a16:creationId xmlns:a16="http://schemas.microsoft.com/office/drawing/2014/main" id="{9D27560F-D848-4663-B06E-EF35B3ECA95D}"/>
              </a:ext>
            </a:extLst>
          </p:cNvPr>
          <p:cNvSpPr/>
          <p:nvPr/>
        </p:nvSpPr>
        <p:spPr>
          <a:xfrm>
            <a:off x="1912209" y="580768"/>
            <a:ext cx="8615748" cy="928171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4).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 Utang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62763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9564C-AA00-4945-8231-404C93769F4A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5715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057650" algn="l"/>
              </a:tabLst>
            </a:pP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rendah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menunjukan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kemampuan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kurang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baikmdalam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membayar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semua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kewajibannya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menggunakan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yang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berasal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aktiitas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normal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4057650" algn="l"/>
              </a:tabLs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3964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07CB7-8A77-4564-9F49-87A13831A174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5715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057650" algn="l"/>
              </a:tabLst>
            </a:pP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Bersih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menunjukan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seberapa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jauh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penyesuaian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asumsi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akuntansi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akrual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mempengaruhi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perhitungan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bersih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5715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057650" algn="l"/>
              </a:tabLst>
            </a:pP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dihitung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bersih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5715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057650" algn="l"/>
              </a:tabLst>
            </a:pP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Bersih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endParaRPr lang="en-US" sz="2400" dirty="0">
              <a:solidFill>
                <a:srgbClr val="0070C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4057650" algn="l"/>
              </a:tabLst>
            </a:pP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: (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bersih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400" dirty="0">
              <a:solidFill>
                <a:srgbClr val="0070C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lowchart: Terminator 4">
            <a:extLst>
              <a:ext uri="{FF2B5EF4-FFF2-40B4-BE49-F238E27FC236}">
                <a16:creationId xmlns:a16="http://schemas.microsoft.com/office/drawing/2014/main" id="{BBE174AD-5F8B-4726-9A5A-20F3319D227E}"/>
              </a:ext>
            </a:extLst>
          </p:cNvPr>
          <p:cNvSpPr/>
          <p:nvPr/>
        </p:nvSpPr>
        <p:spPr>
          <a:xfrm>
            <a:off x="2159343" y="538591"/>
            <a:ext cx="8183261" cy="94422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marR="0" indent="-34290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  <a:tabLst>
                <a:tab pos="4057650" algn="l"/>
              </a:tabLst>
            </a:pP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5).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Besih</a:t>
            </a:r>
            <a:endParaRPr lang="en-US" sz="2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106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DA518-8016-404D-809A-FC0A7C2F9DC5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143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057650" algn="l"/>
              </a:tabLst>
            </a:pP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Pada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umumnya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bersih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diatas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adanya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non cash expenses (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beban-beban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memerlukan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pengeluaran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kas),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penyusutan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amortisasi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piutang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tak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tertagih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sifatnya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mengurangi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bersih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namun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berdampak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514350" marR="0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057650" algn="l"/>
              </a:tabLst>
            </a:pP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Semakin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tinggi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menunjukan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kinerja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semakin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meskipun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bersih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kecil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akibat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besarnya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non kas.</a:t>
            </a: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405765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564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F47DD-52AD-4286-8EFD-032E3BF762C8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err="1">
                <a:latin typeface="Arial Black" panose="020B0A04020102020204" pitchFamily="34" charset="0"/>
              </a:rPr>
              <a:t>Pembahasan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Soal</a:t>
            </a:r>
            <a:r>
              <a:rPr lang="en-US" dirty="0">
                <a:latin typeface="Arial Black" panose="020B0A04020102020204" pitchFamily="34" charset="0"/>
              </a:rPr>
              <a:t>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F76E270-A707-4931-8B36-9EF01D951E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644608"/>
              </p:ext>
            </p:extLst>
          </p:nvPr>
        </p:nvGraphicFramePr>
        <p:xfrm>
          <a:off x="838201" y="1804416"/>
          <a:ext cx="10515600" cy="42324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21824">
                  <a:extLst>
                    <a:ext uri="{9D8B030D-6E8A-4147-A177-3AD203B41FA5}">
                      <a16:colId xmlns:a16="http://schemas.microsoft.com/office/drawing/2014/main" val="1840156710"/>
                    </a:ext>
                  </a:extLst>
                </a:gridCol>
                <a:gridCol w="3496888">
                  <a:extLst>
                    <a:ext uri="{9D8B030D-6E8A-4147-A177-3AD203B41FA5}">
                      <a16:colId xmlns:a16="http://schemas.microsoft.com/office/drawing/2014/main" val="810052159"/>
                    </a:ext>
                  </a:extLst>
                </a:gridCol>
                <a:gridCol w="3496888">
                  <a:extLst>
                    <a:ext uri="{9D8B030D-6E8A-4147-A177-3AD203B41FA5}">
                      <a16:colId xmlns:a16="http://schemas.microsoft.com/office/drawing/2014/main" val="562578381"/>
                    </a:ext>
                  </a:extLst>
                </a:gridCol>
              </a:tblGrid>
              <a:tr h="745114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</a:rPr>
                        <a:t>Perusahaan “AA”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</a:rPr>
                        <a:t>Laporan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</a:rPr>
                        <a:t>Laba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</a:rPr>
                        <a:t>/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</a:rPr>
                        <a:t>Rugi</a:t>
                      </a:r>
                      <a:endParaRPr lang="en-US" sz="14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</a:rPr>
                        <a:t>Tahun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</a:rPr>
                        <a:t> 2001 dan 2002</a:t>
                      </a:r>
                      <a:endParaRPr lang="en-US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856829"/>
                  </a:ext>
                </a:extLst>
              </a:tr>
              <a:tr h="4917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</a:rPr>
                        <a:t>Item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</a:rPr>
                        <a:t>Tahun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</a:rPr>
                        <a:t> 2002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</a:rPr>
                        <a:t>(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</a:rPr>
                        <a:t>Rp.Juta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</a:rPr>
                        <a:t>)</a:t>
                      </a:r>
                      <a:endParaRPr lang="en-US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</a:rPr>
                        <a:t>Tahun 2001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</a:rPr>
                        <a:t> (Rp.Juta)</a:t>
                      </a:r>
                      <a:endParaRPr lang="en-US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57683874"/>
                  </a:ext>
                </a:extLst>
              </a:tr>
              <a:tr h="175859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 err="1">
                          <a:effectLst/>
                        </a:rPr>
                        <a:t>Penjualan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bersih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 err="1">
                          <a:effectLst/>
                        </a:rPr>
                        <a:t>Biaya</a:t>
                      </a:r>
                      <a:r>
                        <a:rPr lang="en-US" sz="1400" dirty="0">
                          <a:effectLst/>
                        </a:rPr>
                        <a:t> dan </a:t>
                      </a:r>
                      <a:r>
                        <a:rPr lang="en-US" sz="1400" dirty="0" err="1">
                          <a:effectLst/>
                        </a:rPr>
                        <a:t>beban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</a:rPr>
                        <a:t>EBIT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</a:rPr>
                        <a:t>Interest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</a:rPr>
                        <a:t>EBT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</a:rPr>
                        <a:t>Tax 25 %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</a:rPr>
                        <a:t>EAT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</a:rPr>
                        <a:t>4.000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</a:rPr>
                        <a:t>3.500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</a:rPr>
                        <a:t>500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</a:rPr>
                        <a:t>100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</a:rPr>
                        <a:t>400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</a:rPr>
                        <a:t>100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</a:rPr>
                        <a:t>300</a:t>
                      </a:r>
                      <a:endParaRPr lang="en-US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</a:rPr>
                        <a:t>3.800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</a:rPr>
                        <a:t>2.800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</a:rPr>
                        <a:t>1.000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</a:rPr>
                        <a:t>200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</a:rPr>
                        <a:t>800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</a:rPr>
                        <a:t>200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</a:rPr>
                        <a:t>600</a:t>
                      </a:r>
                      <a:endParaRPr lang="en-US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7651768"/>
                  </a:ext>
                </a:extLst>
              </a:tr>
              <a:tr h="745114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</a:rPr>
                        <a:t>Pembagian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</a:rPr>
                        <a:t>Laba</a:t>
                      </a:r>
                      <a:endParaRPr lang="en-US" sz="14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703249"/>
                  </a:ext>
                </a:extLst>
              </a:tr>
              <a:tr h="49182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</a:rPr>
                        <a:t>Dividen Pemegang Saham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</a:rPr>
                        <a:t>Laba ditahan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</a:rPr>
                        <a:t>180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</a:rPr>
                        <a:t>120</a:t>
                      </a:r>
                      <a:endParaRPr lang="en-US" sz="14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</a:rPr>
                        <a:t>360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</a:rPr>
                        <a:t>240</a:t>
                      </a:r>
                      <a:endParaRPr lang="en-US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4576102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78ECD520-334E-4294-B2D4-CC9701807A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788057" y="0"/>
            <a:ext cx="2006549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6750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DB71A02-3BE2-48C7-ABAC-CADB00F80F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1310581"/>
              </p:ext>
            </p:extLst>
          </p:nvPr>
        </p:nvGraphicFramePr>
        <p:xfrm>
          <a:off x="1408670" y="737364"/>
          <a:ext cx="9638270" cy="53832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9158">
                  <a:extLst>
                    <a:ext uri="{9D8B030D-6E8A-4147-A177-3AD203B41FA5}">
                      <a16:colId xmlns:a16="http://schemas.microsoft.com/office/drawing/2014/main" val="3182107471"/>
                    </a:ext>
                  </a:extLst>
                </a:gridCol>
                <a:gridCol w="1271172">
                  <a:extLst>
                    <a:ext uri="{9D8B030D-6E8A-4147-A177-3AD203B41FA5}">
                      <a16:colId xmlns:a16="http://schemas.microsoft.com/office/drawing/2014/main" val="3541649091"/>
                    </a:ext>
                  </a:extLst>
                </a:gridCol>
                <a:gridCol w="1200430">
                  <a:extLst>
                    <a:ext uri="{9D8B030D-6E8A-4147-A177-3AD203B41FA5}">
                      <a16:colId xmlns:a16="http://schemas.microsoft.com/office/drawing/2014/main" val="1869861401"/>
                    </a:ext>
                  </a:extLst>
                </a:gridCol>
                <a:gridCol w="2177752">
                  <a:extLst>
                    <a:ext uri="{9D8B030D-6E8A-4147-A177-3AD203B41FA5}">
                      <a16:colId xmlns:a16="http://schemas.microsoft.com/office/drawing/2014/main" val="3976318288"/>
                    </a:ext>
                  </a:extLst>
                </a:gridCol>
                <a:gridCol w="1271172">
                  <a:extLst>
                    <a:ext uri="{9D8B030D-6E8A-4147-A177-3AD203B41FA5}">
                      <a16:colId xmlns:a16="http://schemas.microsoft.com/office/drawing/2014/main" val="2567661014"/>
                    </a:ext>
                  </a:extLst>
                </a:gridCol>
                <a:gridCol w="1288586">
                  <a:extLst>
                    <a:ext uri="{9D8B030D-6E8A-4147-A177-3AD203B41FA5}">
                      <a16:colId xmlns:a16="http://schemas.microsoft.com/office/drawing/2014/main" val="1823981969"/>
                    </a:ext>
                  </a:extLst>
                </a:gridCol>
              </a:tblGrid>
              <a:tr h="1179403">
                <a:tc gridSpan="6"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Perusahaan “AA”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Neraca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Per 31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Desember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2001 dan 2002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79" marR="64779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4964462"/>
                  </a:ext>
                </a:extLst>
              </a:tr>
              <a:tr h="5834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Aktiva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79" marR="6477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2002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(Rp.Juta)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79" marR="6477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2001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(Rp.Juta)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79" marR="6477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Pasiva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79" marR="6477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2002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(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Rp.Juta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)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79" marR="64779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2001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(Rp.juta)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79" marR="64779" marT="0" marB="0"/>
                </a:tc>
                <a:extLst>
                  <a:ext uri="{0D108BD9-81ED-4DB2-BD59-A6C34878D82A}">
                    <a16:rowId xmlns:a16="http://schemas.microsoft.com/office/drawing/2014/main" val="3303239667"/>
                  </a:ext>
                </a:extLst>
              </a:tr>
              <a:tr h="316596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Kas 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Sekuritas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Piutang Usaha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Persediaan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Jml Aktiva lancar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Aktiva Tetap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Penyusutan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Jml Aktiva Tetap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79" marR="64779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70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370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320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760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1840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(500)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1.340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79" marR="64779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85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45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335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235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700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1.500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(400)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1.100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79" marR="64779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Utang Usaha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Wesel Bayar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Hutang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Gaji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Hutang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Pajak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Jml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Utang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Lancar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Obligasi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Surat Utang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Jml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utang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Jk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Pjng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Ekuitas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: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Saham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Preferen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Saham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Biasa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Tbhn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Mdl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Str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Laba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Ditahan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Jml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Ekuitas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79" marR="64779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60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90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30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110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290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520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210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730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40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70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100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870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1.080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79" marR="64779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50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80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30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100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260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540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40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580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40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70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100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750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960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79" marR="64779" marT="0" marB="0"/>
                </a:tc>
                <a:extLst>
                  <a:ext uri="{0D108BD9-81ED-4DB2-BD59-A6C34878D82A}">
                    <a16:rowId xmlns:a16="http://schemas.microsoft.com/office/drawing/2014/main" val="1254725345"/>
                  </a:ext>
                </a:extLst>
              </a:tr>
              <a:tr h="18612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Total Aktiva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79" marR="64779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2.100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79" marR="64779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1.800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79" marR="64779" marT="0" marB="0"/>
                </a:tc>
                <a:tc>
                  <a:txBody>
                    <a:bodyPr/>
                    <a:lstStyle/>
                    <a:p>
                      <a:pPr marL="4057650" marR="0" indent="-405765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Total Pasiva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79" marR="64779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2.100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79" marR="64779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1.800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779" marR="64779" marT="0" marB="0"/>
                </a:tc>
                <a:extLst>
                  <a:ext uri="{0D108BD9-81ED-4DB2-BD59-A6C34878D82A}">
                    <a16:rowId xmlns:a16="http://schemas.microsoft.com/office/drawing/2014/main" val="1863206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01794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886F259-0E72-4BF6-9102-E24DDC05A4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2223268"/>
              </p:ext>
            </p:extLst>
          </p:nvPr>
        </p:nvGraphicFramePr>
        <p:xfrm>
          <a:off x="2211860" y="1094547"/>
          <a:ext cx="8303740" cy="51216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5142">
                  <a:extLst>
                    <a:ext uri="{9D8B030D-6E8A-4147-A177-3AD203B41FA5}">
                      <a16:colId xmlns:a16="http://schemas.microsoft.com/office/drawing/2014/main" val="2095204525"/>
                    </a:ext>
                  </a:extLst>
                </a:gridCol>
                <a:gridCol w="4590685">
                  <a:extLst>
                    <a:ext uri="{9D8B030D-6E8A-4147-A177-3AD203B41FA5}">
                      <a16:colId xmlns:a16="http://schemas.microsoft.com/office/drawing/2014/main" val="3225928966"/>
                    </a:ext>
                  </a:extLst>
                </a:gridCol>
                <a:gridCol w="2767913">
                  <a:extLst>
                    <a:ext uri="{9D8B030D-6E8A-4147-A177-3AD203B41FA5}">
                      <a16:colId xmlns:a16="http://schemas.microsoft.com/office/drawing/2014/main" val="2866397090"/>
                    </a:ext>
                  </a:extLst>
                </a:gridCol>
              </a:tblGrid>
              <a:tr h="610559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Laporan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Arus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Kas (Cash Flow Statement)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Perusahaan “ AA”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Tahun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2002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375243"/>
                  </a:ext>
                </a:extLst>
              </a:tr>
              <a:tr h="40266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</a:rPr>
                        <a:t>Nomor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Item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Jumlah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(Rp.juta)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extLst>
                  <a:ext uri="{0D108BD9-81ED-4DB2-BD59-A6C34878D82A}">
                    <a16:rowId xmlns:a16="http://schemas.microsoft.com/office/drawing/2014/main" val="3289246360"/>
                  </a:ext>
                </a:extLst>
              </a:tr>
              <a:tr h="14421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</a:rPr>
                        <a:t>1.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Arus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Kas 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Kegiatan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Operasi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: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Laba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bersih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Penyusutan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Kenaikan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utang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usaha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Kenaikan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utang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pajak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Kenaikan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piutang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usaha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Kenaikan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persediaan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300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100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10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10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(35)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(85)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extLst>
                  <a:ext uri="{0D108BD9-81ED-4DB2-BD59-A6C34878D82A}">
                    <a16:rowId xmlns:a16="http://schemas.microsoft.com/office/drawing/2014/main" val="1818544722"/>
                  </a:ext>
                </a:extLst>
              </a:tr>
              <a:tr h="19477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Jumlah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Arus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Kas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Kegiatan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Operasi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300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extLst>
                  <a:ext uri="{0D108BD9-81ED-4DB2-BD59-A6C34878D82A}">
                    <a16:rowId xmlns:a16="http://schemas.microsoft.com/office/drawing/2014/main" val="2705629684"/>
                  </a:ext>
                </a:extLst>
              </a:tr>
              <a:tr h="40266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</a:rPr>
                        <a:t>2.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Arus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Kas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Kegiatan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Investasi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: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Aktiva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tetap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(340)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extLst>
                  <a:ext uri="{0D108BD9-81ED-4DB2-BD59-A6C34878D82A}">
                    <a16:rowId xmlns:a16="http://schemas.microsoft.com/office/drawing/2014/main" val="1916498966"/>
                  </a:ext>
                </a:extLst>
              </a:tr>
              <a:tr h="19477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Jumlah Arus Kas Kegiatan Investasi 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(340)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extLst>
                  <a:ext uri="{0D108BD9-81ED-4DB2-BD59-A6C34878D82A}">
                    <a16:rowId xmlns:a16="http://schemas.microsoft.com/office/drawing/2014/main" val="548981598"/>
                  </a:ext>
                </a:extLst>
              </a:tr>
              <a:tr h="10263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</a:rPr>
                        <a:t>3.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Arus Kas Kegiatan Pendanaan (Pembiayaan) :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Kenaikan wesel bayar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Kenaikan utang/kredit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Pelunasan obligasi</a:t>
                      </a: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Pembayaran dividen Preferen dan saham biasa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170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(20)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180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extLst>
                  <a:ext uri="{0D108BD9-81ED-4DB2-BD59-A6C34878D82A}">
                    <a16:rowId xmlns:a16="http://schemas.microsoft.com/office/drawing/2014/main" val="2363765009"/>
                  </a:ext>
                </a:extLst>
              </a:tr>
              <a:tr h="19477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Jumlah Arus Kas Kegiatan Pendanaan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(20)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extLst>
                  <a:ext uri="{0D108BD9-81ED-4DB2-BD59-A6C34878D82A}">
                    <a16:rowId xmlns:a16="http://schemas.microsoft.com/office/drawing/2014/main" val="2772649494"/>
                  </a:ext>
                </a:extLst>
              </a:tr>
              <a:tr h="19477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Jumlah Penambahan (Pengurangan) kas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(60)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extLst>
                  <a:ext uri="{0D108BD9-81ED-4DB2-BD59-A6C34878D82A}">
                    <a16:rowId xmlns:a16="http://schemas.microsoft.com/office/drawing/2014/main" val="3212302756"/>
                  </a:ext>
                </a:extLst>
              </a:tr>
              <a:tr h="19477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Saldo awal kas per 31 des 2001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130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extLst>
                  <a:ext uri="{0D108BD9-81ED-4DB2-BD59-A6C34878D82A}">
                    <a16:rowId xmlns:a16="http://schemas.microsoft.com/office/drawing/2014/main" val="2829145961"/>
                  </a:ext>
                </a:extLst>
              </a:tr>
              <a:tr h="19477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Saldo akhir kas per 31 des 2002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70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791" marR="67791" marT="0" marB="0"/>
                </a:tc>
                <a:extLst>
                  <a:ext uri="{0D108BD9-81ED-4DB2-BD59-A6C34878D82A}">
                    <a16:rowId xmlns:a16="http://schemas.microsoft.com/office/drawing/2014/main" val="2401236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08348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DC8596-9989-406A-AB2F-AEA8D3987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3253" y="1946031"/>
            <a:ext cx="10404389" cy="342313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sz="2400" dirty="0" err="1">
                <a:latin typeface="Arial Black" panose="020B0A04020102020204" pitchFamily="34" charset="0"/>
              </a:rPr>
              <a:t>Hitung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analisis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rasio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laporan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Arus</a:t>
            </a:r>
            <a:r>
              <a:rPr lang="en-US" sz="2400" dirty="0">
                <a:latin typeface="Arial Black" panose="020B0A04020102020204" pitchFamily="34" charset="0"/>
              </a:rPr>
              <a:t> kas </a:t>
            </a:r>
            <a:r>
              <a:rPr lang="en-US" sz="2400" dirty="0" err="1">
                <a:latin typeface="Arial Black" panose="020B0A04020102020204" pitchFamily="34" charset="0"/>
              </a:rPr>
              <a:t>perusahaan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tersebut</a:t>
            </a:r>
            <a:r>
              <a:rPr lang="en-US" sz="2400" dirty="0">
                <a:latin typeface="Arial Black" panose="020B0A04020102020204" pitchFamily="34" charset="0"/>
              </a:rPr>
              <a:t> pada </a:t>
            </a:r>
            <a:r>
              <a:rPr lang="en-US" sz="2400" dirty="0" err="1">
                <a:latin typeface="Arial Black" panose="020B0A04020102020204" pitchFamily="34" charset="0"/>
              </a:rPr>
              <a:t>periode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tahun</a:t>
            </a:r>
            <a:r>
              <a:rPr lang="en-US" sz="2400" dirty="0">
                <a:latin typeface="Arial Black" panose="020B0A04020102020204" pitchFamily="34" charset="0"/>
              </a:rPr>
              <a:t> 2002 yang </a:t>
            </a:r>
            <a:r>
              <a:rPr lang="en-US" sz="2400" dirty="0" err="1">
                <a:latin typeface="Arial Black" panose="020B0A04020102020204" pitchFamily="34" charset="0"/>
              </a:rPr>
              <a:t>terdiri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dari</a:t>
            </a:r>
            <a:r>
              <a:rPr lang="en-US" sz="2400" dirty="0">
                <a:latin typeface="Arial Black" panose="020B0A04020102020204" pitchFamily="34" charset="0"/>
              </a:rPr>
              <a:t> :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057650" algn="l"/>
              </a:tabLst>
            </a:pPr>
            <a:r>
              <a:rPr lang="en-US" sz="24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lancar</a:t>
            </a:r>
            <a:endParaRPr lang="en-US" sz="2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057650" algn="l"/>
              </a:tabLst>
            </a:pP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Bunga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057650" algn="l"/>
              </a:tabLst>
            </a:pP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Pengeluaran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Modal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057650" algn="l"/>
              </a:tabLst>
            </a:pP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Total Utang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4057650" algn="l"/>
              </a:tabLst>
            </a:pP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Besih</a:t>
            </a:r>
            <a:endParaRPr lang="en-US" sz="24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1A51183-5E8B-4BF7-9193-01F224C792C5}"/>
              </a:ext>
            </a:extLst>
          </p:cNvPr>
          <p:cNvSpPr/>
          <p:nvPr/>
        </p:nvSpPr>
        <p:spPr>
          <a:xfrm>
            <a:off x="1013254" y="926757"/>
            <a:ext cx="10404389" cy="9267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 Black" panose="020B0A04020102020204" pitchFamily="34" charset="0"/>
              </a:rPr>
              <a:t>Pertanyaan</a:t>
            </a:r>
            <a:r>
              <a:rPr lang="en-US" sz="3200" dirty="0">
                <a:latin typeface="Arial Black" panose="020B0A04020102020204" pitchFamily="34" charset="0"/>
              </a:rPr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16071132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3CEB9-F825-478A-A517-6A5B3D5D5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9373"/>
            <a:ext cx="10515600" cy="439758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45720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057650" algn="l"/>
              </a:tabLst>
            </a:pP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1).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lancar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(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: (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lancar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45720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057650" algn="l"/>
              </a:tabLst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300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juta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290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juta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1,034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103,4%</a:t>
            </a:r>
          </a:p>
          <a:p>
            <a:pPr marL="45720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057650" algn="l"/>
              </a:tabLst>
            </a:pP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057650" algn="l"/>
              </a:tabLst>
            </a:pP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2).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bunga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4057650" algn="l"/>
              </a:tabLst>
            </a:pP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bunga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: (Bunga)</a:t>
            </a: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4057650" algn="l"/>
              </a:tabLst>
            </a:pP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(300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juta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  100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juta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+ 100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juta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: 100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juta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500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juta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100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juta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5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500%</a:t>
            </a: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4057650" algn="l"/>
              </a:tabLst>
            </a:pP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057650" algn="l"/>
              </a:tabLst>
            </a:pP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3).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Pengeluaran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Modal = </a:t>
            </a: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4057650" algn="l"/>
              </a:tabLst>
            </a:pP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: (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Pengeluaran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Modal)</a:t>
            </a: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4057650" algn="l"/>
              </a:tabLst>
            </a:pP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300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juta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100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juta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3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300%</a:t>
            </a:r>
          </a:p>
          <a:p>
            <a:pPr marL="45720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057650" algn="l"/>
              </a:tabLst>
            </a:pP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057650" algn="l"/>
              </a:tabLst>
            </a:pP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057650" algn="l"/>
              </a:tabLst>
            </a:pP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21DA0D4-5AEC-48FF-8E93-C0AC3F5B6DD3}"/>
              </a:ext>
            </a:extLst>
          </p:cNvPr>
          <p:cNvSpPr/>
          <p:nvPr/>
        </p:nvSpPr>
        <p:spPr>
          <a:xfrm>
            <a:off x="2743200" y="963827"/>
            <a:ext cx="7376984" cy="6796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 Black" panose="020B0A04020102020204" pitchFamily="34" charset="0"/>
              </a:rPr>
              <a:t>Jawaban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Penyelesaian</a:t>
            </a:r>
            <a:r>
              <a:rPr lang="en-US" sz="2800" dirty="0">
                <a:latin typeface="Arial Black" panose="020B0A04020102020204" pitchFamily="34" charset="0"/>
              </a:rPr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1488586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E691F-F9B7-4131-A102-6BDEA901C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6345"/>
            <a:ext cx="10515600" cy="1325563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br>
              <a:rPr lang="en-US" sz="3600" dirty="0">
                <a:latin typeface="Arial Black" panose="020B0A04020102020204" pitchFamily="34" charset="0"/>
              </a:rPr>
            </a:br>
            <a:br>
              <a:rPr lang="en-US" sz="3600" dirty="0">
                <a:latin typeface="Arial Black" panose="020B0A04020102020204" pitchFamily="34" charset="0"/>
              </a:rPr>
            </a:br>
            <a:br>
              <a:rPr lang="en-US" sz="3600" dirty="0">
                <a:latin typeface="Arial Black" panose="020B0A04020102020204" pitchFamily="34" charset="0"/>
              </a:rPr>
            </a:br>
            <a:r>
              <a:rPr lang="en-US" sz="27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SESI VII</a:t>
            </a:r>
            <a:br>
              <a:rPr lang="en-US" sz="27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</a:br>
            <a:r>
              <a:rPr lang="en-US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Analisis</a:t>
            </a:r>
            <a:r>
              <a:rPr 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</a:t>
            </a:r>
            <a:b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</a:br>
            <a:b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</a:br>
            <a:endParaRPr lang="en-US" sz="3600" dirty="0"/>
          </a:p>
        </p:txBody>
      </p:sp>
      <p:pic>
        <p:nvPicPr>
          <p:cNvPr id="1026" name="Picture 2" descr="3 Cara Mudah Mengontrol Arus Kas Perusahaan | KoinWorks Blog">
            <a:extLst>
              <a:ext uri="{FF2B5EF4-FFF2-40B4-BE49-F238E27FC236}">
                <a16:creationId xmlns:a16="http://schemas.microsoft.com/office/drawing/2014/main" id="{C1AC9BB2-2DAE-4D18-9DC7-AB81798E5B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17291"/>
            <a:ext cx="10515600" cy="4484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93407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1837F-BA3F-4AA5-9FB1-3997ACEA9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243"/>
            <a:ext cx="10515600" cy="481772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4057650" algn="l"/>
              </a:tabLst>
            </a:pP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4).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Total Utang = </a:t>
            </a: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4057650" algn="l"/>
              </a:tabLst>
            </a:pP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: Total utang</a:t>
            </a: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4057650" algn="l"/>
              </a:tabLst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300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juta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1.020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juta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0,29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29%</a:t>
            </a: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057650" algn="l"/>
              </a:tabLst>
            </a:pP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5).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Bersih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4057650" algn="l"/>
              </a:tabLst>
            </a:pP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: (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bersih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4057650" algn="l"/>
              </a:tabLst>
            </a:pP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300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juta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300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juta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1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100%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4057650" algn="l"/>
              </a:tabLst>
            </a:pP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4057650" algn="l"/>
              </a:tabLst>
            </a:pP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913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6EFC5-8B1B-4DCE-9C4D-0E0F3AB39615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Fungsi</a:t>
            </a:r>
            <a:r>
              <a:rPr 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</a:t>
            </a:r>
            <a:br>
              <a:rPr 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AA6C4-2244-427A-A829-9EDB1409D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4116"/>
            <a:ext cx="10515600" cy="435133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057650" algn="l"/>
              </a:tabLst>
            </a:pP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menghitung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tertentu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menggambarkan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kekuatan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5715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057650" algn="l"/>
              </a:tabLst>
            </a:pP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menggunakan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komponen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dan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juga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komponen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neraca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serta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laba-rugi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alat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938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48780-0492-450A-A64F-C22FC80845FF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b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Jenis</a:t>
            </a:r>
            <a:r>
              <a:rPr 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</a:t>
            </a:r>
            <a:b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4" name="Flowchart: Terminator 3">
            <a:extLst>
              <a:ext uri="{FF2B5EF4-FFF2-40B4-BE49-F238E27FC236}">
                <a16:creationId xmlns:a16="http://schemas.microsoft.com/office/drawing/2014/main" id="{FDF5FEEB-E736-44AC-A576-00E7AF9BF8D3}"/>
              </a:ext>
            </a:extLst>
          </p:cNvPr>
          <p:cNvSpPr/>
          <p:nvPr/>
        </p:nvSpPr>
        <p:spPr>
          <a:xfrm>
            <a:off x="2358080" y="1931129"/>
            <a:ext cx="7687963" cy="729048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1).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lancar</a:t>
            </a:r>
            <a:endParaRPr lang="en-US" dirty="0"/>
          </a:p>
        </p:txBody>
      </p:sp>
      <p:sp>
        <p:nvSpPr>
          <p:cNvPr id="6" name="Flowchart: Terminator 5">
            <a:extLst>
              <a:ext uri="{FF2B5EF4-FFF2-40B4-BE49-F238E27FC236}">
                <a16:creationId xmlns:a16="http://schemas.microsoft.com/office/drawing/2014/main" id="{F3E1A196-EF12-40F1-A064-1ED277BEDE2C}"/>
              </a:ext>
            </a:extLst>
          </p:cNvPr>
          <p:cNvSpPr/>
          <p:nvPr/>
        </p:nvSpPr>
        <p:spPr>
          <a:xfrm>
            <a:off x="2358080" y="2884494"/>
            <a:ext cx="7687963" cy="729048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marR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057650" algn="l"/>
              </a:tabLst>
            </a:pP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2).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Bunga</a:t>
            </a:r>
          </a:p>
        </p:txBody>
      </p:sp>
      <p:sp>
        <p:nvSpPr>
          <p:cNvPr id="8" name="Flowchart: Terminator 7">
            <a:extLst>
              <a:ext uri="{FF2B5EF4-FFF2-40B4-BE49-F238E27FC236}">
                <a16:creationId xmlns:a16="http://schemas.microsoft.com/office/drawing/2014/main" id="{15A7789D-6DB0-41AC-B19D-C28F83C8F48F}"/>
              </a:ext>
            </a:extLst>
          </p:cNvPr>
          <p:cNvSpPr/>
          <p:nvPr/>
        </p:nvSpPr>
        <p:spPr>
          <a:xfrm>
            <a:off x="2394122" y="5864353"/>
            <a:ext cx="7687962" cy="729048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marR="0" indent="-34290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  <a:tabLst>
                <a:tab pos="4057650" algn="l"/>
              </a:tabLst>
            </a:pP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5).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Besih</a:t>
            </a:r>
            <a:endParaRPr lang="en-US" sz="1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Flowchart: Terminator 9">
            <a:extLst>
              <a:ext uri="{FF2B5EF4-FFF2-40B4-BE49-F238E27FC236}">
                <a16:creationId xmlns:a16="http://schemas.microsoft.com/office/drawing/2014/main" id="{17E3D1C9-B3D6-4884-84D3-B7C271ABDEED}"/>
              </a:ext>
            </a:extLst>
          </p:cNvPr>
          <p:cNvSpPr/>
          <p:nvPr/>
        </p:nvSpPr>
        <p:spPr>
          <a:xfrm>
            <a:off x="2358081" y="3896021"/>
            <a:ext cx="7687962" cy="729048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3).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Pengeluaran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Modal</a:t>
            </a:r>
            <a:endParaRPr lang="en-US" dirty="0"/>
          </a:p>
        </p:txBody>
      </p:sp>
      <p:sp>
        <p:nvSpPr>
          <p:cNvPr id="12" name="Flowchart: Terminator 11">
            <a:extLst>
              <a:ext uri="{FF2B5EF4-FFF2-40B4-BE49-F238E27FC236}">
                <a16:creationId xmlns:a16="http://schemas.microsoft.com/office/drawing/2014/main" id="{624028DF-34A2-4DD6-B62F-F2D49B480C3C}"/>
              </a:ext>
            </a:extLst>
          </p:cNvPr>
          <p:cNvSpPr/>
          <p:nvPr/>
        </p:nvSpPr>
        <p:spPr>
          <a:xfrm>
            <a:off x="2394122" y="4852826"/>
            <a:ext cx="7687962" cy="729048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4).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Total Utang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771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48B4A54-E480-47B9-9638-E16F175C07ED}"/>
              </a:ext>
            </a:extLst>
          </p:cNvPr>
          <p:cNvSpPr/>
          <p:nvPr/>
        </p:nvSpPr>
        <p:spPr>
          <a:xfrm>
            <a:off x="664175" y="1822622"/>
            <a:ext cx="10863649" cy="45528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8001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057650" algn="l"/>
              </a:tabLst>
            </a:pPr>
            <a:r>
              <a:rPr lang="en-US" sz="2400" b="1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menunjukan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kemampuan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melunasi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lancarnya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dihitung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total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lancar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8001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057650" algn="l"/>
              </a:tabLst>
            </a:pPr>
            <a:r>
              <a:rPr lang="en-US" sz="240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Rumus</a:t>
            </a:r>
            <a:r>
              <a:rPr lang="en-US" sz="240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marL="8001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057650" algn="l"/>
              </a:tabLst>
            </a:pPr>
            <a:r>
              <a:rPr lang="en-US" sz="240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US" sz="240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lancar</a:t>
            </a:r>
            <a:r>
              <a:rPr lang="en-US" sz="240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4057650" algn="l"/>
              </a:tabLst>
            </a:pPr>
            <a:r>
              <a:rPr lang="en-US" sz="240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: (</a:t>
            </a:r>
            <a:r>
              <a:rPr lang="en-US" sz="240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US" sz="240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lancar</a:t>
            </a:r>
            <a:r>
              <a:rPr lang="en-US" sz="240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</a:p>
        </p:txBody>
      </p:sp>
      <p:sp>
        <p:nvSpPr>
          <p:cNvPr id="7" name="Flowchart: Terminator 6">
            <a:extLst>
              <a:ext uri="{FF2B5EF4-FFF2-40B4-BE49-F238E27FC236}">
                <a16:creationId xmlns:a16="http://schemas.microsoft.com/office/drawing/2014/main" id="{23B9741E-BFA5-45CF-8C8B-1CD3D54B9AE0}"/>
              </a:ext>
            </a:extLst>
          </p:cNvPr>
          <p:cNvSpPr/>
          <p:nvPr/>
        </p:nvSpPr>
        <p:spPr>
          <a:xfrm>
            <a:off x="664175" y="781951"/>
            <a:ext cx="10863649" cy="729048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1).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lancar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6709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F2B18D0-4B45-4041-916B-7CB0C74BC6C4}"/>
              </a:ext>
            </a:extLst>
          </p:cNvPr>
          <p:cNvSpPr/>
          <p:nvPr/>
        </p:nvSpPr>
        <p:spPr>
          <a:xfrm>
            <a:off x="1470454" y="1334530"/>
            <a:ext cx="10033687" cy="485620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914400" marR="0" indent="-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057650" algn="l"/>
              </a:tabLst>
            </a:pPr>
            <a: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Pada </a:t>
            </a:r>
            <a:r>
              <a:rPr lang="en-US" sz="2800" dirty="0" err="1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8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8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 yang </a:t>
            </a:r>
            <a:r>
              <a:rPr lang="en-US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mempunyai</a:t>
            </a:r>
            <a: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tingkat</a:t>
            </a:r>
            <a: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dibawah</a:t>
            </a:r>
            <a: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</a:t>
            </a:r>
            <a:r>
              <a:rPr lang="en-US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berarti</a:t>
            </a:r>
            <a: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mampu</a:t>
            </a:r>
            <a: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melunasi</a:t>
            </a:r>
            <a: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lancarnya</a:t>
            </a:r>
            <a: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hanya</a:t>
            </a:r>
            <a: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menggunakan</a:t>
            </a:r>
            <a: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saja</a:t>
            </a:r>
            <a:endParaRPr lang="en-US" sz="2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4057650" algn="l"/>
              </a:tabLst>
            </a:pPr>
            <a:endParaRPr lang="en-US" sz="28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365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38623-FE52-45BC-BF1A-132ED2E44C5E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5715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057650" algn="l"/>
              </a:tabLst>
            </a:pP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Karena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pembayaran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bunga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menggunakan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diperlukan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menunjukan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kemampuan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membayar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bunga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pinjaman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kreditor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yang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dimana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dananya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bersumber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5715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057650" algn="l"/>
              </a:tabLst>
            </a:pP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dimaksud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bunga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dihitung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hasil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ditambah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yang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dibayarkan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bunga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yang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dibayarkan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bunga</a:t>
            </a:r>
            <a:r>
              <a:rPr lang="en-US" sz="20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5715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057650" algn="l"/>
              </a:tabLst>
            </a:pPr>
            <a:r>
              <a:rPr lang="en-US" sz="2400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Rumusnya</a:t>
            </a:r>
            <a:r>
              <a:rPr lang="en-US" sz="2400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:</a:t>
            </a:r>
          </a:p>
          <a:p>
            <a:pPr marL="5715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057650" algn="l"/>
              </a:tabLst>
            </a:pP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bunga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endParaRPr lang="en-US" sz="2400" dirty="0">
              <a:solidFill>
                <a:srgbClr val="0070C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4057650" algn="l"/>
              </a:tabLst>
            </a:pP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bunga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: (Bunga)</a:t>
            </a:r>
            <a:endParaRPr lang="en-US" sz="2400" dirty="0">
              <a:solidFill>
                <a:srgbClr val="0070C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lowchart: Terminator 4">
            <a:extLst>
              <a:ext uri="{FF2B5EF4-FFF2-40B4-BE49-F238E27FC236}">
                <a16:creationId xmlns:a16="http://schemas.microsoft.com/office/drawing/2014/main" id="{A3E3C7A8-DCEA-4A29-A798-306B44E92F94}"/>
              </a:ext>
            </a:extLst>
          </p:cNvPr>
          <p:cNvSpPr/>
          <p:nvPr/>
        </p:nvSpPr>
        <p:spPr>
          <a:xfrm>
            <a:off x="1099751" y="518984"/>
            <a:ext cx="9848335" cy="981553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marR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057650" algn="l"/>
              </a:tabLst>
            </a:pP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2).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Bunga</a:t>
            </a:r>
          </a:p>
        </p:txBody>
      </p:sp>
    </p:spTree>
    <p:extLst>
      <p:ext uri="{BB962C8B-B14F-4D97-AF65-F5344CB8AC3E}">
        <p14:creationId xmlns:p14="http://schemas.microsoft.com/office/powerpoint/2010/main" val="567465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BD1E4-C96F-4D3A-A36A-0363C111E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4349"/>
            <a:ext cx="10515600" cy="435133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685800" marR="0" indent="-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057650" algn="l"/>
              </a:tabLst>
            </a:pP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Hasil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tinggi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menunjukan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mempunyai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kemampuan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menutup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bunga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sehingga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kemungkinan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mampu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membayar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bunga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sangat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kecil</a:t>
            </a:r>
            <a:endParaRPr lang="en-US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marR="0" indent="-4572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q"/>
              <a:tabLst>
                <a:tab pos="4057650" algn="l"/>
              </a:tabLst>
            </a:pPr>
            <a:endParaRPr lang="en-US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074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3EA01-61E4-45E9-B33E-C80B57989D1B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057650" algn="l"/>
              </a:tabLst>
            </a:pP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mengukur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tersedia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pengeluaran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dihitung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hasil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yang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dibayarkan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pengeluaran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modal,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pembelian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asset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akuisisi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aktivitas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lainnya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5715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057650" algn="l"/>
              </a:tabLst>
            </a:pPr>
            <a:r>
              <a:rPr lang="en-US" sz="2400" dirty="0" err="1">
                <a:solidFill>
                  <a:srgbClr val="0070C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2400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umus</a:t>
            </a:r>
            <a:r>
              <a:rPr lang="en-US" sz="2400" dirty="0" err="1">
                <a:solidFill>
                  <a:srgbClr val="0070C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nya</a:t>
            </a:r>
            <a:r>
              <a:rPr lang="en-US" sz="2400" dirty="0">
                <a:solidFill>
                  <a:srgbClr val="0070C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571500" marR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057650" algn="l"/>
              </a:tabLst>
            </a:pP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Pengeluaran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Modal = </a:t>
            </a:r>
            <a:endParaRPr lang="en-US" sz="2400" dirty="0">
              <a:solidFill>
                <a:srgbClr val="0070C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4057650" algn="l"/>
              </a:tabLst>
            </a:pP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: (</a:t>
            </a:r>
            <a:r>
              <a:rPr lang="en-US" sz="2400" b="1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Pengeluaran</a:t>
            </a:r>
            <a:r>
              <a:rPr lang="en-US" sz="2400" b="1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Modal)</a:t>
            </a:r>
            <a:endParaRPr lang="en-US" sz="2400" dirty="0">
              <a:solidFill>
                <a:srgbClr val="0070C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Flowchart: Terminator 4">
            <a:extLst>
              <a:ext uri="{FF2B5EF4-FFF2-40B4-BE49-F238E27FC236}">
                <a16:creationId xmlns:a16="http://schemas.microsoft.com/office/drawing/2014/main" id="{4BB40140-6561-4339-9481-BA17BCDA7103}"/>
              </a:ext>
            </a:extLst>
          </p:cNvPr>
          <p:cNvSpPr/>
          <p:nvPr/>
        </p:nvSpPr>
        <p:spPr>
          <a:xfrm>
            <a:off x="1696994" y="568410"/>
            <a:ext cx="8798011" cy="1027026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3).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Arus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Kas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Pengeluaran</a:t>
            </a:r>
            <a:r>
              <a:rPr lang="en-US" sz="24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Modal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07473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1305</Words>
  <Application>Microsoft Office PowerPoint</Application>
  <PresentationFormat>Widescreen</PresentationFormat>
  <Paragraphs>271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Arial Black</vt:lpstr>
      <vt:lpstr>Calibri</vt:lpstr>
      <vt:lpstr>Calibri Light</vt:lpstr>
      <vt:lpstr>Times New Roman</vt:lpstr>
      <vt:lpstr>Wingdings</vt:lpstr>
      <vt:lpstr>Office Theme</vt:lpstr>
      <vt:lpstr>PowerPoint Presentation</vt:lpstr>
      <vt:lpstr>   SESI VII Analisis Rasio Laporan Arus Kas   </vt:lpstr>
      <vt:lpstr>   Fungsi  Analisis  Rasio Laporan Arus Kas </vt:lpstr>
      <vt:lpstr> Jenis Rasio Laporan Arus Kas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Pembahasan Soal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ALK YAI P7</dc:title>
  <dc:creator>Marsudin</dc:creator>
  <cp:lastModifiedBy>Mery</cp:lastModifiedBy>
  <cp:revision>29</cp:revision>
  <dcterms:created xsi:type="dcterms:W3CDTF">2020-10-03T09:11:34Z</dcterms:created>
  <dcterms:modified xsi:type="dcterms:W3CDTF">2025-11-24T02:54:06Z</dcterms:modified>
</cp:coreProperties>
</file>