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61" r:id="rId2"/>
    <p:sldId id="558" r:id="rId3"/>
    <p:sldId id="559" r:id="rId4"/>
    <p:sldId id="560" r:id="rId5"/>
    <p:sldId id="5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F3B4-6977-4C40-811A-FCF0EDF89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A4B2B-BA8D-479E-A4B7-8D12FF5EC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1772A-FE67-40CC-AC46-B760A654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88560-0EE3-4E5B-8B42-68106F011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9262A-87ED-4B54-9875-D854926D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0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DCF1-1C93-4C0C-A79B-0384572C4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7DDB3-9FD1-40FF-B58F-726F107EA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22F8F-08B7-4700-85A5-EDEE1DAE3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7C4FB-9E67-4A7E-993B-D048A9201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D40433-39E2-4808-9E98-B6242F37D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62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B1BFC9-DBFD-4118-97F9-FE206A94E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A67DB-661C-41EF-9000-E7AD89AFC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1F195-05F0-46D2-BCED-1A794C01A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85518-B10B-4705-A6CD-C8BBD30FE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13CA2-72BC-4CC1-961C-4F574B81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7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4FCEC-386E-4FB1-ACB3-A30728C1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E38A1-7018-4CBA-9216-D04290F91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1F5C-B28A-432F-AD5B-C501CDCD8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537E7-48E9-4FFE-8F61-B14982012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CF7AE-63F1-4E25-AF3D-4828A5E6D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74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50967-50CE-4A47-83F0-B5E0DA8D6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DD6ED-24EF-4321-9B27-96426A308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8E7F8-6B16-41AF-9555-14CD4CBF1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6BF84-8E6F-4A55-B942-34B963BB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6E69E-E59B-4622-9B29-7CA2A2CC8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5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6A091-4890-4EEC-8D95-52C62E62D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10C9C-67B8-4D02-99C2-A8825CB89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A3CF6-DBBA-46F1-B0D2-EBDFDE9F0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C0B92-050F-4FEB-A5CA-FFF1C90AC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166E0-1F98-46FB-9965-D4F778E7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AEF9C-5949-4216-966A-4615F29C0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8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C4F56-DA3D-4A78-A467-9296AFA3B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5710AE-4EA9-4868-A099-C19235524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054AE2-2B00-4A51-9C64-7A46E32C4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3D613-7E52-46CE-A746-A90A9C3B2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60E0D8-711C-4475-B52F-810C90BBD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634461-B999-45BB-8092-01E00EB22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73B95E-ABA5-491B-96F3-FA5D60EC7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008719-8948-4C3F-9751-4EA1A02F9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97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9F412-17A4-4961-AEC8-CA5D9F100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33CDC6-A573-43F9-9B2E-7D648FC42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7C34E8-F29A-4FD3-BAC7-FD781CCCF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C4CB6F-47DB-4DC9-BB3F-818997746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06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2ED053-60C6-4578-A84C-C44F4C3AE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C91F7C-C458-41E9-B67D-B5C437659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268192-5CDD-4AB4-9FE3-F9A68E766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1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EEC34-0509-40CA-AD35-7A568707D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E336-1A24-478B-828F-398E75389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715E80-5A54-4AC8-9D16-FEBD6D363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DAF13-1820-40CF-812A-3D59FA8D3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8DB7C-ABAD-428E-9F55-C502A831A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CD80A-B653-45D5-A9FA-82329F440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3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2BFA3-BFA0-4FAA-AC99-E61D7A4CD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A96F0-FCDD-47B5-93CC-E96FBACCEB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B1F8B-3635-4E34-8828-409706E4E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99E0D-5CBF-43C2-BE5C-5B23383FF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9DE37C-6D98-4CD2-8CEA-4D9F5AB09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502B1-AAB5-42CF-9EB5-3439FF7C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6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2E8101-8ADC-4810-A70E-8FE6BB208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5A63F5-3F1F-4ECF-A2D6-0028E4262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D9424-0038-456F-934C-212E226F1E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6149-1B81-4AB1-9BCC-883C4EC1EC7A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3DE17-A651-43FB-A2A3-8EA09585B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D052D-785A-4A18-B811-247AC7EC3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C8E00-7B79-423C-8762-50EB9106D0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48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Dr. MERY 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534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1E49-9266-4D80-8C1A-8469509078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1177071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latin typeface="Arial Black" panose="020B0A04020102020204" pitchFamily="34" charset="0"/>
              </a:rPr>
              <a:t>Tugas</a:t>
            </a:r>
            <a:r>
              <a:rPr lang="en-US" dirty="0">
                <a:latin typeface="Arial Black" panose="020B0A04020102020204" pitchFamily="34" charset="0"/>
              </a:rPr>
              <a:t> QUIS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2E401E-CE6C-441E-871E-B12D58297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10376"/>
            <a:ext cx="9144000" cy="19664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b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TEKNIS ANALISIS  </a:t>
            </a:r>
          </a:p>
          <a:p>
            <a:r>
              <a:rPr lang="en-US" sz="32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 KEUANGAN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069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B504884-B1A6-496A-B20C-CC8D312BF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542523"/>
              </p:ext>
            </p:extLst>
          </p:nvPr>
        </p:nvGraphicFramePr>
        <p:xfrm>
          <a:off x="1508905" y="2150692"/>
          <a:ext cx="8608108" cy="3945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8740">
                  <a:extLst>
                    <a:ext uri="{9D8B030D-6E8A-4147-A177-3AD203B41FA5}">
                      <a16:colId xmlns:a16="http://schemas.microsoft.com/office/drawing/2014/main" val="1764078203"/>
                    </a:ext>
                  </a:extLst>
                </a:gridCol>
                <a:gridCol w="1212410">
                  <a:extLst>
                    <a:ext uri="{9D8B030D-6E8A-4147-A177-3AD203B41FA5}">
                      <a16:colId xmlns:a16="http://schemas.microsoft.com/office/drawing/2014/main" val="3820113562"/>
                    </a:ext>
                  </a:extLst>
                </a:gridCol>
                <a:gridCol w="1299010">
                  <a:extLst>
                    <a:ext uri="{9D8B030D-6E8A-4147-A177-3AD203B41FA5}">
                      <a16:colId xmlns:a16="http://schemas.microsoft.com/office/drawing/2014/main" val="1858547856"/>
                    </a:ext>
                  </a:extLst>
                </a:gridCol>
                <a:gridCol w="1299010">
                  <a:extLst>
                    <a:ext uri="{9D8B030D-6E8A-4147-A177-3AD203B41FA5}">
                      <a16:colId xmlns:a16="http://schemas.microsoft.com/office/drawing/2014/main" val="1448413144"/>
                    </a:ext>
                  </a:extLst>
                </a:gridCol>
                <a:gridCol w="1212410">
                  <a:extLst>
                    <a:ext uri="{9D8B030D-6E8A-4147-A177-3AD203B41FA5}">
                      <a16:colId xmlns:a16="http://schemas.microsoft.com/office/drawing/2014/main" val="2345109976"/>
                    </a:ext>
                  </a:extLst>
                </a:gridCol>
                <a:gridCol w="1056528">
                  <a:extLst>
                    <a:ext uri="{9D8B030D-6E8A-4147-A177-3AD203B41FA5}">
                      <a16:colId xmlns:a16="http://schemas.microsoft.com/office/drawing/2014/main" val="1780897703"/>
                    </a:ext>
                  </a:extLst>
                </a:gridCol>
              </a:tblGrid>
              <a:tr h="24096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Item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Neraca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Dalam Juta Rupiah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212929"/>
                  </a:ext>
                </a:extLst>
              </a:tr>
              <a:tr h="2559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1974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1975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1976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1977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1978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3576108"/>
                  </a:ext>
                </a:extLst>
              </a:tr>
              <a:tr h="100881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Kas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Piutang (Netto)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Persediaan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Akiva lancar lain-lain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620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880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790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900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90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1.060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7041995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Aktiva Lancar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1.600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1.790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1.830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1.960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2.060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0693913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Aktiva Tetap (netto)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2.780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2.780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2.830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2.890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2.910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7662818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Aktiva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4.380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4.570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4.660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4.850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4.970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2217868"/>
                  </a:ext>
                </a:extLst>
              </a:tr>
              <a:tr h="49691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Hutang Jk Pendek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Hutang Jk Panjang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480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500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520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7115158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Hutang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710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730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760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6733572"/>
                  </a:ext>
                </a:extLst>
              </a:tr>
              <a:tr h="49691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Modal Saham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Laba Ditahan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2.800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870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840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910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1.080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3.000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1.210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642240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Modal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3.670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3.840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3.910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4.080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4.210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486258"/>
                  </a:ext>
                </a:extLst>
              </a:tr>
              <a:tr h="24096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Hutang &amp; Modal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4.380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4.570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4.660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4.850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4.970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634625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2160773-98AF-4654-AD56-88D14F384772}"/>
              </a:ext>
            </a:extLst>
          </p:cNvPr>
          <p:cNvSpPr txBox="1"/>
          <p:nvPr/>
        </p:nvSpPr>
        <p:spPr>
          <a:xfrm>
            <a:off x="1508905" y="863571"/>
            <a:ext cx="8608108" cy="1029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tabLst>
                <a:tab pos="4057650" algn="l"/>
              </a:tabLst>
            </a:pP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disajikan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Perusahaan PT “ASIA”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selama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1974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1978,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berikut</a:t>
            </a:r>
            <a:r>
              <a:rPr lang="en-US" sz="18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endParaRPr lang="en-US" sz="1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958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DD4D266-E4D0-4A92-8D20-05957BC83C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39657"/>
              </p:ext>
            </p:extLst>
          </p:nvPr>
        </p:nvGraphicFramePr>
        <p:xfrm>
          <a:off x="1694688" y="1487424"/>
          <a:ext cx="8997692" cy="3742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3185">
                  <a:extLst>
                    <a:ext uri="{9D8B030D-6E8A-4147-A177-3AD203B41FA5}">
                      <a16:colId xmlns:a16="http://schemas.microsoft.com/office/drawing/2014/main" val="1211483744"/>
                    </a:ext>
                  </a:extLst>
                </a:gridCol>
                <a:gridCol w="1267281">
                  <a:extLst>
                    <a:ext uri="{9D8B030D-6E8A-4147-A177-3AD203B41FA5}">
                      <a16:colId xmlns:a16="http://schemas.microsoft.com/office/drawing/2014/main" val="2598491772"/>
                    </a:ext>
                  </a:extLst>
                </a:gridCol>
                <a:gridCol w="1357800">
                  <a:extLst>
                    <a:ext uri="{9D8B030D-6E8A-4147-A177-3AD203B41FA5}">
                      <a16:colId xmlns:a16="http://schemas.microsoft.com/office/drawing/2014/main" val="747824102"/>
                    </a:ext>
                  </a:extLst>
                </a:gridCol>
                <a:gridCol w="1357800">
                  <a:extLst>
                    <a:ext uri="{9D8B030D-6E8A-4147-A177-3AD203B41FA5}">
                      <a16:colId xmlns:a16="http://schemas.microsoft.com/office/drawing/2014/main" val="2745352875"/>
                    </a:ext>
                  </a:extLst>
                </a:gridCol>
                <a:gridCol w="1267281">
                  <a:extLst>
                    <a:ext uri="{9D8B030D-6E8A-4147-A177-3AD203B41FA5}">
                      <a16:colId xmlns:a16="http://schemas.microsoft.com/office/drawing/2014/main" val="10070412"/>
                    </a:ext>
                  </a:extLst>
                </a:gridCol>
                <a:gridCol w="1104345">
                  <a:extLst>
                    <a:ext uri="{9D8B030D-6E8A-4147-A177-3AD203B41FA5}">
                      <a16:colId xmlns:a16="http://schemas.microsoft.com/office/drawing/2014/main" val="3096231656"/>
                    </a:ext>
                  </a:extLst>
                </a:gridCol>
              </a:tblGrid>
              <a:tr h="33458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Item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</a:rPr>
                        <a:t>Neraca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Dalam Juta Rupiah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981716"/>
                  </a:ext>
                </a:extLst>
              </a:tr>
              <a:tr h="3554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1974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1975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1976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1977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1978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4591081"/>
                  </a:ext>
                </a:extLst>
              </a:tr>
              <a:tr h="6899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Penjualan netto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HPP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2.800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1.940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2.860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1.970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3.310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2.200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3.740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2.550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4.260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2.830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297458"/>
                  </a:ext>
                </a:extLst>
              </a:tr>
              <a:tr h="33458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Laba Bruto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860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890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1.110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1.190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1.430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9921191"/>
                  </a:ext>
                </a:extLst>
              </a:tr>
              <a:tr h="68999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Biaya Penjualan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Biaya Administrasi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430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460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230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500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550</a:t>
                      </a: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260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9588127"/>
                  </a:ext>
                </a:extLst>
              </a:tr>
              <a:tr h="33458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Jumlah Biaya Operasi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620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630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690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810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0658390"/>
                  </a:ext>
                </a:extLst>
              </a:tr>
              <a:tr h="33458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Laba Operasi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420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620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8355912"/>
                  </a:ext>
                </a:extLst>
              </a:tr>
              <a:tr h="33458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Pendapatan Lain-lain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50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60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100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70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94121"/>
                  </a:ext>
                </a:extLst>
              </a:tr>
              <a:tr h="33458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Laba Oprsi neto (NOI)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290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320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490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</a:rPr>
                        <a:t>540</a:t>
                      </a:r>
                      <a:endParaRPr lang="en-US" sz="120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057650" algn="l"/>
                        </a:tabLs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</a:rPr>
                        <a:t>690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448477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B3122649-F70D-4358-8F79-5458A622E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5963" y="2897188"/>
            <a:ext cx="1176458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9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F3B31C5-70ED-4F66-BA70-7F1222B62F9D}"/>
              </a:ext>
            </a:extLst>
          </p:cNvPr>
          <p:cNvSpPr txBox="1"/>
          <p:nvPr/>
        </p:nvSpPr>
        <p:spPr>
          <a:xfrm>
            <a:off x="1289538" y="1906468"/>
            <a:ext cx="9272954" cy="40746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Berdasarkan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diatas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lakukanlah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2000" dirty="0">
                <a:solidFill>
                  <a:srgbClr val="0070C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1.Analisis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Perbandingan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Komparatif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1974  dan 1975.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 Common Size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rugi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1974 dan 1975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3.Analisis Trend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Neraca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1974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sampai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1978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Rasio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1978 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yang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terdiri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Ratio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Likuiditas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: Current Ratio, Quick Ratio, dan Cash Ratio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Ratio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Solvabilitas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Debt to total Asset ratio, dan Debt to Equity Ratio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Ratio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sz="16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Perputaran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persediaan</a:t>
            </a:r>
            <a:r>
              <a:rPr lang="en-US" sz="1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Total asset turn over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Ratio </a:t>
            </a:r>
            <a:r>
              <a:rPr lang="en-US" sz="1600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Profitabilitas</a:t>
            </a:r>
            <a:r>
              <a:rPr lang="en-US" sz="16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ROE, ROA, dan ROI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82F4DF-542E-4A02-9EE5-6A2956853196}"/>
              </a:ext>
            </a:extLst>
          </p:cNvPr>
          <p:cNvSpPr/>
          <p:nvPr/>
        </p:nvSpPr>
        <p:spPr>
          <a:xfrm>
            <a:off x="1289538" y="735313"/>
            <a:ext cx="9272954" cy="89419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Pertanyaan</a:t>
            </a:r>
            <a:r>
              <a:rPr lang="en-US" sz="3200" dirty="0">
                <a:latin typeface="Arial Black" panose="020B0A040201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189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374</Words>
  <Application>Microsoft Office PowerPoint</Application>
  <PresentationFormat>Widescreen</PresentationFormat>
  <Paragraphs>173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PowerPoint Presentation</vt:lpstr>
      <vt:lpstr>Tugas QUIS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P5 TUGAS</dc:title>
  <dc:creator>Marsudin</dc:creator>
  <cp:lastModifiedBy>Mery</cp:lastModifiedBy>
  <cp:revision>12</cp:revision>
  <dcterms:created xsi:type="dcterms:W3CDTF">2020-10-17T08:15:32Z</dcterms:created>
  <dcterms:modified xsi:type="dcterms:W3CDTF">2025-11-07T10:31:20Z</dcterms:modified>
</cp:coreProperties>
</file>