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7" r:id="rId2"/>
    <p:sldId id="558" r:id="rId3"/>
    <p:sldId id="257" r:id="rId4"/>
    <p:sldId id="559" r:id="rId5"/>
    <p:sldId id="560" r:id="rId6"/>
    <p:sldId id="258" r:id="rId7"/>
    <p:sldId id="561" r:id="rId8"/>
    <p:sldId id="562" r:id="rId9"/>
    <p:sldId id="563" r:id="rId10"/>
    <p:sldId id="564" r:id="rId11"/>
    <p:sldId id="565" r:id="rId12"/>
    <p:sldId id="566" r:id="rId13"/>
    <p:sldId id="567" r:id="rId14"/>
    <p:sldId id="573" r:id="rId15"/>
    <p:sldId id="568" r:id="rId16"/>
    <p:sldId id="569" r:id="rId17"/>
    <p:sldId id="574" r:id="rId18"/>
    <p:sldId id="575" r:id="rId19"/>
    <p:sldId id="578" r:id="rId20"/>
    <p:sldId id="579" r:id="rId21"/>
    <p:sldId id="580" r:id="rId22"/>
    <p:sldId id="581" r:id="rId23"/>
    <p:sldId id="57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8041-78BD-4ECE-B693-157C2EF81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B1DD48-59DD-4A17-804F-E3FF9CB99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46661-E121-4A2E-AC07-66CF009B3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CBC20-2AF3-47CC-B36D-FF3C4571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DFCCE-09F7-45AF-B604-8D0DF55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1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D7801-51D5-4509-936D-7C350C4F6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2B6686-32BC-4267-A326-40F6D49B5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3098F-723D-4F46-B5D7-63B99A90A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19BD1-D6FB-408F-9D1C-3FAD6E223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D15E4-5A4E-4E35-97CE-045C45A40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7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29BF6F-3249-45F3-A7D5-E11946212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37B757-3FF2-4EB9-8DE4-387FAC6D4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13464-EA3E-43C9-AB6C-758466DE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442B4-3962-4D84-ABA0-733482E1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FCFEC-A375-47E9-9217-66AF72EDF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6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B4445-5724-41AA-840A-160217F9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D5A44-7D53-45D2-AA8C-40BA3283F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6886E-DFC1-474A-B06E-C475E1C72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47F28-0F7B-4DF2-9386-0CAB40EE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01E29-269D-4E6E-9E73-C7BC404B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4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B694C-A2AD-4C41-A4DA-990A879B2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E4928-390E-4E9C-AFB2-53D99842E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7330C-B1BF-4A85-B25B-BED124BBE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0058A-A4F3-4206-9698-33A9255A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FE475-70B2-4767-8ABF-8B429001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6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E38E2-050D-4287-BFA0-5DBBEA53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60131-CCEA-4362-845E-321F17818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166853-FDAC-43B9-A0D8-22B89891E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C23583-074C-4A51-A203-AAB7542DF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04E13-CBAD-493B-8F50-B684D820C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03425-16E7-4D96-9C8F-7991BD4F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4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E332C-8733-403C-B3AD-966683891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B8DFD-7E0B-4DA3-94B1-E0623326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F613A3-C82F-4286-9BE8-FEC8AC84F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68AD45-77B2-4787-BF01-882AEA18E9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C38D2-7584-4A46-975E-84D3CE6075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626397-42C1-4F34-BD23-722512206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1ECF90-43B1-4717-97BC-07DF5A725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364CFD-989D-4026-805B-E5EF7A2C6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2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34312-1A9D-46CC-9EE7-EF8807D6C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010B87-6C61-46CD-B9CF-6753F5CDD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7F36C-316C-4E5D-A4F9-13AE1558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2567D7-809C-4396-A3F6-46EEC1813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5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96D9A7-844C-4FA2-BCD5-949830F1D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FFBF9-AA1A-4700-915A-A194AADC2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522B9-F2A3-471D-A038-571C66D17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7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7A2E5-8915-490D-BCAB-B52E40B62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AB952-9AE5-4143-A070-1C9F17257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994546-1983-43A4-8572-FCF737A8F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5C2EDA-6FAF-41C0-9A2D-39C1855FC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A64B6-042A-463A-8C4D-BD09A1AB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2BD61-400C-4AA0-816C-DE7FAB547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8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4EB4B-A92F-48B2-BEE1-818D4C9E8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0E1964-20D4-42A9-8D7A-EFE153302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0F8D5-C6E4-4729-8C8A-64C4EC89D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C2691-61D2-45C9-B9A5-6A9892013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31605-5557-4F14-97D2-9DB691FCF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DB5E4-49F9-4A7C-B562-C67598B33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2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041D2-D3C4-491E-A9A3-D8261491A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31D344-6A59-44BE-8478-E75D52279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0A45E-1F36-4772-82D4-3E13DBA69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49AB4-89FB-4C0A-8022-7A617AB803F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A7AC6-A225-484E-8173-0A5DD804CD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62831-41CC-49CD-A554-F859E9C1CA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33F9-779F-46DA-9852-8F459E780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05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MERY 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7263E-7214-4298-BB55-667CBBA077C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E).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Penilaian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DED0A-6300-4B41-8DEB-55525357668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agar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melebihi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modalnya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penilaian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a).Price Earning Ratio (PER) = Harga pasar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b).Market to book value ratio (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= Harga pasar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/Nilai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83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059A-604D-490C-AC3B-7C26283D61C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F).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FC0BD-79A9-4A2A-8C5D-B64A360C909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742950" marR="0" indent="-2857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mempertahankan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ditengah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sektor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usahanya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009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E57C-1711-46D4-88B5-44A8933C669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 PONT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1B069-82EB-4E76-9B61-5221D111784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Salah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Dupont. Dupont 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mengembangkan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disebut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Dupont. Adapun formula Dupont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mengontrol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Net Profit Margin, dan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seberapa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pengaruhnya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Return On Investment (ROI).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Formulasi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DUPONT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ROI = Net Profit Margin x Investment Turn Over 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ROI = (EAT/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x (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ROI = EAT/Total </a:t>
            </a:r>
            <a:r>
              <a:rPr lang="en-US" sz="20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20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US" sz="20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000" dirty="0">
              <a:solidFill>
                <a:srgbClr val="FF000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endParaRPr lang="en-US" sz="2000" dirty="0">
              <a:solidFill>
                <a:srgbClr val="FF000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81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90E699-9AF5-46A0-9500-D2799E2DF59E}"/>
              </a:ext>
            </a:extLst>
          </p:cNvPr>
          <p:cNvSpPr txBox="1"/>
          <p:nvPr/>
        </p:nvSpPr>
        <p:spPr>
          <a:xfrm>
            <a:off x="1236785" y="1425397"/>
            <a:ext cx="9882553" cy="40791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Dua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Keuangan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yang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menggunakan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Rasio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Keuangan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yaitu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Metode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DUPONT dan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Rentabilitas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Ekonomis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.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Keduanya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sering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dipakai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kadang-kadang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ditafsirkan</a:t>
            </a:r>
            <a:r>
              <a:rPr lang="en-US" sz="18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sama</a:t>
            </a:r>
            <a:endParaRPr lang="en-US" sz="2000" b="1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DUPONT  :</a:t>
            </a: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ROI = Net Profit Margin x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Perputaran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ROI = (EAT/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x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ROI = EAT/Total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Rentabilitas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Rentabilitas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Profit Margin x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Perputaran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Rentabilitas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(EBIT/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x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Rentabilitas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Ekonomis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EBIT/Total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en-US" sz="16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742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7F56F4-D353-4E3A-9249-E552A784DA83}"/>
              </a:ext>
            </a:extLst>
          </p:cNvPr>
          <p:cNvSpPr/>
          <p:nvPr/>
        </p:nvSpPr>
        <p:spPr>
          <a:xfrm>
            <a:off x="867500" y="3083167"/>
            <a:ext cx="1184031" cy="5158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ROI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2DE917-AFEC-4B2B-A1CF-DA69D18883F4}"/>
              </a:ext>
            </a:extLst>
          </p:cNvPr>
          <p:cNvSpPr/>
          <p:nvPr/>
        </p:nvSpPr>
        <p:spPr>
          <a:xfrm>
            <a:off x="2432539" y="1324707"/>
            <a:ext cx="1137138" cy="10081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Net Profit Margin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B5DBF8-A6E7-4B1F-AE97-28E6663E24BC}"/>
              </a:ext>
            </a:extLst>
          </p:cNvPr>
          <p:cNvSpPr/>
          <p:nvPr/>
        </p:nvSpPr>
        <p:spPr>
          <a:xfrm>
            <a:off x="2432538" y="4190998"/>
            <a:ext cx="1213347" cy="8499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Aset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Turnover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E9759A-364A-4B73-A167-522AA3B10311}"/>
              </a:ext>
            </a:extLst>
          </p:cNvPr>
          <p:cNvSpPr/>
          <p:nvPr/>
        </p:nvSpPr>
        <p:spPr>
          <a:xfrm>
            <a:off x="5930404" y="4677507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Current</a:t>
            </a:r>
          </a:p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Asset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8AE221-F19A-4E6A-9C63-AED7C7D8B40C}"/>
              </a:ext>
            </a:extLst>
          </p:cNvPr>
          <p:cNvSpPr/>
          <p:nvPr/>
        </p:nvSpPr>
        <p:spPr>
          <a:xfrm>
            <a:off x="4331687" y="2441330"/>
            <a:ext cx="1137138" cy="5158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Net Sales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950CC0-681C-4C14-B6F4-0CA5C3F65A2B}"/>
              </a:ext>
            </a:extLst>
          </p:cNvPr>
          <p:cNvSpPr/>
          <p:nvPr/>
        </p:nvSpPr>
        <p:spPr>
          <a:xfrm>
            <a:off x="4331687" y="691662"/>
            <a:ext cx="1137138" cy="5158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EAT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DE2DCB-A675-406B-97E7-087A4642DD5D}"/>
              </a:ext>
            </a:extLst>
          </p:cNvPr>
          <p:cNvSpPr/>
          <p:nvPr/>
        </p:nvSpPr>
        <p:spPr>
          <a:xfrm>
            <a:off x="4311163" y="5369167"/>
            <a:ext cx="1137138" cy="5158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Total</a:t>
            </a:r>
          </a:p>
          <a:p>
            <a:pPr algn="ctr"/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Aset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9C7FCB-5095-409A-AA43-C098246A6D0B}"/>
              </a:ext>
            </a:extLst>
          </p:cNvPr>
          <p:cNvSpPr/>
          <p:nvPr/>
        </p:nvSpPr>
        <p:spPr>
          <a:xfrm>
            <a:off x="4343411" y="3675183"/>
            <a:ext cx="1137138" cy="5158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Aharoni" panose="02010803020104030203" pitchFamily="2" charset="-79"/>
                <a:cs typeface="Aharoni" panose="02010803020104030203" pitchFamily="2" charset="-79"/>
              </a:rPr>
              <a:t>Net Sales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67CF88-C03E-48AE-ACCC-5F211F9D5F32}"/>
              </a:ext>
            </a:extLst>
          </p:cNvPr>
          <p:cNvSpPr/>
          <p:nvPr/>
        </p:nvSpPr>
        <p:spPr>
          <a:xfrm>
            <a:off x="8511008" y="879233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Op. Exp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97513A3-8EAD-4E15-836C-065A6EC101E7}"/>
              </a:ext>
            </a:extLst>
          </p:cNvPr>
          <p:cNvSpPr/>
          <p:nvPr/>
        </p:nvSpPr>
        <p:spPr>
          <a:xfrm>
            <a:off x="6139966" y="175847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Net Sales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F29C916-B042-4675-B4AC-C1362431518E}"/>
              </a:ext>
            </a:extLst>
          </p:cNvPr>
          <p:cNvSpPr/>
          <p:nvPr/>
        </p:nvSpPr>
        <p:spPr>
          <a:xfrm>
            <a:off x="6096000" y="1336430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Total Cost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D0C3A5-DCB1-43BD-A9EA-605D3693D7C4}"/>
              </a:ext>
            </a:extLst>
          </p:cNvPr>
          <p:cNvSpPr/>
          <p:nvPr/>
        </p:nvSpPr>
        <p:spPr>
          <a:xfrm>
            <a:off x="8481651" y="257911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CGS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FC1AA5F-DF51-4C4F-8A3C-7D4B66702037}"/>
              </a:ext>
            </a:extLst>
          </p:cNvPr>
          <p:cNvSpPr/>
          <p:nvPr/>
        </p:nvSpPr>
        <p:spPr>
          <a:xfrm>
            <a:off x="8490437" y="2699227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Tax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6D70F52-BA41-41AC-85E1-6731F1DE9C01}"/>
              </a:ext>
            </a:extLst>
          </p:cNvPr>
          <p:cNvSpPr/>
          <p:nvPr/>
        </p:nvSpPr>
        <p:spPr>
          <a:xfrm>
            <a:off x="5902551" y="5756032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Fixed</a:t>
            </a:r>
          </a:p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Asset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EF2D5E1-9F0D-43D7-BB96-0D5CF7359456}"/>
              </a:ext>
            </a:extLst>
          </p:cNvPr>
          <p:cNvSpPr/>
          <p:nvPr/>
        </p:nvSpPr>
        <p:spPr>
          <a:xfrm>
            <a:off x="7942438" y="5591901"/>
            <a:ext cx="1339371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Invent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C3252CE-D3C0-405F-9BEE-C705BDBCBC83}"/>
              </a:ext>
            </a:extLst>
          </p:cNvPr>
          <p:cNvSpPr/>
          <p:nvPr/>
        </p:nvSpPr>
        <p:spPr>
          <a:xfrm>
            <a:off x="7945284" y="4972050"/>
            <a:ext cx="1339371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A/R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E6085E0-B487-4C7F-A564-E3DEA031C26D}"/>
              </a:ext>
            </a:extLst>
          </p:cNvPr>
          <p:cNvSpPr/>
          <p:nvPr/>
        </p:nvSpPr>
        <p:spPr>
          <a:xfrm>
            <a:off x="7945303" y="4302365"/>
            <a:ext cx="1339373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Securities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F08B414-84BA-4A35-A659-D384AFCA847E}"/>
              </a:ext>
            </a:extLst>
          </p:cNvPr>
          <p:cNvSpPr/>
          <p:nvPr/>
        </p:nvSpPr>
        <p:spPr>
          <a:xfrm>
            <a:off x="7945285" y="3670794"/>
            <a:ext cx="1339372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Cash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D500178-82A7-42EA-8097-B469EC51DAD9}"/>
              </a:ext>
            </a:extLst>
          </p:cNvPr>
          <p:cNvSpPr/>
          <p:nvPr/>
        </p:nvSpPr>
        <p:spPr>
          <a:xfrm>
            <a:off x="8490437" y="2086701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Interest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FC463B-28DD-4A20-816E-E0553DC21BF2}"/>
              </a:ext>
            </a:extLst>
          </p:cNvPr>
          <p:cNvSpPr/>
          <p:nvPr/>
        </p:nvSpPr>
        <p:spPr>
          <a:xfrm>
            <a:off x="8490437" y="1465382"/>
            <a:ext cx="1137138" cy="5158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Depr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5" name="Left Brace 44">
            <a:extLst>
              <a:ext uri="{FF2B5EF4-FFF2-40B4-BE49-F238E27FC236}">
                <a16:creationId xmlns:a16="http://schemas.microsoft.com/office/drawing/2014/main" id="{1B0033D4-15DE-406C-98E2-23683DD1E41C}"/>
              </a:ext>
            </a:extLst>
          </p:cNvPr>
          <p:cNvSpPr/>
          <p:nvPr/>
        </p:nvSpPr>
        <p:spPr>
          <a:xfrm>
            <a:off x="2121877" y="1840522"/>
            <a:ext cx="310662" cy="295421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Left Brace 45">
            <a:extLst>
              <a:ext uri="{FF2B5EF4-FFF2-40B4-BE49-F238E27FC236}">
                <a16:creationId xmlns:a16="http://schemas.microsoft.com/office/drawing/2014/main" id="{0A6CE45C-1B5B-4F61-BD15-9B7C2F012891}"/>
              </a:ext>
            </a:extLst>
          </p:cNvPr>
          <p:cNvSpPr/>
          <p:nvPr/>
        </p:nvSpPr>
        <p:spPr>
          <a:xfrm>
            <a:off x="3637086" y="893883"/>
            <a:ext cx="674077" cy="179949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A3380A3E-2753-4C7F-838C-906B171B99DB}"/>
              </a:ext>
            </a:extLst>
          </p:cNvPr>
          <p:cNvSpPr/>
          <p:nvPr/>
        </p:nvSpPr>
        <p:spPr>
          <a:xfrm>
            <a:off x="3657610" y="3927229"/>
            <a:ext cx="674077" cy="179949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Left Brace 48">
            <a:extLst>
              <a:ext uri="{FF2B5EF4-FFF2-40B4-BE49-F238E27FC236}">
                <a16:creationId xmlns:a16="http://schemas.microsoft.com/office/drawing/2014/main" id="{7257E0AB-A50F-4D81-863B-E6B8636AD7CD}"/>
              </a:ext>
            </a:extLst>
          </p:cNvPr>
          <p:cNvSpPr/>
          <p:nvPr/>
        </p:nvSpPr>
        <p:spPr>
          <a:xfrm>
            <a:off x="5568462" y="316522"/>
            <a:ext cx="527538" cy="126609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12C4C3EA-D6AD-48C8-B195-ED2BB49A916C}"/>
              </a:ext>
            </a:extLst>
          </p:cNvPr>
          <p:cNvSpPr/>
          <p:nvPr/>
        </p:nvSpPr>
        <p:spPr>
          <a:xfrm>
            <a:off x="7353299" y="492370"/>
            <a:ext cx="1078531" cy="242081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5188FD36-B40E-4074-99DE-8C43CC9CB270}"/>
              </a:ext>
            </a:extLst>
          </p:cNvPr>
          <p:cNvSpPr/>
          <p:nvPr/>
        </p:nvSpPr>
        <p:spPr>
          <a:xfrm>
            <a:off x="5568462" y="4859216"/>
            <a:ext cx="269630" cy="13188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7D099900-B1A0-41A8-9BA2-FE323C377FBB}"/>
              </a:ext>
            </a:extLst>
          </p:cNvPr>
          <p:cNvSpPr/>
          <p:nvPr/>
        </p:nvSpPr>
        <p:spPr>
          <a:xfrm>
            <a:off x="7097552" y="4023944"/>
            <a:ext cx="789870" cy="182293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ultiplication Sign 10">
            <a:extLst>
              <a:ext uri="{FF2B5EF4-FFF2-40B4-BE49-F238E27FC236}">
                <a16:creationId xmlns:a16="http://schemas.microsoft.com/office/drawing/2014/main" id="{0878A804-05AA-4C9C-8572-A02B6816CDBA}"/>
              </a:ext>
            </a:extLst>
          </p:cNvPr>
          <p:cNvSpPr/>
          <p:nvPr/>
        </p:nvSpPr>
        <p:spPr>
          <a:xfrm>
            <a:off x="2804746" y="2957134"/>
            <a:ext cx="480656" cy="49705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vision Sign 12">
            <a:extLst>
              <a:ext uri="{FF2B5EF4-FFF2-40B4-BE49-F238E27FC236}">
                <a16:creationId xmlns:a16="http://schemas.microsoft.com/office/drawing/2014/main" id="{90A3DF86-D324-4717-9384-9C59ECDA4ECB}"/>
              </a:ext>
            </a:extLst>
          </p:cNvPr>
          <p:cNvSpPr/>
          <p:nvPr/>
        </p:nvSpPr>
        <p:spPr>
          <a:xfrm>
            <a:off x="4632079" y="1591407"/>
            <a:ext cx="468923" cy="410309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ivision Sign 32">
            <a:extLst>
              <a:ext uri="{FF2B5EF4-FFF2-40B4-BE49-F238E27FC236}">
                <a16:creationId xmlns:a16="http://schemas.microsoft.com/office/drawing/2014/main" id="{B3B804C9-EFFE-4265-A51F-3B8E0BA8DCBA}"/>
              </a:ext>
            </a:extLst>
          </p:cNvPr>
          <p:cNvSpPr/>
          <p:nvPr/>
        </p:nvSpPr>
        <p:spPr>
          <a:xfrm>
            <a:off x="4621821" y="1591408"/>
            <a:ext cx="479181" cy="38979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ivision Sign 14">
            <a:extLst>
              <a:ext uri="{FF2B5EF4-FFF2-40B4-BE49-F238E27FC236}">
                <a16:creationId xmlns:a16="http://schemas.microsoft.com/office/drawing/2014/main" id="{E70CE313-FE74-4A66-9E61-C2F8DBF4D62A}"/>
              </a:ext>
            </a:extLst>
          </p:cNvPr>
          <p:cNvSpPr/>
          <p:nvPr/>
        </p:nvSpPr>
        <p:spPr>
          <a:xfrm>
            <a:off x="4655532" y="4560273"/>
            <a:ext cx="468923" cy="410309"/>
          </a:xfrm>
          <a:prstGeom prst="mathDivide">
            <a:avLst>
              <a:gd name="adj1" fmla="val 23520"/>
              <a:gd name="adj2" fmla="val 0"/>
              <a:gd name="adj3" fmla="val 11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Sign 16">
            <a:extLst>
              <a:ext uri="{FF2B5EF4-FFF2-40B4-BE49-F238E27FC236}">
                <a16:creationId xmlns:a16="http://schemas.microsoft.com/office/drawing/2014/main" id="{3CF1AD10-C5A3-4302-BCA6-75577E900D91}"/>
              </a:ext>
            </a:extLst>
          </p:cNvPr>
          <p:cNvSpPr/>
          <p:nvPr/>
        </p:nvSpPr>
        <p:spPr>
          <a:xfrm>
            <a:off x="6491649" y="867508"/>
            <a:ext cx="433772" cy="25790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lus Sign 18">
            <a:extLst>
              <a:ext uri="{FF2B5EF4-FFF2-40B4-BE49-F238E27FC236}">
                <a16:creationId xmlns:a16="http://schemas.microsoft.com/office/drawing/2014/main" id="{0D9D5D7A-0462-4DF2-85A6-8D01FEC14B56}"/>
              </a:ext>
            </a:extLst>
          </p:cNvPr>
          <p:cNvSpPr/>
          <p:nvPr/>
        </p:nvSpPr>
        <p:spPr>
          <a:xfrm>
            <a:off x="6274785" y="5313487"/>
            <a:ext cx="389784" cy="21980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018C1F1-B17D-48F9-B102-6CDF009762A5}"/>
              </a:ext>
            </a:extLst>
          </p:cNvPr>
          <p:cNvSpPr/>
          <p:nvPr/>
        </p:nvSpPr>
        <p:spPr>
          <a:xfrm>
            <a:off x="562708" y="316522"/>
            <a:ext cx="3200400" cy="6682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Bagan DUPONT</a:t>
            </a:r>
          </a:p>
        </p:txBody>
      </p:sp>
    </p:spTree>
    <p:extLst>
      <p:ext uri="{BB962C8B-B14F-4D97-AF65-F5344CB8AC3E}">
        <p14:creationId xmlns:p14="http://schemas.microsoft.com/office/powerpoint/2010/main" val="1328963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9AC81-272B-4B4F-9A21-5CB5A02717E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342900" marR="0" lvl="0" indent="-342900" algn="ctr">
              <a:spcBef>
                <a:spcPts val="0"/>
              </a:spcBef>
              <a:spcAft>
                <a:spcPts val="0"/>
              </a:spcAft>
            </a:pPr>
            <a:br>
              <a:rPr lang="en-US" sz="1800" b="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800" b="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600" b="0" i="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Kegunaan</a:t>
            </a:r>
            <a:r>
              <a:rPr lang="en-US" sz="3600" b="0" i="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Analisis</a:t>
            </a:r>
            <a:r>
              <a:rPr lang="en-US" sz="3600" b="0" i="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Rasio</a:t>
            </a:r>
            <a:r>
              <a:rPr lang="en-US" sz="3600" b="0" i="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600" b="0" i="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Keuangan</a:t>
            </a:r>
            <a:br>
              <a:rPr lang="en-US" sz="3600" b="1" i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</a:b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3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1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186BE-AE3A-4BCE-80BA-BCCF31678C8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Bankir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berguna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mempertimbangkan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Untuk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para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bankir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lebih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tertarik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pada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rencana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jangka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pendek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likuiditas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kemampuan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memperoleh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laba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tingkat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efisiensi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solvabilitas</a:t>
            </a:r>
            <a:r>
              <a:rPr lang="en-US" sz="1600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.</a:t>
            </a:r>
          </a:p>
          <a:p>
            <a:pPr marL="504825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tertarik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76225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penanam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tertarik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berkepentingan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R="0"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memaksimalkan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kekayaan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pemegang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12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3471A-814B-4176-8384-805808A2D36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Kelemahan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DF31E-04A8-4C3E-9CFF-1DA0A40ED12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dihitung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akuntansi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penafsiran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dimanipulasi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914400" algn="l"/>
              </a:tabLst>
            </a:pP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Perbedaan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kesamaan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rata-rata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dinilai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hati-hati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perbedaan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rata-rata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kelemahan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beres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didalam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Sebaliknya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kesamaan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rata-rata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menjamin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berjalan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normal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dikelola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40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8D4C3-81AC-4BF1-97D7-B58CC8687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82702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sz="19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US" sz="19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9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Laba</a:t>
            </a: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19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1986</a:t>
            </a: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-----------------------------</a:t>
            </a: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						Rp. 4.000.000,-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Pokok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</a:t>
            </a:r>
            <a:r>
              <a:rPr lang="en-US" sz="19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Rp. 3.000.000,-</a:t>
            </a: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Bruto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Rp. 1.000.000,-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r>
              <a:rPr lang="en-US" sz="19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Rp.    570.000,-</a:t>
            </a: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EBIT									Rp.    430.000,-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 (5 % x Rp. 600.000)						</a:t>
            </a:r>
            <a:r>
              <a:rPr lang="en-US" sz="19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Rp.      30.000,-</a:t>
            </a: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EBT									Rp.    400.000,-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40%								</a:t>
            </a:r>
            <a:r>
              <a:rPr lang="en-US" sz="1900" u="sng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Rp.    160.000,-</a:t>
            </a: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EAT									Rp.    240.000,-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A3EF0B9-D92D-4D70-A01F-D01985614137}"/>
              </a:ext>
            </a:extLst>
          </p:cNvPr>
          <p:cNvSpPr/>
          <p:nvPr/>
        </p:nvSpPr>
        <p:spPr>
          <a:xfrm>
            <a:off x="838199" y="550985"/>
            <a:ext cx="10515599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Pembahasan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soal</a:t>
            </a:r>
            <a:r>
              <a:rPr lang="en-US" sz="3200" dirty="0">
                <a:latin typeface="Arial Black" panose="020B0A040201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486814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6238E0D-4F42-49F7-980F-404A4742B8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788649"/>
              </p:ext>
            </p:extLst>
          </p:nvPr>
        </p:nvGraphicFramePr>
        <p:xfrm>
          <a:off x="978877" y="1087072"/>
          <a:ext cx="10515600" cy="5424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">
                  <a:extLst>
                    <a:ext uri="{9D8B030D-6E8A-4147-A177-3AD203B41FA5}">
                      <a16:colId xmlns:a16="http://schemas.microsoft.com/office/drawing/2014/main" val="3944373998"/>
                    </a:ext>
                  </a:extLst>
                </a:gridCol>
                <a:gridCol w="3342640">
                  <a:extLst>
                    <a:ext uri="{9D8B030D-6E8A-4147-A177-3AD203B41FA5}">
                      <a16:colId xmlns:a16="http://schemas.microsoft.com/office/drawing/2014/main" val="19829593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36367287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52938436"/>
                    </a:ext>
                  </a:extLst>
                </a:gridCol>
                <a:gridCol w="3342640">
                  <a:extLst>
                    <a:ext uri="{9D8B030D-6E8A-4147-A177-3AD203B41FA5}">
                      <a16:colId xmlns:a16="http://schemas.microsoft.com/office/drawing/2014/main" val="36140177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04792260"/>
                    </a:ext>
                  </a:extLst>
                </a:gridCol>
              </a:tblGrid>
              <a:tr h="581597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err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510881"/>
                  </a:ext>
                </a:extLst>
              </a:tr>
              <a:tr h="3843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Rp.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Pasiva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Rp.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5781854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Utang Usaha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5030075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Efek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wesel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7841157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Piutang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Pajak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3767335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Persediaan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840.000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2329258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Jml Aktiva Lancar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Obligasi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476156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utang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1.160.000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2564577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Mesin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 Saham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5421323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Ak. Dep. Mesin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(100.000)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Agio Saham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8391715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Bangunan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Ditahan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440.000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3181846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Ak. Dep. Bangunan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(200.000)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Modal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1.840.000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2969487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Tanah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809060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Intangibles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650358"/>
                  </a:ext>
                </a:extLst>
              </a:tr>
              <a:tr h="3097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Akt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Tetap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227939"/>
                  </a:ext>
                </a:extLst>
              </a:tr>
              <a:tr h="3843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Jml Aktiva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3.000.000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Jml Pasiva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3.000.000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5019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426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8D4C3-81AC-4BF1-97D7-B58CC8687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1877"/>
            <a:ext cx="10515600" cy="40550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Hitunglah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Financial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Likuiditas : Current ratio, cash ratio, quick ratio, working capital to total asset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Solvabilitas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Total debt to equity ratio, total debt to total asset, long term debt to equity ratio, time interest earned ratio 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Profitabilitas : Gross profit margin, operating profit margin, operating ratio, net profit margin, ROA, ROI, ROE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B4FA3B-CD76-4E4C-9847-C19AB8A55C0A}"/>
              </a:ext>
            </a:extLst>
          </p:cNvPr>
          <p:cNvSpPr/>
          <p:nvPr/>
        </p:nvSpPr>
        <p:spPr>
          <a:xfrm>
            <a:off x="838201" y="914400"/>
            <a:ext cx="10515600" cy="785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Pertanyaan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79165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691F-F9B7-4131-A102-6BDEA901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014" y="550130"/>
            <a:ext cx="10222523" cy="1513131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45720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2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</a:br>
            <a:r>
              <a:rPr lang="en-US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SESI V</a:t>
            </a:r>
            <a:br>
              <a:rPr lang="en-US" sz="2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sz="31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ANALISIS RASIO LAPORAN KEUANGAN PERUSAHAAN</a:t>
            </a:r>
            <a:br>
              <a:rPr lang="en-US" sz="31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</a:br>
            <a:endParaRPr lang="en-US" sz="3100" dirty="0"/>
          </a:p>
        </p:txBody>
      </p:sp>
      <p:pic>
        <p:nvPicPr>
          <p:cNvPr id="1026" name="Picture 2" descr="Rasio Keungan - Jenis, Alasan, Tujuan, Contoh, Para Ahli">
            <a:extLst>
              <a:ext uri="{FF2B5EF4-FFF2-40B4-BE49-F238E27FC236}">
                <a16:creationId xmlns:a16="http://schemas.microsoft.com/office/drawing/2014/main" id="{4FB094E6-424F-4081-B086-36958C756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14" y="2215662"/>
            <a:ext cx="10222523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340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E1789EF-7BD7-451D-9CDC-F0E82B68A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347699"/>
              </p:ext>
            </p:extLst>
          </p:nvPr>
        </p:nvGraphicFramePr>
        <p:xfrm>
          <a:off x="838200" y="1825625"/>
          <a:ext cx="10049256" cy="411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0482">
                  <a:extLst>
                    <a:ext uri="{9D8B030D-6E8A-4147-A177-3AD203B41FA5}">
                      <a16:colId xmlns:a16="http://schemas.microsoft.com/office/drawing/2014/main" val="1874271331"/>
                    </a:ext>
                  </a:extLst>
                </a:gridCol>
                <a:gridCol w="3633162">
                  <a:extLst>
                    <a:ext uri="{9D8B030D-6E8A-4147-A177-3AD203B41FA5}">
                      <a16:colId xmlns:a16="http://schemas.microsoft.com/office/drawing/2014/main" val="3547344513"/>
                    </a:ext>
                  </a:extLst>
                </a:gridCol>
                <a:gridCol w="3085612">
                  <a:extLst>
                    <a:ext uri="{9D8B030D-6E8A-4147-A177-3AD203B41FA5}">
                      <a16:colId xmlns:a16="http://schemas.microsoft.com/office/drawing/2014/main" val="27999718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Rasio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Rumus dan Perhitungan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Penafsiran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3575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Rasio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Likuiditas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9517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Current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Rasio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=CA/CL =1.400.000/560.000=250%</a:t>
                      </a:r>
                      <a:endParaRPr lang="en-US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 1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dijamin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oleh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Rp.2,50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049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Cash Ratio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=(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Cash+Efek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)/CL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=(200.000+200.000)/560.000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=71%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Rp.1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dijamin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oleh kas &amp;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Efek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 0,71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866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Quick  Ratio (Acid Test Ratio)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=(CA-Inventory)/CL=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(1.400.000-840.000)/560.000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=100%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Rp.1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dijamin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oleh quick asset Rp.1,-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708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Working capital to total asset ratio.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=(CA-CL)/Total asset=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1.400.000-560.000/3.000.000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Likuiditas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total asset dan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posisi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modal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kerja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netto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2898338"/>
                  </a:ext>
                </a:extLst>
              </a:tr>
            </a:tbl>
          </a:graphicData>
        </a:graphic>
      </p:graphicFrame>
      <p:sp>
        <p:nvSpPr>
          <p:cNvPr id="10" name="Callout: Down Arrow 9">
            <a:extLst>
              <a:ext uri="{FF2B5EF4-FFF2-40B4-BE49-F238E27FC236}">
                <a16:creationId xmlns:a16="http://schemas.microsoft.com/office/drawing/2014/main" id="{513F945A-A51C-42F3-9301-F072D3E24B19}"/>
              </a:ext>
            </a:extLst>
          </p:cNvPr>
          <p:cNvSpPr/>
          <p:nvPr/>
        </p:nvSpPr>
        <p:spPr>
          <a:xfrm>
            <a:off x="3206496" y="746887"/>
            <a:ext cx="5486400" cy="84124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JAWABAN </a:t>
            </a:r>
          </a:p>
        </p:txBody>
      </p:sp>
    </p:spTree>
    <p:extLst>
      <p:ext uri="{BB962C8B-B14F-4D97-AF65-F5344CB8AC3E}">
        <p14:creationId xmlns:p14="http://schemas.microsoft.com/office/powerpoint/2010/main" val="2720313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7F62ED0-93D2-413D-B50D-4A1A30E7B6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623197"/>
              </p:ext>
            </p:extLst>
          </p:nvPr>
        </p:nvGraphicFramePr>
        <p:xfrm>
          <a:off x="838200" y="1097280"/>
          <a:ext cx="10146792" cy="504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277">
                  <a:extLst>
                    <a:ext uri="{9D8B030D-6E8A-4147-A177-3AD203B41FA5}">
                      <a16:colId xmlns:a16="http://schemas.microsoft.com/office/drawing/2014/main" val="1123598419"/>
                    </a:ext>
                  </a:extLst>
                </a:gridCol>
                <a:gridCol w="3282884">
                  <a:extLst>
                    <a:ext uri="{9D8B030D-6E8A-4147-A177-3AD203B41FA5}">
                      <a16:colId xmlns:a16="http://schemas.microsoft.com/office/drawing/2014/main" val="294015549"/>
                    </a:ext>
                  </a:extLst>
                </a:gridCol>
                <a:gridCol w="3366631">
                  <a:extLst>
                    <a:ext uri="{9D8B030D-6E8A-4147-A177-3AD203B41FA5}">
                      <a16:colId xmlns:a16="http://schemas.microsoft.com/office/drawing/2014/main" val="927972494"/>
                    </a:ext>
                  </a:extLst>
                </a:gridCol>
              </a:tblGrid>
              <a:tr h="9452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Ratio Leverage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(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Solvabilitas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Rumus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perhitungan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Penafsiran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2540305"/>
                  </a:ext>
                </a:extLst>
              </a:tr>
              <a:tr h="9452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debt to equity Ratio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=Total debt/equity</a:t>
                      </a:r>
                      <a:endParaRPr lang="en-US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1.160.000/1.840.000=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63 %.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Sebesar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Rp.0,63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rupiah modal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sendiri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menjadi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jaminan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3546518"/>
                  </a:ext>
                </a:extLst>
              </a:tr>
              <a:tr h="9452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debt to total   asset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Total debt/total asset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1.160.000/3.000.000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39%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Sebesar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 O,39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rupiah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digunakan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menjamin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0589450"/>
                  </a:ext>
                </a:extLst>
              </a:tr>
              <a:tr h="12666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Long term debt to Equity ratio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Long term debt/equity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=600.000/1.840.000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=33%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Sebesar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Rp.0,33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rupiah modal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sendiri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digunakan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menjamin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jangka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panjang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2156347"/>
                  </a:ext>
                </a:extLst>
              </a:tr>
              <a:tr h="9452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 interest earned  ratio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=EBIT/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Interet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=430.000/30.000=14,3 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rupiah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bunga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jangka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panjang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dijamin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oleh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keuntungan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Rp. 14,33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8198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337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371AC4F-947A-4DF3-A7D7-A078309D87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5357852"/>
              </p:ext>
            </p:extLst>
          </p:nvPr>
        </p:nvGraphicFramePr>
        <p:xfrm>
          <a:off x="877825" y="817115"/>
          <a:ext cx="9979151" cy="5560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4703">
                  <a:extLst>
                    <a:ext uri="{9D8B030D-6E8A-4147-A177-3AD203B41FA5}">
                      <a16:colId xmlns:a16="http://schemas.microsoft.com/office/drawing/2014/main" val="2499089371"/>
                    </a:ext>
                  </a:extLst>
                </a:gridCol>
                <a:gridCol w="4291584">
                  <a:extLst>
                    <a:ext uri="{9D8B030D-6E8A-4147-A177-3AD203B41FA5}">
                      <a16:colId xmlns:a16="http://schemas.microsoft.com/office/drawing/2014/main" val="2511128102"/>
                    </a:ext>
                  </a:extLst>
                </a:gridCol>
                <a:gridCol w="3102864">
                  <a:extLst>
                    <a:ext uri="{9D8B030D-6E8A-4147-A177-3AD203B41FA5}">
                      <a16:colId xmlns:a16="http://schemas.microsoft.com/office/drawing/2014/main" val="3448281631"/>
                    </a:ext>
                  </a:extLst>
                </a:gridCol>
              </a:tblGrid>
              <a:tr h="337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Ratio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Profitabilitas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Rumus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dan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perhitungan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Penafsiran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223280158"/>
                  </a:ext>
                </a:extLst>
              </a:tr>
              <a:tr h="6302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Gross Profit Margin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=(Net sales – CGS)/Net Sales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=(4.000.000-3.000.000)/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   4.000.000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=25 %</a:t>
                      </a:r>
                      <a:endParaRPr lang="en-US" sz="105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Setiap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rupiah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penjualan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menghasilkan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bruto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Rp. 0,25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267328693"/>
                  </a:ext>
                </a:extLst>
              </a:tr>
              <a:tr h="686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Oprating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Profit Margin(Operating income ratio)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=(Net Sales-CGS-General &amp; Adm. Cost)/Net sales =                ( 4.000.000-3.000.000- 570.000)/4.000.000 = 11 %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Setiap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rupiah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penjualan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menghasilkan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operasi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Rp. 0,11,-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3483920429"/>
                  </a:ext>
                </a:extLst>
              </a:tr>
              <a:tr h="7894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Operating ratio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 (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CGS+Gen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.&amp;Adm Cost)/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  Net Sales.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 (3.000.000+570.000)/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   4.000.000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 89,25 %.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Setiap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rupiah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penjualan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mempunyai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biaya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operasi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Rp. 0,89. Makin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besar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ratio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ini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berarti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makin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buruk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4215285956"/>
                  </a:ext>
                </a:extLst>
              </a:tr>
              <a:tr h="3097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Net profit Margin.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 EAT/Net Sales.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 240.000/4.000.000 = 6 %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Setiap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rupiah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penjualan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menghasilkan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keuntungan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neto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sebesar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Rp. 0,06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3760132489"/>
                  </a:ext>
                </a:extLst>
              </a:tr>
              <a:tr h="10356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ROA (return On Asset) atau Earning Power of Total  Invesment.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=EBIT/Total Asset.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=430.000/3.000.000 = 14,3 %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atau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=Operating Profit Margin x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  Total asset turn over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=10,75 % x 1,33 % = 14,3 %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Setiap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satu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rupiah modal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menghasilkan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keuntungan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Rp. 0,14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untuk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semua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investor.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4164710990"/>
                  </a:ext>
                </a:extLst>
              </a:tr>
              <a:tr h="6431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ROI (Return On Invesment), atau 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 Net earning Power ratio</a:t>
                      </a:r>
                      <a:endParaRPr lang="en-US" sz="105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EAT/Total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aktiva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=240.000/3.000.000 = 8 %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Kemampuan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dari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modal yang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diinvestasikan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dalam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keseluruhan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aktiva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untuk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menghasilkan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keuntungan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neto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1902967449"/>
                  </a:ext>
                </a:extLst>
              </a:tr>
              <a:tr h="6295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 ROE(Return On Equity), atau 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 Rate of Return On Net   Worth.</a:t>
                      </a:r>
                      <a:endParaRPr lang="en-US" sz="105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=EAT/Equity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= 240.000/1.840.000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  <a:latin typeface="Arial Black" panose="020B0A04020102020204" pitchFamily="34" charset="0"/>
                        </a:rPr>
                        <a:t>= 13 %</a:t>
                      </a:r>
                      <a:endParaRPr lang="en-US" sz="105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Setiap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satu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rupiah modal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sendiri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menghasilkan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keuntungan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neto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Rp. 0,13 yang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tersedia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bagi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pemegang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saham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preferen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dan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saham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050" dirty="0" err="1">
                          <a:effectLst/>
                          <a:latin typeface="Arial Black" panose="020B0A04020102020204" pitchFamily="34" charset="0"/>
                        </a:rPr>
                        <a:t>biasa</a:t>
                      </a:r>
                      <a:r>
                        <a:rPr lang="en-US" sz="1050" dirty="0">
                          <a:effectLst/>
                          <a:latin typeface="Arial Black" panose="020B0A04020102020204" pitchFamily="34" charset="0"/>
                        </a:rPr>
                        <a:t>.</a:t>
                      </a:r>
                      <a:endParaRPr lang="en-US" sz="105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86" marR="56886" marT="0" marB="0"/>
                </a:tc>
                <a:extLst>
                  <a:ext uri="{0D108BD9-81ED-4DB2-BD59-A6C34878D82A}">
                    <a16:rowId xmlns:a16="http://schemas.microsoft.com/office/drawing/2014/main" val="1029144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430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>
            <a:extLst>
              <a:ext uri="{FF2B5EF4-FFF2-40B4-BE49-F238E27FC236}">
                <a16:creationId xmlns:a16="http://schemas.microsoft.com/office/drawing/2014/main" id="{C5E2B6D8-B1C3-4D63-99A9-7514C4D00525}"/>
              </a:ext>
            </a:extLst>
          </p:cNvPr>
          <p:cNvSpPr/>
          <p:nvPr/>
        </p:nvSpPr>
        <p:spPr>
          <a:xfrm>
            <a:off x="3704494" y="2379785"/>
            <a:ext cx="4560276" cy="2286000"/>
          </a:xfrm>
          <a:prstGeom prst="doubleWav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SELESAI TEORI</a:t>
            </a:r>
          </a:p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Lanjut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dengan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penyelesaian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soal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tugas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quiz</a:t>
            </a:r>
          </a:p>
        </p:txBody>
      </p:sp>
    </p:spTree>
    <p:extLst>
      <p:ext uri="{BB962C8B-B14F-4D97-AF65-F5344CB8AC3E}">
        <p14:creationId xmlns:p14="http://schemas.microsoft.com/office/powerpoint/2010/main" val="2236459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D39A2-1B9E-4075-826E-DDAAC3F9132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45720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057650" algn="l"/>
              </a:tabLst>
            </a:pP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Pengertian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Analisis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Rasio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(Financial Statement Ratio Analysis)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8DDF0-C1FE-4A1A-A511-684A2191AEB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menghubungkan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elemen-elemen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 2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pengelompokan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jenis-jenis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:</a:t>
            </a: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</a:t>
            </a:r>
            <a:r>
              <a:rPr lang="en-US" sz="3200" dirty="0" err="1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menurut</a:t>
            </a: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umbernya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darimana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menurut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sz="32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srgbClr val="FF000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89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06DD-F45C-40AE-8B1E-20E42469A03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menurut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sumbernya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darimana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7279-976B-4A5C-B835-DCA8E990149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 </a:t>
            </a:r>
            <a:r>
              <a:rPr lang="en-US" sz="26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Rasio-rasio</a:t>
            </a:r>
            <a:r>
              <a:rPr lang="en-US" sz="26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Neraca</a:t>
            </a:r>
            <a:r>
              <a:rPr lang="en-US" sz="26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(Balance sheet ratios).</a:t>
            </a:r>
          </a:p>
          <a:p>
            <a:pPr marL="6858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menghubungkan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elemen-elemen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Neraca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current ratio, cash ratio, debt to equity ratios,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 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Rasio-rasio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(Income statement ratios).</a:t>
            </a:r>
          </a:p>
          <a:p>
            <a:pPr marL="60007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menghubungkan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elemen-elemen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 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profit margin, operating ratios,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 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Rasio-rasio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Interstatement</a:t>
            </a:r>
            <a:r>
              <a:rPr lang="en-US" sz="2400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ratios)</a:t>
            </a:r>
          </a:p>
          <a:p>
            <a:pPr marL="62865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menghubungkan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elemen-elemen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Neraca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laporanRugi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ROI (Return On Investment), ROE (Return On Equity), asset turn over,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33375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797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7D7DA-EB1F-43CD-9DEB-3349E3E20E3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4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menurut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b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b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495AD-3EC0-402C-9DE1-ECFB3DE312A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A).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Likuiditas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(Liquidity Ratios)</a:t>
            </a:r>
          </a:p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B).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Solvabilitas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(Ratio Leverage)</a:t>
            </a:r>
          </a:p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C).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D).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Profitabilits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E).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Penilaian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F).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393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123EF-CEB0-44B8-851F-409021FC60E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A).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Likuiditas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(Liquidity Ratios)</a:t>
            </a:r>
            <a:b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D7609-47D7-4F79-8EC1-315EF6FE04C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pendeknya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gaji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dll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likuiditas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R="0"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Ratio = Current Asset (CA)/Current Liabilities (CL)</a:t>
            </a:r>
          </a:p>
          <a:p>
            <a:pPr marR="0"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Quick Ratio (Acid Test Ratio) = (CA – Inventory)/CL</a:t>
            </a:r>
          </a:p>
          <a:p>
            <a:pPr marR="0"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Cash Ratio = (Cash +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)/CL</a:t>
            </a:r>
          </a:p>
          <a:p>
            <a:pPr marR="0" lvl="1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Working Capital to Total Asset Ratio = (CA – CL)/Total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740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4B0FF-3195-48BC-9518-D52BEB14518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B).</a:t>
            </a:r>
            <a:r>
              <a:rPr lang="en-US" sz="3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Solvabilitas</a:t>
            </a:r>
            <a: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(Ratio Leverage),</a:t>
            </a:r>
            <a:br>
              <a:rPr lang="en-US" sz="3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04938-1865-4AE6-9BF7-CD9387DCD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seberapa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jauh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dibiayai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solvabilitas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debt to total asset (debt ratio) = Total debt/Total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Debt to equity ratio = Total debt/Equity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Debt service ratio (DSR) = EBIT/[interest +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+(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Angs.Pokok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Pinjaman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/(1-Tax)]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interest earned (coverage ratio) = EBIT/Interest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824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0ADFD-7815-41B7-99A8-EAE83E553F3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C).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A6F26-6410-4740-917F-6CAB3D85B0F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efektifitas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memanfaatkan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dananya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Perputaran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persediaan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CGS/Rata-rata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persediaan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days inventory (rata-rata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persediaan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disimpan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= </a:t>
            </a:r>
          </a:p>
          <a:p>
            <a:pPr marL="9144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(rata-rata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persediaan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 360)/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Receivable collection period = (rata-rata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 360)/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asset turn over (TATO) =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Fixed asset turn over =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Perputaran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/rata-rata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630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AE9A-2A0C-4116-894D-59B361C2655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D).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Profitabilitas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BF344-0202-4120-8B6A-BE450D2A54A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7429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efektifitas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mendapatkan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profitabilitas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Gross profit margin = Gross Profit/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 profit margin = EAT/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Earning Power = Profit margin x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perputaran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(EBIT/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x (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= EBIT/Total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on investment (ROI) = EAT/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on equity (ROE) = EAT/Modal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on asset (ROA) = EBIT/Total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Earning per share = EAT/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489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2012</Words>
  <Application>Microsoft Office PowerPoint</Application>
  <PresentationFormat>Widescreen</PresentationFormat>
  <Paragraphs>320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Aharoni</vt:lpstr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 SESI V ANALISIS RASIO LAPORAN KEUANGAN PERUSAHAAN </vt:lpstr>
      <vt:lpstr>Pengertian Analisis Rasio Laporan Keuangan (Financial Statement Ratio Analysis)</vt:lpstr>
      <vt:lpstr>1).Rasio menurut sumbernya darimana rasio dibuat,</vt:lpstr>
      <vt:lpstr> 2).Rasio menurut tujuan  penggunaan rasio, </vt:lpstr>
      <vt:lpstr> A).Rasio Likuiditas (Liquidity Ratios) </vt:lpstr>
      <vt:lpstr> B).Rasio Solvabilitas (Ratio Leverage), </vt:lpstr>
      <vt:lpstr> C).Rasio Aktivitas </vt:lpstr>
      <vt:lpstr> D).Rasio Profitabilitas </vt:lpstr>
      <vt:lpstr>E).Rasio Penilaian </vt:lpstr>
      <vt:lpstr> F).Rasio Pertumbuhan </vt:lpstr>
      <vt:lpstr>  Analisis Keuangan Metode DU PONT   </vt:lpstr>
      <vt:lpstr>PowerPoint Presentation</vt:lpstr>
      <vt:lpstr>PowerPoint Presentation</vt:lpstr>
      <vt:lpstr>  Kegunaan Analisis Rasio Keuangan   </vt:lpstr>
      <vt:lpstr>  Kelemahan Rasio Keuangan. 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P5</dc:title>
  <dc:creator>Marsudin</dc:creator>
  <cp:lastModifiedBy>Mery</cp:lastModifiedBy>
  <cp:revision>42</cp:revision>
  <dcterms:created xsi:type="dcterms:W3CDTF">2020-10-13T07:57:07Z</dcterms:created>
  <dcterms:modified xsi:type="dcterms:W3CDTF">2023-04-03T00:14:58Z</dcterms:modified>
</cp:coreProperties>
</file>