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557" r:id="rId2"/>
    <p:sldId id="558" r:id="rId3"/>
    <p:sldId id="257" r:id="rId4"/>
    <p:sldId id="336" r:id="rId5"/>
    <p:sldId id="568" r:id="rId6"/>
    <p:sldId id="338" r:id="rId7"/>
    <p:sldId id="341" r:id="rId8"/>
    <p:sldId id="342" r:id="rId9"/>
    <p:sldId id="343" r:id="rId10"/>
    <p:sldId id="344" r:id="rId11"/>
    <p:sldId id="345" r:id="rId12"/>
    <p:sldId id="347" r:id="rId13"/>
    <p:sldId id="569" r:id="rId14"/>
    <p:sldId id="566" r:id="rId15"/>
    <p:sldId id="560" r:id="rId16"/>
    <p:sldId id="567" r:id="rId17"/>
    <p:sldId id="559" r:id="rId18"/>
    <p:sldId id="561" r:id="rId19"/>
    <p:sldId id="562" r:id="rId20"/>
    <p:sldId id="25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29FD2-5960-4D5F-9030-6D367F482558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45098E-9E81-4F87-A0C9-7F8445D9B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655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880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544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172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4286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260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9249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2072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FCC6CF-E959-4356-A5B8-9F796F2310C6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024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51A77-CA09-4EB6-A7A2-0825C67D0D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4458F2-EE2A-4167-9565-D57FCD6BC6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7F2E53-3BCF-4F4E-8681-8B640FDF9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39984-5113-42D8-998B-B9C4B25A5B3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EAD9A-E85D-4C6E-8722-5BC25E571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04F973-17E6-4FBF-883A-6B0F8E633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CB2FA-839C-4DBF-9DE9-DEE12FA27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21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F0A15-63EF-4B7F-9207-2F108B7F6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31A218-5193-487F-B6DA-ED4B47BE2C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9958A6-4110-423A-9849-35F510A25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39984-5113-42D8-998B-B9C4B25A5B3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AD9F6-D6EF-4ACA-9CB7-58E0730FE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598BF-EAB8-4527-82F3-AFFB11A25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CB2FA-839C-4DBF-9DE9-DEE12FA27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209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268381-DF53-498F-87C8-6CD9DABA15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BBB120-2A99-4A7E-8B0D-0B16ABD17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04B63-5788-4BF2-AE62-AFA754735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39984-5113-42D8-998B-B9C4B25A5B3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3B34F-1370-478C-8663-8BD07AF0E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9F0E9-2685-4853-8614-19D656BA0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CB2FA-839C-4DBF-9DE9-DEE12FA27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942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96F95-2E04-45F3-9588-85D63E902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BD3D47-B711-4194-A369-8E0E5888B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9B7EC-01E0-4666-820E-3E355E46E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39984-5113-42D8-998B-B9C4B25A5B3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6D123-3D2A-4BD2-AA7A-7114CD61C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A39296-A5F2-4D67-A3E2-DFA645F9B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CB2FA-839C-4DBF-9DE9-DEE12FA27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82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B0CD1-FF4D-4609-B170-AF0E361364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A423AE-C4E1-4A8D-B124-1F5B181E5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8E107C-21E8-470E-BD0F-221DD67DE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39984-5113-42D8-998B-B9C4B25A5B3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9640E7-EE99-47D5-986E-B536797E6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457C80-8152-4290-B70D-88CF444BC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CB2FA-839C-4DBF-9DE9-DEE12FA27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919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A1EE9-7A6D-4684-82A7-D892F6B6F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EE5B4-7521-42AA-B1B2-50A986E32A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46C48E-957C-452C-B0D5-755C5CAF2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4A4AED-2DE1-4453-BBC3-B73FF63F53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39984-5113-42D8-998B-B9C4B25A5B3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4B2A22-D09D-4802-A14B-3CFA648D3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F80082-0C4E-4221-8505-78FD879E8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CB2FA-839C-4DBF-9DE9-DEE12FA27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893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A8389-8188-4E14-ACF9-CA8D720AF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E764CC-A27D-4DDC-8928-7A7303022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2B7C34-EA35-48B0-9AD9-79249D5C39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A8DF723-9DD8-45D1-A9C5-8FF236D2AB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D5D656-C80F-4875-A0A5-8E3600C852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096D82-211D-4816-935F-B24A2E66F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39984-5113-42D8-998B-B9C4B25A5B3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485643-77FF-4BC7-B791-7144F80DB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F30487-63C3-4F6A-A967-C9CE82427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CB2FA-839C-4DBF-9DE9-DEE12FA27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84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05F98-2A0E-426F-B6CC-6F374AB29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7AADA0-A93B-407C-B98F-39994F118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39984-5113-42D8-998B-B9C4B25A5B3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0CDCD6-E06A-4228-BC3F-14D741950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0A9BA3-A0E3-42DC-8881-19C4F7C3D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CB2FA-839C-4DBF-9DE9-DEE12FA27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49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519B29-521D-4FE4-A173-94A0F01F7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39984-5113-42D8-998B-B9C4B25A5B3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B898F4-09D7-4098-8A0B-C946F798A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919555-D217-4695-B7BB-7442438C6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CB2FA-839C-4DBF-9DE9-DEE12FA27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004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8408F-C439-41F3-9ED4-DBDFF6956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24B02C-C40B-4748-944E-CC1F636355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4CB79B-5ADA-474A-AC36-ADBABDA351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1444FE-A71D-4B8E-A65C-B0363B0E5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39984-5113-42D8-998B-B9C4B25A5B3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74F842-F1F8-437E-876C-CE402721C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D45849-29B2-4777-8202-7575879B2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CB2FA-839C-4DBF-9DE9-DEE12FA27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238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D46F0-3AB6-42A1-8CC1-AD79480D2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80C3F3-8487-4456-90AA-8E9D800C5D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786D5C-1C91-44E2-AA1D-2CDFA83CB0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7322F4-023D-4A21-821B-401A9CC94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39984-5113-42D8-998B-B9C4B25A5B3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22F405-7F54-4DAF-B56B-5AA47D5EC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8D45CA-F421-4BA3-83B2-1A31A2A33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CB2FA-839C-4DBF-9DE9-DEE12FA27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871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A5FC4B-69B9-47E1-AC6A-E2BA56DD4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1BC131-217B-4CA4-8086-B03D58AE0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931D0-FD44-40AF-9D48-0EC84223EB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39984-5113-42D8-998B-B9C4B25A5B3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CF9B20-BF6C-4072-B45E-E16551DB42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2F951C-32CD-49DB-8F83-751C44923E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CB2FA-839C-4DBF-9DE9-DEE12FA27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092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9F01414-B5B6-4906-8AED-9959834E4915}"/>
              </a:ext>
            </a:extLst>
          </p:cNvPr>
          <p:cNvSpPr/>
          <p:nvPr/>
        </p:nvSpPr>
        <p:spPr>
          <a:xfrm>
            <a:off x="1324709" y="750278"/>
            <a:ext cx="9683260" cy="13129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 Black" panose="020B0A04020102020204" pitchFamily="34" charset="0"/>
              </a:rPr>
              <a:t>UNIVERSITAS PERSADA INDONESIA YAI</a:t>
            </a:r>
          </a:p>
          <a:p>
            <a:pPr algn="ctr"/>
            <a:r>
              <a:rPr lang="en-US" sz="2000" dirty="0">
                <a:latin typeface="Arial Black" panose="020B0A04020102020204" pitchFamily="34" charset="0"/>
              </a:rPr>
              <a:t>FAKULTAS EKONOMI DAN BISNIS </a:t>
            </a:r>
          </a:p>
          <a:p>
            <a:pPr algn="ctr"/>
            <a:r>
              <a:rPr lang="en-US" sz="2000" dirty="0">
                <a:latin typeface="Arial Black" panose="020B0A04020102020204" pitchFamily="34" charset="0"/>
              </a:rPr>
              <a:t>PROGRAM STUDI AKUNTANSI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C40C55-06D6-4CF0-8BC6-3E8B52A0C9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709" y="3083169"/>
            <a:ext cx="9683260" cy="322384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EE32FF3-6205-4B88-8469-CF75D25EDF90}"/>
              </a:ext>
            </a:extLst>
          </p:cNvPr>
          <p:cNvSpPr/>
          <p:nvPr/>
        </p:nvSpPr>
        <p:spPr>
          <a:xfrm>
            <a:off x="1324709" y="2180492"/>
            <a:ext cx="9683260" cy="78544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ANALISIS LAPORAN KEUANGAN PERUSAHAAN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DOSEN : </a:t>
            </a:r>
            <a:r>
              <a:rPr lang="en-US">
                <a:latin typeface="Arial Black" panose="020B0A04020102020204" pitchFamily="34" charset="0"/>
              </a:rPr>
              <a:t>Dr. MERY </a:t>
            </a:r>
            <a:r>
              <a:rPr lang="en-US" dirty="0">
                <a:latin typeface="Arial Black" panose="020B0A04020102020204" pitchFamily="34" charset="0"/>
              </a:rPr>
              <a:t>WANIALISA, S.E., M.M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E8B6464-87F4-43F8-A447-38840B4F07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739" y="916476"/>
            <a:ext cx="1242645" cy="980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367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6840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Adalah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untuk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dapat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diketahui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perubahan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keuangan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yang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terjadi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dan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perubahan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mana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memerlukan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penelitian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lebih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lanjut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Perubahan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yang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terjadi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penting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untuk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diketahui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karena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akan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menunjukan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sampai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berapa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jauh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perkembangan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keadaaan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keuangan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perusahaan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</a:p>
          <a:p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Flowchart: Terminator 3">
            <a:extLst>
              <a:ext uri="{FF2B5EF4-FFF2-40B4-BE49-F238E27FC236}">
                <a16:creationId xmlns:a16="http://schemas.microsoft.com/office/drawing/2014/main" id="{0A7B73CE-8F54-4469-8E32-6EC699EF012E}"/>
              </a:ext>
            </a:extLst>
          </p:cNvPr>
          <p:cNvSpPr/>
          <p:nvPr/>
        </p:nvSpPr>
        <p:spPr>
          <a:xfrm>
            <a:off x="732692" y="468922"/>
            <a:ext cx="10515600" cy="1055077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 Black" panose="020B0A04020102020204" pitchFamily="34" charset="0"/>
              </a:rPr>
              <a:t>Keuntungan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br>
              <a:rPr lang="en-US" sz="2800" dirty="0">
                <a:latin typeface="Arial Black" panose="020B0A04020102020204" pitchFamily="34" charset="0"/>
              </a:rPr>
            </a:br>
            <a:r>
              <a:rPr lang="en-US" sz="2800" dirty="0" err="1">
                <a:latin typeface="Arial Black" panose="020B0A04020102020204" pitchFamily="34" charset="0"/>
              </a:rPr>
              <a:t>analisis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komparatif</a:t>
            </a:r>
            <a:endParaRPr lang="en-US" sz="2800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24210"/>
            <a:ext cx="10515600" cy="299256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/>
              <a:t>	   </a:t>
            </a:r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1). </a:t>
            </a:r>
            <a:r>
              <a:rPr lang="en-US" sz="3600" dirty="0" err="1">
                <a:latin typeface="Aharoni" panose="02010803020104030203" pitchFamily="2" charset="-79"/>
                <a:cs typeface="Aharoni" panose="02010803020104030203" pitchFamily="2" charset="-79"/>
              </a:rPr>
              <a:t>Analisis</a:t>
            </a:r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Aharoni" panose="02010803020104030203" pitchFamily="2" charset="-79"/>
                <a:cs typeface="Aharoni" panose="02010803020104030203" pitchFamily="2" charset="-79"/>
              </a:rPr>
              <a:t>comparatif</a:t>
            </a:r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Aharoni" panose="02010803020104030203" pitchFamily="2" charset="-79"/>
                <a:cs typeface="Aharoni" panose="02010803020104030203" pitchFamily="2" charset="-79"/>
              </a:rPr>
              <a:t>untuk</a:t>
            </a:r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 2 </a:t>
            </a:r>
            <a:r>
              <a:rPr lang="en-US" sz="3600" dirty="0" err="1">
                <a:latin typeface="Aharoni" panose="02010803020104030203" pitchFamily="2" charset="-79"/>
                <a:cs typeface="Aharoni" panose="02010803020104030203" pitchFamily="2" charset="-79"/>
              </a:rPr>
              <a:t>periode</a:t>
            </a:r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600" dirty="0" err="1">
                <a:latin typeface="Aharoni" panose="02010803020104030203" pitchFamily="2" charset="-79"/>
                <a:cs typeface="Aharoni" panose="02010803020104030203" pitchFamily="2" charset="-79"/>
              </a:rPr>
              <a:t>Contoh</a:t>
            </a:r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Aharoni" panose="02010803020104030203" pitchFamily="2" charset="-79"/>
                <a:cs typeface="Aharoni" panose="02010803020104030203" pitchFamily="2" charset="-79"/>
              </a:rPr>
              <a:t>Terlampir</a:t>
            </a:r>
            <a:endParaRPr lang="en-US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457200" lvl="1" indent="0">
              <a:buNone/>
            </a:pPr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2). </a:t>
            </a:r>
            <a:r>
              <a:rPr lang="en-US" sz="3600" dirty="0" err="1">
                <a:latin typeface="Aharoni" panose="02010803020104030203" pitchFamily="2" charset="-79"/>
                <a:cs typeface="Aharoni" panose="02010803020104030203" pitchFamily="2" charset="-79"/>
              </a:rPr>
              <a:t>Analisis</a:t>
            </a:r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Aharoni" panose="02010803020104030203" pitchFamily="2" charset="-79"/>
                <a:cs typeface="Aharoni" panose="02010803020104030203" pitchFamily="2" charset="-79"/>
              </a:rPr>
              <a:t>comparatif</a:t>
            </a:r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Aharoni" panose="02010803020104030203" pitchFamily="2" charset="-79"/>
                <a:cs typeface="Aharoni" panose="02010803020104030203" pitchFamily="2" charset="-79"/>
              </a:rPr>
              <a:t>untuk</a:t>
            </a:r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 3 </a:t>
            </a:r>
            <a:r>
              <a:rPr lang="en-US" sz="3600" dirty="0" err="1">
                <a:latin typeface="Aharoni" panose="02010803020104030203" pitchFamily="2" charset="-79"/>
                <a:cs typeface="Aharoni" panose="02010803020104030203" pitchFamily="2" charset="-79"/>
              </a:rPr>
              <a:t>periode</a:t>
            </a:r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600" dirty="0" err="1">
                <a:latin typeface="Aharoni" panose="02010803020104030203" pitchFamily="2" charset="-79"/>
                <a:cs typeface="Aharoni" panose="02010803020104030203" pitchFamily="2" charset="-79"/>
              </a:rPr>
              <a:t>Contoh</a:t>
            </a:r>
            <a:r>
              <a:rPr lang="en-US" sz="36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Aharoni" panose="02010803020104030203" pitchFamily="2" charset="-79"/>
                <a:cs typeface="Aharoni" panose="02010803020104030203" pitchFamily="2" charset="-79"/>
              </a:rPr>
              <a:t>Terlampir</a:t>
            </a:r>
            <a:endParaRPr lang="en-US" sz="3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Flowchart: Terminator 3">
            <a:extLst>
              <a:ext uri="{FF2B5EF4-FFF2-40B4-BE49-F238E27FC236}">
                <a16:creationId xmlns:a16="http://schemas.microsoft.com/office/drawing/2014/main" id="{ECE10475-A07E-46C1-9299-3DABFA1B60ED}"/>
              </a:ext>
            </a:extLst>
          </p:cNvPr>
          <p:cNvSpPr/>
          <p:nvPr/>
        </p:nvSpPr>
        <p:spPr>
          <a:xfrm>
            <a:off x="961292" y="817440"/>
            <a:ext cx="10392507" cy="1172308"/>
          </a:xfrm>
          <a:prstGeom prst="flowChartTermina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Arial Black" panose="020B0A04020102020204" pitchFamily="34" charset="0"/>
              </a:rPr>
              <a:t>Format </a:t>
            </a:r>
            <a:r>
              <a:rPr lang="en-US" sz="3600" dirty="0" err="1">
                <a:latin typeface="Arial Black" panose="020B0A04020102020204" pitchFamily="34" charset="0"/>
              </a:rPr>
              <a:t>Analisis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  <a:r>
              <a:rPr lang="en-US" sz="3600" dirty="0" err="1">
                <a:latin typeface="Arial Black" panose="020B0A04020102020204" pitchFamily="34" charset="0"/>
              </a:rPr>
              <a:t>Komparatif</a:t>
            </a:r>
            <a:r>
              <a:rPr lang="en-US" sz="3600" dirty="0">
                <a:latin typeface="Arial Black" panose="020B0A040201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9746218"/>
              </p:ext>
            </p:extLst>
          </p:nvPr>
        </p:nvGraphicFramePr>
        <p:xfrm>
          <a:off x="949570" y="1948094"/>
          <a:ext cx="9554309" cy="4493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74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7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2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23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2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923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9263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Pos-Pos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Neraca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31 </a:t>
                      </a:r>
                      <a:r>
                        <a:rPr lang="en-US" sz="1800" b="1" baseline="-250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Deseber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Tahun</a:t>
                      </a:r>
                      <a:r>
                        <a:rPr lang="en-US" sz="12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1978 </a:t>
                      </a:r>
                      <a:r>
                        <a:rPr lang="en-US" sz="12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thd</a:t>
                      </a:r>
                      <a:r>
                        <a:rPr lang="en-US" sz="12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1977</a:t>
                      </a:r>
                    </a:p>
                  </a:txBody>
                  <a:tcPr marL="57401" marR="57401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Ratio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92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1977</a:t>
                      </a:r>
                      <a:endParaRPr lang="en-US" sz="180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(Rp)</a:t>
                      </a:r>
                      <a:endParaRPr lang="en-US" sz="180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1978</a:t>
                      </a:r>
                      <a:endParaRPr lang="en-US" sz="180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(Rp)</a:t>
                      </a:r>
                      <a:endParaRPr lang="en-US" sz="180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Rp</a:t>
                      </a:r>
                      <a:endParaRPr lang="en-US" sz="180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%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32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( A )</a:t>
                      </a:r>
                      <a:endParaRPr lang="en-US" sz="180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( B )</a:t>
                      </a:r>
                      <a:endParaRPr lang="en-US" sz="180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( C ) </a:t>
                      </a:r>
                      <a:endParaRPr lang="en-US" sz="180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( D ) </a:t>
                      </a:r>
                      <a:endParaRPr lang="en-US" sz="180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( E ) = </a:t>
                      </a:r>
                      <a:endParaRPr lang="en-US" sz="180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3910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Kas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Brg</a:t>
                      </a: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="1" baseline="-250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Dagangan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Piutang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Tanah 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Bangunan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Aktiva</a:t>
                      </a: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="1" baseline="-250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Tetap</a:t>
                      </a: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Lain2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8.000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40.000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20.000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75.000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50.000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40.000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16.000</a:t>
                      </a:r>
                      <a:endParaRPr lang="en-US" sz="180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30.000</a:t>
                      </a:r>
                      <a:endParaRPr lang="en-US" sz="180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5.000</a:t>
                      </a:r>
                      <a:endParaRPr lang="en-US" sz="180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90.000</a:t>
                      </a:r>
                      <a:endParaRPr lang="en-US" sz="180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75.000</a:t>
                      </a:r>
                      <a:endParaRPr lang="en-US" sz="180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50.000</a:t>
                      </a:r>
                      <a:endParaRPr lang="en-US" sz="180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8.000</a:t>
                      </a:r>
                      <a:endParaRPr lang="en-US" sz="180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(10.000)</a:t>
                      </a:r>
                      <a:endParaRPr lang="en-US" sz="180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(15.000)</a:t>
                      </a:r>
                      <a:endParaRPr lang="en-US" sz="180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15.000</a:t>
                      </a:r>
                      <a:endParaRPr lang="en-US" sz="180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25.000</a:t>
                      </a:r>
                      <a:endParaRPr lang="en-US" sz="180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10.000</a:t>
                      </a:r>
                      <a:endParaRPr lang="en-US" sz="180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200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75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25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120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150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125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2,00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0,75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0,25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1,2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1,5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1,25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4785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Jumlah</a:t>
                      </a: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800" b="1" baseline="-25000" dirty="0" err="1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Aktiva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233.000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266.000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33.000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114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-25000" dirty="0">
                          <a:latin typeface="Arial Black" panose="020B0A04020102020204" pitchFamily="34" charset="0"/>
                          <a:ea typeface="Calibri"/>
                          <a:cs typeface="Times New Roman"/>
                        </a:rPr>
                        <a:t>1,14</a:t>
                      </a:r>
                      <a:endParaRPr lang="en-US" sz="1800" dirty="0">
                        <a:latin typeface="Arial Black" panose="020B0A04020102020204" pitchFamily="34" charset="0"/>
                        <a:ea typeface="Calibri"/>
                        <a:cs typeface="Times New Roman"/>
                      </a:endParaRPr>
                    </a:p>
                  </a:txBody>
                  <a:tcPr marL="57401" marR="57401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Flowchart: Terminator 2">
            <a:extLst>
              <a:ext uri="{FF2B5EF4-FFF2-40B4-BE49-F238E27FC236}">
                <a16:creationId xmlns:a16="http://schemas.microsoft.com/office/drawing/2014/main" id="{30EA5485-B4E8-4E7A-AF6D-9C682CCC6D3F}"/>
              </a:ext>
            </a:extLst>
          </p:cNvPr>
          <p:cNvSpPr/>
          <p:nvPr/>
        </p:nvSpPr>
        <p:spPr>
          <a:xfrm>
            <a:off x="1195753" y="416168"/>
            <a:ext cx="9554307" cy="1207477"/>
          </a:xfrm>
          <a:prstGeom prst="flowChartTermina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 Black" panose="020B0A04020102020204" pitchFamily="34" charset="0"/>
              </a:rPr>
              <a:t>Format </a:t>
            </a:r>
            <a:br>
              <a:rPr lang="en-US" sz="2800" dirty="0">
                <a:latin typeface="Arial Black" panose="020B0A04020102020204" pitchFamily="34" charset="0"/>
              </a:rPr>
            </a:br>
            <a:r>
              <a:rPr lang="en-US" sz="2800" dirty="0" err="1">
                <a:latin typeface="Arial Black" panose="020B0A04020102020204" pitchFamily="34" charset="0"/>
              </a:rPr>
              <a:t>Analisis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Komparatif</a:t>
            </a:r>
            <a:r>
              <a:rPr lang="en-US" sz="2800" dirty="0">
                <a:latin typeface="Arial Black" panose="020B0A04020102020204" pitchFamily="34" charset="0"/>
              </a:rPr>
              <a:t> 2 </a:t>
            </a:r>
            <a:r>
              <a:rPr lang="en-US" sz="2800" dirty="0" err="1">
                <a:latin typeface="Arial Black" panose="020B0A04020102020204" pitchFamily="34" charset="0"/>
              </a:rPr>
              <a:t>Periode</a:t>
            </a:r>
            <a:endParaRPr lang="en-US" sz="2800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Terminator 4">
            <a:extLst>
              <a:ext uri="{FF2B5EF4-FFF2-40B4-BE49-F238E27FC236}">
                <a16:creationId xmlns:a16="http://schemas.microsoft.com/office/drawing/2014/main" id="{FDFF56A2-E30B-40F5-B22F-C68562BE4D1D}"/>
              </a:ext>
            </a:extLst>
          </p:cNvPr>
          <p:cNvSpPr/>
          <p:nvPr/>
        </p:nvSpPr>
        <p:spPr>
          <a:xfrm>
            <a:off x="1301261" y="627184"/>
            <a:ext cx="9554307" cy="1207477"/>
          </a:xfrm>
          <a:prstGeom prst="flowChartTermina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atin typeface="Arial Black" panose="020B0A04020102020204" pitchFamily="34" charset="0"/>
              </a:rPr>
              <a:t>Format </a:t>
            </a:r>
            <a:br>
              <a:rPr lang="en-US" sz="2800" dirty="0">
                <a:latin typeface="Arial Black" panose="020B0A04020102020204" pitchFamily="34" charset="0"/>
              </a:rPr>
            </a:br>
            <a:r>
              <a:rPr lang="en-US" sz="2800" dirty="0" err="1">
                <a:latin typeface="Arial Black" panose="020B0A04020102020204" pitchFamily="34" charset="0"/>
              </a:rPr>
              <a:t>Analisis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Komparatif</a:t>
            </a:r>
            <a:r>
              <a:rPr lang="en-US" sz="2800" dirty="0">
                <a:latin typeface="Arial Black" panose="020B0A04020102020204" pitchFamily="34" charset="0"/>
              </a:rPr>
              <a:t> 3 </a:t>
            </a:r>
            <a:r>
              <a:rPr lang="en-US" sz="2800" dirty="0" err="1">
                <a:latin typeface="Arial Black" panose="020B0A04020102020204" pitchFamily="34" charset="0"/>
              </a:rPr>
              <a:t>Periode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8453529B-B189-4C3E-BC87-31E9FC7A94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7475336"/>
              </p:ext>
            </p:extLst>
          </p:nvPr>
        </p:nvGraphicFramePr>
        <p:xfrm>
          <a:off x="926123" y="2407789"/>
          <a:ext cx="103632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846">
                  <a:extLst>
                    <a:ext uri="{9D8B030D-6E8A-4147-A177-3AD203B41FA5}">
                      <a16:colId xmlns:a16="http://schemas.microsoft.com/office/drawing/2014/main" val="2799756251"/>
                    </a:ext>
                  </a:extLst>
                </a:gridCol>
                <a:gridCol w="1207477">
                  <a:extLst>
                    <a:ext uri="{9D8B030D-6E8A-4147-A177-3AD203B41FA5}">
                      <a16:colId xmlns:a16="http://schemas.microsoft.com/office/drawing/2014/main" val="2398276812"/>
                    </a:ext>
                  </a:extLst>
                </a:gridCol>
                <a:gridCol w="1078523">
                  <a:extLst>
                    <a:ext uri="{9D8B030D-6E8A-4147-A177-3AD203B41FA5}">
                      <a16:colId xmlns:a16="http://schemas.microsoft.com/office/drawing/2014/main" val="62236217"/>
                    </a:ext>
                  </a:extLst>
                </a:gridCol>
                <a:gridCol w="1172308">
                  <a:extLst>
                    <a:ext uri="{9D8B030D-6E8A-4147-A177-3AD203B41FA5}">
                      <a16:colId xmlns:a16="http://schemas.microsoft.com/office/drawing/2014/main" val="1830125362"/>
                    </a:ext>
                  </a:extLst>
                </a:gridCol>
                <a:gridCol w="867508">
                  <a:extLst>
                    <a:ext uri="{9D8B030D-6E8A-4147-A177-3AD203B41FA5}">
                      <a16:colId xmlns:a16="http://schemas.microsoft.com/office/drawing/2014/main" val="3997012353"/>
                    </a:ext>
                  </a:extLst>
                </a:gridCol>
                <a:gridCol w="820615">
                  <a:extLst>
                    <a:ext uri="{9D8B030D-6E8A-4147-A177-3AD203B41FA5}">
                      <a16:colId xmlns:a16="http://schemas.microsoft.com/office/drawing/2014/main" val="1670586616"/>
                    </a:ext>
                  </a:extLst>
                </a:gridCol>
                <a:gridCol w="949569">
                  <a:extLst>
                    <a:ext uri="{9D8B030D-6E8A-4147-A177-3AD203B41FA5}">
                      <a16:colId xmlns:a16="http://schemas.microsoft.com/office/drawing/2014/main" val="4050899732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3928615945"/>
                    </a:ext>
                  </a:extLst>
                </a:gridCol>
                <a:gridCol w="785447">
                  <a:extLst>
                    <a:ext uri="{9D8B030D-6E8A-4147-A177-3AD203B41FA5}">
                      <a16:colId xmlns:a16="http://schemas.microsoft.com/office/drawing/2014/main" val="1873957765"/>
                    </a:ext>
                  </a:extLst>
                </a:gridCol>
                <a:gridCol w="844061">
                  <a:extLst>
                    <a:ext uri="{9D8B030D-6E8A-4147-A177-3AD203B41FA5}">
                      <a16:colId xmlns:a16="http://schemas.microsoft.com/office/drawing/2014/main" val="2895815379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Akun</a:t>
                      </a:r>
                      <a:endParaRPr lang="en-US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1976</a:t>
                      </a: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1977</a:t>
                      </a: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1978</a:t>
                      </a: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1977 thd 1976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1978 thd 1976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824777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Ratio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Ratio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59083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Penjualan netto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2.800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2.860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57910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HPP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1.940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1.970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2.200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07768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Laba kotor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7695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Biaya operasi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9417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Pend. lain-lain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1,40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7464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Laba operasi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1,69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22796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1256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100" dirty="0">
                <a:latin typeface="Arial Black" panose="020B0A04020102020204" pitchFamily="34" charset="0"/>
              </a:rPr>
              <a:t>2).ANALISIS TREND </a:t>
            </a:r>
            <a:br>
              <a:rPr lang="en-US" sz="3100" dirty="0">
                <a:latin typeface="Arial Black" panose="020B0A04020102020204" pitchFamily="34" charset="0"/>
              </a:rPr>
            </a:br>
            <a:r>
              <a:rPr lang="en-US" sz="3100" dirty="0">
                <a:latin typeface="Arial Black" panose="020B0A04020102020204" pitchFamily="34" charset="0"/>
              </a:rPr>
              <a:t>DALAM PROSENTASE LAPORAN KEUANGAN</a:t>
            </a:r>
            <a:endParaRPr lang="en-GB" sz="31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57755"/>
            <a:ext cx="10515600" cy="344658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Adalah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suatu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teknik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analisis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untuk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mengetahui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tendensi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keadaan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keuangan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perusahaan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apakah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menunjukan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tendensi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tetap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naik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atau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bahkan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turun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  <a:endParaRPr lang="en-GB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Untuk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menghitung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trend yang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dinyatakan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dalam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prosentase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(trend percentages)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ini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diperlukan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dasar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pengukurannya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atau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tahun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dasarnya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</a:p>
          <a:p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Tiap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pos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yang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terdapat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dalam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laporan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keuangan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yang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dipilih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sebagai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tahun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dasar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diberikan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angka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index 100.</a:t>
            </a:r>
            <a:endParaRPr lang="en-GB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07679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E9E726F8-D9AF-44BB-9B06-B747848F6D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3792482"/>
              </p:ext>
            </p:extLst>
          </p:nvPr>
        </p:nvGraphicFramePr>
        <p:xfrm>
          <a:off x="838200" y="1825625"/>
          <a:ext cx="10515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2169">
                  <a:extLst>
                    <a:ext uri="{9D8B030D-6E8A-4147-A177-3AD203B41FA5}">
                      <a16:colId xmlns:a16="http://schemas.microsoft.com/office/drawing/2014/main" val="4067887867"/>
                    </a:ext>
                  </a:extLst>
                </a:gridCol>
                <a:gridCol w="996462">
                  <a:extLst>
                    <a:ext uri="{9D8B030D-6E8A-4147-A177-3AD203B41FA5}">
                      <a16:colId xmlns:a16="http://schemas.microsoft.com/office/drawing/2014/main" val="225488232"/>
                    </a:ext>
                  </a:extLst>
                </a:gridCol>
                <a:gridCol w="961292">
                  <a:extLst>
                    <a:ext uri="{9D8B030D-6E8A-4147-A177-3AD203B41FA5}">
                      <a16:colId xmlns:a16="http://schemas.microsoft.com/office/drawing/2014/main" val="686955220"/>
                    </a:ext>
                  </a:extLst>
                </a:gridCol>
                <a:gridCol w="1019908">
                  <a:extLst>
                    <a:ext uri="{9D8B030D-6E8A-4147-A177-3AD203B41FA5}">
                      <a16:colId xmlns:a16="http://schemas.microsoft.com/office/drawing/2014/main" val="4072950046"/>
                    </a:ext>
                  </a:extLst>
                </a:gridCol>
                <a:gridCol w="879231">
                  <a:extLst>
                    <a:ext uri="{9D8B030D-6E8A-4147-A177-3AD203B41FA5}">
                      <a16:colId xmlns:a16="http://schemas.microsoft.com/office/drawing/2014/main" val="3165627385"/>
                    </a:ext>
                  </a:extLst>
                </a:gridCol>
                <a:gridCol w="937846">
                  <a:extLst>
                    <a:ext uri="{9D8B030D-6E8A-4147-A177-3AD203B41FA5}">
                      <a16:colId xmlns:a16="http://schemas.microsoft.com/office/drawing/2014/main" val="603244818"/>
                    </a:ext>
                  </a:extLst>
                </a:gridCol>
                <a:gridCol w="808892">
                  <a:extLst>
                    <a:ext uri="{9D8B030D-6E8A-4147-A177-3AD203B41FA5}">
                      <a16:colId xmlns:a16="http://schemas.microsoft.com/office/drawing/2014/main" val="1774688513"/>
                    </a:ext>
                  </a:extLst>
                </a:gridCol>
                <a:gridCol w="797169">
                  <a:extLst>
                    <a:ext uri="{9D8B030D-6E8A-4147-A177-3AD203B41FA5}">
                      <a16:colId xmlns:a16="http://schemas.microsoft.com/office/drawing/2014/main" val="2553471131"/>
                    </a:ext>
                  </a:extLst>
                </a:gridCol>
                <a:gridCol w="750277">
                  <a:extLst>
                    <a:ext uri="{9D8B030D-6E8A-4147-A177-3AD203B41FA5}">
                      <a16:colId xmlns:a16="http://schemas.microsoft.com/office/drawing/2014/main" val="2280906613"/>
                    </a:ext>
                  </a:extLst>
                </a:gridCol>
                <a:gridCol w="662354">
                  <a:extLst>
                    <a:ext uri="{9D8B030D-6E8A-4147-A177-3AD203B41FA5}">
                      <a16:colId xmlns:a16="http://schemas.microsoft.com/office/drawing/2014/main" val="403351249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Akun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Tahun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Trend dalam % (1974=100%)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568433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65260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Penjualan netto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2.800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2.860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3.740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4.260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55392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HPP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1.940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1.970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2.200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2.550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2.830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28050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Laba kotor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1.190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1.430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6572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Biaya operasi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627236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Pendapatan lain-lain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0053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Laba operasi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227690"/>
                  </a:ext>
                </a:extLst>
              </a:tr>
            </a:tbl>
          </a:graphicData>
        </a:graphic>
      </p:graphicFrame>
      <p:sp>
        <p:nvSpPr>
          <p:cNvPr id="4" name="Flowchart: Terminator 3">
            <a:extLst>
              <a:ext uri="{FF2B5EF4-FFF2-40B4-BE49-F238E27FC236}">
                <a16:creationId xmlns:a16="http://schemas.microsoft.com/office/drawing/2014/main" id="{865C9278-8760-4D20-9D63-9C7EA7B5F2B9}"/>
              </a:ext>
            </a:extLst>
          </p:cNvPr>
          <p:cNvSpPr/>
          <p:nvPr/>
        </p:nvSpPr>
        <p:spPr>
          <a:xfrm>
            <a:off x="838200" y="410307"/>
            <a:ext cx="10515600" cy="961293"/>
          </a:xfrm>
          <a:prstGeom prst="flowChartTermina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err="1">
                <a:latin typeface="Arial Black" panose="020B0A04020102020204" pitchFamily="34" charset="0"/>
              </a:rPr>
              <a:t>Bentuk</a:t>
            </a:r>
            <a:r>
              <a:rPr lang="en-GB" sz="2800" dirty="0">
                <a:latin typeface="Arial Black" panose="020B0A04020102020204" pitchFamily="34" charset="0"/>
              </a:rPr>
              <a:t> Format </a:t>
            </a:r>
            <a:r>
              <a:rPr lang="en-GB" sz="2800" dirty="0" err="1">
                <a:latin typeface="Arial Black" panose="020B0A04020102020204" pitchFamily="34" charset="0"/>
              </a:rPr>
              <a:t>Analisis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en-GB" sz="2800" dirty="0">
                <a:latin typeface="Arial Black" panose="020B0A04020102020204" pitchFamily="34" charset="0"/>
              </a:rPr>
              <a:t>Trend </a:t>
            </a:r>
            <a:r>
              <a:rPr lang="en-GB" sz="2800" dirty="0" err="1">
                <a:latin typeface="Arial Black" panose="020B0A04020102020204" pitchFamily="34" charset="0"/>
              </a:rPr>
              <a:t>Dalam</a:t>
            </a:r>
            <a:r>
              <a:rPr lang="en-GB" sz="2800" dirty="0">
                <a:latin typeface="Arial Black" panose="020B0A04020102020204" pitchFamily="34" charset="0"/>
              </a:rPr>
              <a:t> </a:t>
            </a:r>
            <a:r>
              <a:rPr lang="en-GB" sz="2800" dirty="0" err="1">
                <a:latin typeface="Arial Black" panose="020B0A04020102020204" pitchFamily="34" charset="0"/>
              </a:rPr>
              <a:t>Prosentase</a:t>
            </a:r>
            <a:endParaRPr lang="en-U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3678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US" sz="2800" dirty="0">
                <a:latin typeface="Arial Black" panose="020B0A04020102020204" pitchFamily="34" charset="0"/>
              </a:rPr>
              <a:t>3).ANALISIS COMMON SIZE PERCENTAGE</a:t>
            </a:r>
            <a:br>
              <a:rPr lang="en-GB" sz="2800" dirty="0">
                <a:latin typeface="Arial Black" panose="020B0A04020102020204" pitchFamily="34" charset="0"/>
              </a:rPr>
            </a:br>
            <a:r>
              <a:rPr lang="en-US" sz="2800" dirty="0">
                <a:latin typeface="Arial Black" panose="020B0A04020102020204" pitchFamily="34" charset="0"/>
              </a:rPr>
              <a:t>(</a:t>
            </a:r>
            <a:r>
              <a:rPr lang="en-US" sz="2800" dirty="0" err="1">
                <a:latin typeface="Arial Black" panose="020B0A04020102020204" pitchFamily="34" charset="0"/>
              </a:rPr>
              <a:t>Laporan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dengan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Prosentase</a:t>
            </a:r>
            <a:r>
              <a:rPr lang="en-US" sz="2800" dirty="0">
                <a:latin typeface="Arial Black" panose="020B0A04020102020204" pitchFamily="34" charset="0"/>
              </a:rPr>
              <a:t> Per </a:t>
            </a:r>
            <a:r>
              <a:rPr lang="en-US" sz="2800" dirty="0" err="1">
                <a:latin typeface="Arial Black" panose="020B0A04020102020204" pitchFamily="34" charset="0"/>
              </a:rPr>
              <a:t>Komponen</a:t>
            </a:r>
            <a:r>
              <a:rPr lang="en-US" sz="2800" dirty="0">
                <a:latin typeface="Arial Black" panose="020B0A04020102020204" pitchFamily="34" charset="0"/>
              </a:rPr>
              <a:t>)</a:t>
            </a:r>
            <a:endParaRPr lang="en-GB" sz="28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38037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Adalah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suatu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metode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analisis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untuk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mengetahui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prosentase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investasi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pada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masing-masing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aktiva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terhadap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total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aktivanya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juga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untuk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mengetahui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struktur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permodalannya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dan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komposisi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perongkosan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yang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terjadi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dihubungkan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dengan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penjualannya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</a:p>
          <a:p>
            <a:pPr marL="0" indent="0">
              <a:buNone/>
            </a:pP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20542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Terminator 2">
            <a:extLst>
              <a:ext uri="{FF2B5EF4-FFF2-40B4-BE49-F238E27FC236}">
                <a16:creationId xmlns:a16="http://schemas.microsoft.com/office/drawing/2014/main" id="{B9A99179-1766-4391-ADA7-A6FDE9DDB8D8}"/>
              </a:ext>
            </a:extLst>
          </p:cNvPr>
          <p:cNvSpPr/>
          <p:nvPr/>
        </p:nvSpPr>
        <p:spPr>
          <a:xfrm>
            <a:off x="1312984" y="539262"/>
            <a:ext cx="9566031" cy="586153"/>
          </a:xfrm>
          <a:prstGeom prst="flowChartTermina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Arial Black" panose="020B0A04020102020204" pitchFamily="34" charset="0"/>
              </a:rPr>
              <a:t>Bentuk</a:t>
            </a:r>
            <a:r>
              <a:rPr lang="en-US" sz="2800" dirty="0">
                <a:latin typeface="Arial Black" panose="020B0A04020102020204" pitchFamily="34" charset="0"/>
              </a:rPr>
              <a:t> </a:t>
            </a:r>
            <a:r>
              <a:rPr lang="en-US" sz="2800" dirty="0" err="1">
                <a:latin typeface="Arial Black" panose="020B0A04020102020204" pitchFamily="34" charset="0"/>
              </a:rPr>
              <a:t>laporan</a:t>
            </a:r>
            <a:r>
              <a:rPr lang="en-US" sz="2800" dirty="0">
                <a:latin typeface="Arial Black" panose="020B0A04020102020204" pitchFamily="34" charset="0"/>
              </a:rPr>
              <a:t>  </a:t>
            </a:r>
            <a:r>
              <a:rPr lang="en-US" sz="2800" dirty="0" err="1">
                <a:latin typeface="Arial Black" panose="020B0A04020102020204" pitchFamily="34" charset="0"/>
              </a:rPr>
              <a:t>analisis</a:t>
            </a:r>
            <a:r>
              <a:rPr lang="en-US" sz="2800" dirty="0">
                <a:latin typeface="Arial Black" panose="020B0A04020102020204" pitchFamily="34" charset="0"/>
              </a:rPr>
              <a:t> common size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EC3CFD3-97C5-4058-AC4F-1880A58524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767303"/>
              </p:ext>
            </p:extLst>
          </p:nvPr>
        </p:nvGraphicFramePr>
        <p:xfrm>
          <a:off x="1430216" y="1368425"/>
          <a:ext cx="9343292" cy="4394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3130">
                  <a:extLst>
                    <a:ext uri="{9D8B030D-6E8A-4147-A177-3AD203B41FA5}">
                      <a16:colId xmlns:a16="http://schemas.microsoft.com/office/drawing/2014/main" val="4281328405"/>
                    </a:ext>
                  </a:extLst>
                </a:gridCol>
                <a:gridCol w="1844598">
                  <a:extLst>
                    <a:ext uri="{9D8B030D-6E8A-4147-A177-3AD203B41FA5}">
                      <a16:colId xmlns:a16="http://schemas.microsoft.com/office/drawing/2014/main" val="3771940773"/>
                    </a:ext>
                  </a:extLst>
                </a:gridCol>
                <a:gridCol w="1991630">
                  <a:extLst>
                    <a:ext uri="{9D8B030D-6E8A-4147-A177-3AD203B41FA5}">
                      <a16:colId xmlns:a16="http://schemas.microsoft.com/office/drawing/2014/main" val="2651244199"/>
                    </a:ext>
                  </a:extLst>
                </a:gridCol>
                <a:gridCol w="1483698">
                  <a:extLst>
                    <a:ext uri="{9D8B030D-6E8A-4147-A177-3AD203B41FA5}">
                      <a16:colId xmlns:a16="http://schemas.microsoft.com/office/drawing/2014/main" val="4114644348"/>
                    </a:ext>
                  </a:extLst>
                </a:gridCol>
                <a:gridCol w="1430236">
                  <a:extLst>
                    <a:ext uri="{9D8B030D-6E8A-4147-A177-3AD203B41FA5}">
                      <a16:colId xmlns:a16="http://schemas.microsoft.com/office/drawing/2014/main" val="2860372647"/>
                    </a:ext>
                  </a:extLst>
                </a:gridCol>
              </a:tblGrid>
              <a:tr h="184765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Akun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 31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Desember</a:t>
                      </a:r>
                      <a:endParaRPr lang="en-US" sz="14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</a:t>
                      </a:r>
                      <a:r>
                        <a:rPr lang="en-US" sz="14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dari</a:t>
                      </a:r>
                      <a:r>
                        <a:rPr lang="en-US" sz="14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total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9755951"/>
                  </a:ext>
                </a:extLst>
              </a:tr>
              <a:tr h="29027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1978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0746421"/>
                  </a:ext>
                </a:extLst>
              </a:tr>
              <a:tr h="2902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545.500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919.700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5028273"/>
                  </a:ext>
                </a:extLst>
              </a:tr>
              <a:tr h="2902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Piutang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dagang</a:t>
                      </a: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1.324.200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1.612.800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1023696"/>
                  </a:ext>
                </a:extLst>
              </a:tr>
              <a:tr h="2902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Piutang wesel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500.000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250.000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7037821"/>
                  </a:ext>
                </a:extLst>
              </a:tr>
              <a:tr h="2902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Persediaan</a:t>
                      </a:r>
                      <a:endParaRPr lang="en-US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951.200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1.056.500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1887789"/>
                  </a:ext>
                </a:extLst>
              </a:tr>
              <a:tr h="2902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Persekot biaya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46.000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37.000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5241819"/>
                  </a:ext>
                </a:extLst>
              </a:tr>
              <a:tr h="2902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Aktiva lancar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3.366.900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3.876.000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5364455"/>
                  </a:ext>
                </a:extLst>
              </a:tr>
              <a:tr h="2902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Aktiva tetap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2.121.500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2.588.000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8340575"/>
                  </a:ext>
                </a:extLst>
              </a:tr>
              <a:tr h="2902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 Aktiva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5.488.400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6.464.000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0821156"/>
                  </a:ext>
                </a:extLst>
              </a:tr>
              <a:tr h="2902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Utang Lancar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1.117.000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1.120.700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9878327"/>
                  </a:ext>
                </a:extLst>
              </a:tr>
              <a:tr h="2902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Utang jk panjang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600.000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450.000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5878866"/>
                  </a:ext>
                </a:extLst>
              </a:tr>
              <a:tr h="2902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utang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1.717.000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1.570.700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1918031"/>
                  </a:ext>
                </a:extLst>
              </a:tr>
              <a:tr h="2902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3.771.400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4.893.300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0421404"/>
                  </a:ext>
                </a:extLst>
              </a:tr>
              <a:tr h="40267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Jumlah utang dan modal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5.488.400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6.464.000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5266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78635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br>
              <a:rPr lang="en-US" sz="2200" dirty="0"/>
            </a:br>
            <a:r>
              <a:rPr lang="en-US" sz="3100" dirty="0">
                <a:latin typeface="Arial Black" panose="020B0A04020102020204" pitchFamily="34" charset="0"/>
              </a:rPr>
              <a:t>ANALISIS RASIO LAPORAN KEUANGAN </a:t>
            </a:r>
            <a:br>
              <a:rPr lang="en-GB" sz="3100" dirty="0">
                <a:latin typeface="Arial Black" panose="020B0A04020102020204" pitchFamily="34" charset="0"/>
              </a:rPr>
            </a:br>
            <a:r>
              <a:rPr lang="en-US" sz="3100" dirty="0">
                <a:latin typeface="Arial Black" panose="020B0A04020102020204" pitchFamily="34" charset="0"/>
              </a:rPr>
              <a:t>(Financial Statement Ratio Analysis)</a:t>
            </a:r>
            <a:endParaRPr lang="en-GB" sz="31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err="1">
                <a:latin typeface="Aharoni" panose="02010803020104030203" pitchFamily="2" charset="-79"/>
                <a:cs typeface="Aharoni" panose="02010803020104030203" pitchFamily="2" charset="-79"/>
              </a:rPr>
              <a:t>Analisis</a:t>
            </a:r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GB" dirty="0" err="1">
                <a:latin typeface="Aharoni" panose="02010803020104030203" pitchFamily="2" charset="-79"/>
                <a:cs typeface="Aharoni" panose="02010803020104030203" pitchFamily="2" charset="-79"/>
              </a:rPr>
              <a:t>Rasio</a:t>
            </a:r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GB" dirty="0" err="1">
                <a:latin typeface="Aharoni" panose="02010803020104030203" pitchFamily="2" charset="-79"/>
                <a:cs typeface="Aharoni" panose="02010803020104030203" pitchFamily="2" charset="-79"/>
              </a:rPr>
              <a:t>Keuangan</a:t>
            </a:r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GB" dirty="0" err="1">
                <a:latin typeface="Aharoni" panose="02010803020104030203" pitchFamily="2" charset="-79"/>
                <a:cs typeface="Aharoni" panose="02010803020104030203" pitchFamily="2" charset="-79"/>
              </a:rPr>
              <a:t>diperoleh</a:t>
            </a:r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GB" dirty="0" err="1">
                <a:latin typeface="Aharoni" panose="02010803020104030203" pitchFamily="2" charset="-79"/>
                <a:cs typeface="Aharoni" panose="02010803020104030203" pitchFamily="2" charset="-79"/>
              </a:rPr>
              <a:t>dengan</a:t>
            </a:r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GB" dirty="0" err="1">
                <a:latin typeface="Aharoni" panose="02010803020104030203" pitchFamily="2" charset="-79"/>
                <a:cs typeface="Aharoni" panose="02010803020104030203" pitchFamily="2" charset="-79"/>
              </a:rPr>
              <a:t>cara</a:t>
            </a:r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GB" dirty="0" err="1">
                <a:latin typeface="Aharoni" panose="02010803020104030203" pitchFamily="2" charset="-79"/>
                <a:cs typeface="Aharoni" panose="02010803020104030203" pitchFamily="2" charset="-79"/>
              </a:rPr>
              <a:t>menghubungkan</a:t>
            </a:r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GB" dirty="0" err="1">
                <a:latin typeface="Aharoni" panose="02010803020104030203" pitchFamily="2" charset="-79"/>
                <a:cs typeface="Aharoni" panose="02010803020104030203" pitchFamily="2" charset="-79"/>
              </a:rPr>
              <a:t>elemen-elemen</a:t>
            </a:r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GB" dirty="0" err="1">
                <a:latin typeface="Aharoni" panose="02010803020104030203" pitchFamily="2" charset="-79"/>
                <a:cs typeface="Aharoni" panose="02010803020104030203" pitchFamily="2" charset="-79"/>
              </a:rPr>
              <a:t>dalam</a:t>
            </a:r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  </a:t>
            </a:r>
            <a:r>
              <a:rPr lang="en-GB" dirty="0" err="1">
                <a:latin typeface="Aharoni" panose="02010803020104030203" pitchFamily="2" charset="-79"/>
                <a:cs typeface="Aharoni" panose="02010803020104030203" pitchFamily="2" charset="-79"/>
              </a:rPr>
              <a:t>Laporan</a:t>
            </a:r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  </a:t>
            </a:r>
            <a:r>
              <a:rPr lang="en-GB" dirty="0" err="1">
                <a:latin typeface="Aharoni" panose="02010803020104030203" pitchFamily="2" charset="-79"/>
                <a:cs typeface="Aharoni" panose="02010803020104030203" pitchFamily="2" charset="-79"/>
              </a:rPr>
              <a:t>Keuangan</a:t>
            </a:r>
            <a:r>
              <a:rPr lang="en-GB" dirty="0"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</a:p>
          <a:p>
            <a:pPr marL="0" indent="0">
              <a:buNone/>
            </a:pP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Ada 2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pengelompokan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jenis-jenis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rasio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keuangan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yakni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1).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Rasio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menurut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sumbernya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darimana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rasio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dibuat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2).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Rasio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menurut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tujuan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penggunaan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rasio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endParaRPr lang="en-GB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n-GB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6763498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100" dirty="0" err="1">
                <a:latin typeface="Arial Black" panose="020B0A04020102020204" pitchFamily="34" charset="0"/>
              </a:rPr>
              <a:t>Rasio</a:t>
            </a:r>
            <a:r>
              <a:rPr lang="en-US" sz="3100" dirty="0">
                <a:latin typeface="Arial Black" panose="020B0A04020102020204" pitchFamily="34" charset="0"/>
              </a:rPr>
              <a:t> </a:t>
            </a:r>
            <a:r>
              <a:rPr lang="en-US" sz="3100" dirty="0" err="1">
                <a:latin typeface="Arial Black" panose="020B0A04020102020204" pitchFamily="34" charset="0"/>
              </a:rPr>
              <a:t>menurut</a:t>
            </a:r>
            <a:r>
              <a:rPr lang="en-US" sz="3100" dirty="0">
                <a:latin typeface="Arial Black" panose="020B0A04020102020204" pitchFamily="34" charset="0"/>
              </a:rPr>
              <a:t> </a:t>
            </a:r>
            <a:r>
              <a:rPr lang="en-US" sz="3100" dirty="0" err="1">
                <a:latin typeface="Arial Black" panose="020B0A04020102020204" pitchFamily="34" charset="0"/>
              </a:rPr>
              <a:t>sumber</a:t>
            </a:r>
            <a:r>
              <a:rPr lang="en-US" sz="3100" dirty="0">
                <a:latin typeface="Arial Black" panose="020B0A04020102020204" pitchFamily="34" charset="0"/>
              </a:rPr>
              <a:t> </a:t>
            </a:r>
            <a:r>
              <a:rPr lang="en-US" sz="3100" dirty="0" err="1">
                <a:latin typeface="Arial Black" panose="020B0A04020102020204" pitchFamily="34" charset="0"/>
              </a:rPr>
              <a:t>darimana</a:t>
            </a:r>
            <a:r>
              <a:rPr lang="en-US" sz="3100" dirty="0">
                <a:latin typeface="Arial Black" panose="020B0A04020102020204" pitchFamily="34" charset="0"/>
              </a:rPr>
              <a:t> </a:t>
            </a:r>
            <a:r>
              <a:rPr lang="en-US" sz="3100" dirty="0" err="1">
                <a:latin typeface="Arial Black" panose="020B0A04020102020204" pitchFamily="34" charset="0"/>
              </a:rPr>
              <a:t>rasio</a:t>
            </a:r>
            <a:r>
              <a:rPr lang="en-US" sz="3100" dirty="0">
                <a:latin typeface="Arial Black" panose="020B0A04020102020204" pitchFamily="34" charset="0"/>
              </a:rPr>
              <a:t> </a:t>
            </a:r>
            <a:r>
              <a:rPr lang="en-US" sz="3100" dirty="0" err="1">
                <a:latin typeface="Arial Black" panose="020B0A04020102020204" pitchFamily="34" charset="0"/>
              </a:rPr>
              <a:t>dibuat</a:t>
            </a:r>
            <a:endParaRPr lang="en-GB" sz="31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A.Rasio-rasio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Neraca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(Balance sheet ratios).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Merupakan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rasio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menghubungkan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elemen-elemen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ada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pada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Neraca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saja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seperti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 current ratio, cash ratio, debt to equity ratios,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dll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sz="18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B.Rasio-rasio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Rugi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/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Laba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(Income statement ratios).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Yaitu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rasio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menghubungkan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elemen-elemen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ada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pada   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Rugi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/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Laba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saja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seperti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profit margin, operating ratios,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dll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.</a:t>
            </a:r>
            <a:endParaRPr lang="en-GB" sz="18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C.Rasio-rasio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antar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(</a:t>
            </a:r>
            <a:r>
              <a:rPr lang="en-US" dirty="0" err="1">
                <a:latin typeface="Arial Black" panose="020B0A04020102020204" pitchFamily="34" charset="0"/>
                <a:cs typeface="Aharoni" panose="02010803020104030203" pitchFamily="2" charset="-79"/>
              </a:rPr>
              <a:t>Interstatement</a:t>
            </a:r>
            <a:r>
              <a:rPr lang="en-US" dirty="0">
                <a:latin typeface="Arial Black" panose="020B0A04020102020204" pitchFamily="34" charset="0"/>
                <a:cs typeface="Aharoni" panose="02010803020104030203" pitchFamily="2" charset="-79"/>
              </a:rPr>
              <a:t> ratios).</a:t>
            </a:r>
            <a:endParaRPr lang="en-GB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pPr marL="0" indent="0">
              <a:buNone/>
            </a:pP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Yaitu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rasio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menghubungkan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elemen-elemen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yang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ada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pada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dua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yakni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 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Neraca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dan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laporanRugi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/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Laba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, </a:t>
            </a:r>
            <a:r>
              <a:rPr lang="en-US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seperti</a:t>
            </a:r>
            <a:r>
              <a:rPr lang="en-US" sz="1800" dirty="0">
                <a:latin typeface="Arial Black" panose="020B0A04020102020204" pitchFamily="34" charset="0"/>
                <a:cs typeface="Aharoni" panose="02010803020104030203" pitchFamily="2" charset="-79"/>
              </a:rPr>
              <a:t> : ROI (Return On Investment), ROE (Return On Equity), </a:t>
            </a:r>
            <a:r>
              <a:rPr lang="en-GB" sz="1800" dirty="0">
                <a:latin typeface="Arial Black" panose="020B0A04020102020204" pitchFamily="34" charset="0"/>
                <a:cs typeface="Aharoni" panose="02010803020104030203" pitchFamily="2" charset="-79"/>
              </a:rPr>
              <a:t>asset turn over, </a:t>
            </a:r>
            <a:r>
              <a:rPr lang="en-GB" sz="1800" dirty="0" err="1">
                <a:latin typeface="Arial Black" panose="020B0A04020102020204" pitchFamily="34" charset="0"/>
                <a:cs typeface="Aharoni" panose="02010803020104030203" pitchFamily="2" charset="-79"/>
              </a:rPr>
              <a:t>dll</a:t>
            </a:r>
            <a:endParaRPr lang="en-GB" sz="18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endParaRPr lang="en-GB" sz="1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844202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E691F-F9B7-4131-A102-6BDEA901CA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3014" y="550130"/>
            <a:ext cx="10222523" cy="1513131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marL="45720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br>
              <a:rPr lang="en-US" sz="3600" dirty="0">
                <a:latin typeface="Arial Black" panose="020B0A04020102020204" pitchFamily="34" charset="0"/>
              </a:rPr>
            </a:br>
            <a:br>
              <a:rPr lang="en-US" sz="3600" dirty="0">
                <a:latin typeface="Arial Black" panose="020B0A04020102020204" pitchFamily="34" charset="0"/>
              </a:rPr>
            </a:br>
            <a:br>
              <a:rPr lang="en-US" sz="3600" dirty="0">
                <a:latin typeface="Arial Black" panose="020B0A04020102020204" pitchFamily="34" charset="0"/>
              </a:rPr>
            </a:br>
            <a:r>
              <a:rPr lang="en-US" sz="22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Arial Black" panose="020B0A04020102020204" pitchFamily="34" charset="0"/>
              </a:rPr>
              <a:t>SESI IV</a:t>
            </a:r>
            <a:br>
              <a:rPr lang="en-US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</a:br>
            <a:r>
              <a:rPr lang="en-US" sz="3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 DAN TEKNIK</a:t>
            </a:r>
            <a:br>
              <a:rPr lang="en-US" sz="3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100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 LAPORAN KEUANGAN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3100" dirty="0">
                <a:latin typeface="Arial Black" panose="020B0A04020102020204" pitchFamily="34" charset="0"/>
                <a:cs typeface="Aharoni" panose="02010803020104030203" pitchFamily="2" charset="-79"/>
              </a:rPr>
            </a:br>
            <a:br>
              <a:rPr lang="en-US" sz="4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</a:br>
            <a:endParaRPr lang="en-US" dirty="0"/>
          </a:p>
        </p:txBody>
      </p:sp>
      <p:pic>
        <p:nvPicPr>
          <p:cNvPr id="1028" name="Picture 4" descr="Analisis Laporan Keuangan – Dwi Martani">
            <a:extLst>
              <a:ext uri="{FF2B5EF4-FFF2-40B4-BE49-F238E27FC236}">
                <a16:creationId xmlns:a16="http://schemas.microsoft.com/office/drawing/2014/main" id="{9541256E-5BF3-4088-AFA2-C05626DCBE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015" y="2192215"/>
            <a:ext cx="10222522" cy="4115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93407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ouble Wave 3">
            <a:extLst>
              <a:ext uri="{FF2B5EF4-FFF2-40B4-BE49-F238E27FC236}">
                <a16:creationId xmlns:a16="http://schemas.microsoft.com/office/drawing/2014/main" id="{752A56E4-58C8-4CDB-9297-F06D2DB0802E}"/>
              </a:ext>
            </a:extLst>
          </p:cNvPr>
          <p:cNvSpPr/>
          <p:nvPr/>
        </p:nvSpPr>
        <p:spPr>
          <a:xfrm>
            <a:off x="3809999" y="2074985"/>
            <a:ext cx="4736123" cy="2356337"/>
          </a:xfrm>
          <a:prstGeom prst="doubleWav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 Black" panose="020B0A04020102020204" pitchFamily="34" charset="0"/>
              </a:rPr>
              <a:t>Selesai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teori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</a:p>
          <a:p>
            <a:pPr algn="ctr"/>
            <a:r>
              <a:rPr lang="en-US" sz="3200" dirty="0" err="1">
                <a:latin typeface="Arial Black" panose="020B0A04020102020204" pitchFamily="34" charset="0"/>
              </a:rPr>
              <a:t>Lanjut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Kerjakan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Tugas</a:t>
            </a:r>
            <a:endParaRPr lang="en-US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871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2C940-1132-4DF3-A586-DF950AC7F5EC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br>
              <a:rPr lang="en-US" sz="3600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Fungsi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Teknik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8F60B-E144-48D2-A12A-09BF20EE3C70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teknik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alat-alat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analisis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digunakan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menentukan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mengukur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hubungan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antara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pos-pos yang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diketahui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perubahan-perubahan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masing-masing  pos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bila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diperbandingkan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beberapa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periode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tertentu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membandingkan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lainnya</a:t>
            </a:r>
            <a:r>
              <a:rPr lang="en-US" dirty="0">
                <a:effectLst/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337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err="1">
                <a:latin typeface="Arial Black" panose="020B0A04020102020204" pitchFamily="34" charset="0"/>
              </a:rPr>
              <a:t>Tujuan</a:t>
            </a:r>
            <a:r>
              <a:rPr lang="en-US" dirty="0">
                <a:latin typeface="Arial Black" panose="020B0A04020102020204" pitchFamily="34" charset="0"/>
              </a:rPr>
              <a:t> Teknik </a:t>
            </a:r>
            <a:r>
              <a:rPr lang="en-US" dirty="0" err="1">
                <a:latin typeface="Arial Black" panose="020B0A04020102020204" pitchFamily="34" charset="0"/>
              </a:rPr>
              <a:t>Analisis</a:t>
            </a:r>
            <a:r>
              <a:rPr lang="en-US" dirty="0"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37942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Tujuan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dari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setiap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analisis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adalah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untuk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menyederhanakan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data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sehingga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dapat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lebih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dimengerti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Tahapan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yang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dilakukan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penganalisa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adalah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mengumpulkan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/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mengorganisir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data yang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diperlukan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mengukur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menganalisa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menginterpretasikan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sehingga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data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menjadi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lebih</a:t>
            </a:r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dirty="0" err="1">
                <a:latin typeface="Aharoni" panose="02010803020104030203" pitchFamily="2" charset="-79"/>
                <a:cs typeface="Aharoni" panose="02010803020104030203" pitchFamily="2" charset="-79"/>
              </a:rPr>
              <a:t>berarti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llout: Right Arrow 3">
            <a:extLst>
              <a:ext uri="{FF2B5EF4-FFF2-40B4-BE49-F238E27FC236}">
                <a16:creationId xmlns:a16="http://schemas.microsoft.com/office/drawing/2014/main" id="{C603790F-D40D-414D-86BB-E548D60FC061}"/>
              </a:ext>
            </a:extLst>
          </p:cNvPr>
          <p:cNvSpPr/>
          <p:nvPr/>
        </p:nvSpPr>
        <p:spPr>
          <a:xfrm>
            <a:off x="902677" y="1148862"/>
            <a:ext cx="5005753" cy="4818184"/>
          </a:xfrm>
          <a:prstGeom prst="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 Black" panose="020B0A04020102020204" pitchFamily="34" charset="0"/>
              </a:rPr>
              <a:t>Jenis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br>
              <a:rPr lang="en-US" sz="3200" dirty="0">
                <a:latin typeface="Arial Black" panose="020B0A04020102020204" pitchFamily="34" charset="0"/>
              </a:rPr>
            </a:br>
            <a:r>
              <a:rPr lang="en-US" sz="3200" dirty="0" err="1">
                <a:latin typeface="Arial Black" panose="020B0A04020102020204" pitchFamily="34" charset="0"/>
              </a:rPr>
              <a:t>Metode</a:t>
            </a:r>
            <a:r>
              <a:rPr lang="en-US" sz="3200" dirty="0">
                <a:latin typeface="Arial Black" panose="020B0A04020102020204" pitchFamily="34" charset="0"/>
              </a:rPr>
              <a:t> </a:t>
            </a:r>
            <a:r>
              <a:rPr lang="en-US" sz="3200" dirty="0" err="1">
                <a:latin typeface="Arial Black" panose="020B0A04020102020204" pitchFamily="34" charset="0"/>
              </a:rPr>
              <a:t>Analisis</a:t>
            </a:r>
            <a:endParaRPr lang="en-US" sz="3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Flowchart: Terminator 4">
            <a:extLst>
              <a:ext uri="{FF2B5EF4-FFF2-40B4-BE49-F238E27FC236}">
                <a16:creationId xmlns:a16="http://schemas.microsoft.com/office/drawing/2014/main" id="{DD746C2C-0BEE-4936-885B-CD09F9FDA56C}"/>
              </a:ext>
            </a:extLst>
          </p:cNvPr>
          <p:cNvSpPr/>
          <p:nvPr/>
        </p:nvSpPr>
        <p:spPr>
          <a:xfrm>
            <a:off x="6283572" y="1477108"/>
            <a:ext cx="4501659" cy="1652954"/>
          </a:xfrm>
          <a:prstGeom prst="flowChartTermina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 Black" panose="020B0A04020102020204" pitchFamily="34" charset="0"/>
                <a:cs typeface="Aharoni" panose="02010803020104030203" pitchFamily="2" charset="-79"/>
              </a:rPr>
              <a:t>Analisis</a:t>
            </a:r>
            <a:r>
              <a:rPr lang="en-US" sz="32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200" dirty="0" err="1">
                <a:latin typeface="Arial Black" panose="020B0A04020102020204" pitchFamily="34" charset="0"/>
                <a:cs typeface="Aharoni" panose="02010803020104030203" pitchFamily="2" charset="-79"/>
              </a:rPr>
              <a:t>Horisontal</a:t>
            </a:r>
            <a:r>
              <a:rPr lang="en-US" sz="3200" dirty="0"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</a:p>
        </p:txBody>
      </p:sp>
      <p:sp>
        <p:nvSpPr>
          <p:cNvPr id="7" name="Flowchart: Terminator 6">
            <a:extLst>
              <a:ext uri="{FF2B5EF4-FFF2-40B4-BE49-F238E27FC236}">
                <a16:creationId xmlns:a16="http://schemas.microsoft.com/office/drawing/2014/main" id="{7382E6F0-36AC-43A3-81E8-1EC094E399DB}"/>
              </a:ext>
            </a:extLst>
          </p:cNvPr>
          <p:cNvSpPr/>
          <p:nvPr/>
        </p:nvSpPr>
        <p:spPr>
          <a:xfrm>
            <a:off x="6283572" y="3880339"/>
            <a:ext cx="4501659" cy="1652954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Arial Black" panose="020B0A04020102020204" pitchFamily="34" charset="0"/>
                <a:cs typeface="Aharoni" panose="02010803020104030203" pitchFamily="2" charset="-79"/>
              </a:rPr>
              <a:t>Analisis</a:t>
            </a:r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Arial Black" panose="020B0A04020102020204" pitchFamily="34" charset="0"/>
                <a:cs typeface="Aharoni" panose="02010803020104030203" pitchFamily="2" charset="-79"/>
              </a:rPr>
              <a:t>Vertikal</a:t>
            </a:r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76408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70394"/>
            <a:ext cx="10515600" cy="347320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Adalah</a:t>
            </a: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analisis</a:t>
            </a: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dengan</a:t>
            </a: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mengadakan</a:t>
            </a: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perbandingan</a:t>
            </a: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Laporan</a:t>
            </a: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keuangan</a:t>
            </a: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beberapa</a:t>
            </a: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periode</a:t>
            </a: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atau</a:t>
            </a: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beberapa</a:t>
            </a: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saat</a:t>
            </a: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sehingga</a:t>
            </a: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akan</a:t>
            </a: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diketahui</a:t>
            </a: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perkembangannya</a:t>
            </a:r>
            <a:endParaRPr lang="en-US" sz="32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Metode</a:t>
            </a: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analisis</a:t>
            </a: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 horizontal </a:t>
            </a:r>
            <a:r>
              <a:rPr lang="en-US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disebut</a:t>
            </a: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juga</a:t>
            </a: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metode</a:t>
            </a: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analisis</a:t>
            </a: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3200" dirty="0" err="1">
                <a:latin typeface="Aharoni" panose="02010803020104030203" pitchFamily="2" charset="-79"/>
                <a:cs typeface="Aharoni" panose="02010803020104030203" pitchFamily="2" charset="-79"/>
              </a:rPr>
              <a:t>dinamis</a:t>
            </a:r>
            <a:r>
              <a:rPr lang="en-US" sz="3200" dirty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</a:p>
          <a:p>
            <a:endParaRPr lang="en-US" sz="32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Flowchart: Terminator 4">
            <a:extLst>
              <a:ext uri="{FF2B5EF4-FFF2-40B4-BE49-F238E27FC236}">
                <a16:creationId xmlns:a16="http://schemas.microsoft.com/office/drawing/2014/main" id="{F1279C33-0454-44F2-A4C3-242EC82465AB}"/>
              </a:ext>
            </a:extLst>
          </p:cNvPr>
          <p:cNvSpPr/>
          <p:nvPr/>
        </p:nvSpPr>
        <p:spPr>
          <a:xfrm>
            <a:off x="937846" y="504093"/>
            <a:ext cx="10415953" cy="1652954"/>
          </a:xfrm>
          <a:prstGeom prst="flowChartTermina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 Black" panose="020B0A04020102020204" pitchFamily="34" charset="0"/>
                <a:cs typeface="Aharoni" panose="02010803020104030203" pitchFamily="2" charset="-79"/>
              </a:rPr>
              <a:t>Analisis</a:t>
            </a:r>
            <a:r>
              <a:rPr lang="en-US" sz="32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200" dirty="0" err="1">
                <a:latin typeface="Arial Black" panose="020B0A04020102020204" pitchFamily="34" charset="0"/>
                <a:cs typeface="Aharoni" panose="02010803020104030203" pitchFamily="2" charset="-79"/>
              </a:rPr>
              <a:t>Horisontal</a:t>
            </a:r>
            <a:r>
              <a:rPr lang="en-US" sz="3200" dirty="0"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692" y="2294548"/>
            <a:ext cx="10515600" cy="387179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Adalah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apabila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laporan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keuangan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yang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dianalisis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hanya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meliputi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satu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periode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saja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yaitu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dengan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membandingkan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antara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pos yang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satu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dengan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pos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lainnya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dalam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laporan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keuangan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tersebut.sehingga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akan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diketahui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keadaan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keuangan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atau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hasil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operasi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pada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saat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itu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saja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Analisis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vertical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disebut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juga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dengan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analisis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statis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karena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kesimpulan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yang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diperoleh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hanya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untuk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periode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itu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saja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,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tanpa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mengetahui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perkembangan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periode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berikutnya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.</a:t>
            </a:r>
          </a:p>
          <a:p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Flowchart: Terminator 3">
            <a:extLst>
              <a:ext uri="{FF2B5EF4-FFF2-40B4-BE49-F238E27FC236}">
                <a16:creationId xmlns:a16="http://schemas.microsoft.com/office/drawing/2014/main" id="{35C41293-C851-499E-AF3C-375542F5E247}"/>
              </a:ext>
            </a:extLst>
          </p:cNvPr>
          <p:cNvSpPr/>
          <p:nvPr/>
        </p:nvSpPr>
        <p:spPr>
          <a:xfrm>
            <a:off x="732692" y="456894"/>
            <a:ext cx="10515600" cy="1652954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latin typeface="Arial Black" panose="020B0A04020102020204" pitchFamily="34" charset="0"/>
                <a:cs typeface="Aharoni" panose="02010803020104030203" pitchFamily="2" charset="-79"/>
              </a:rPr>
              <a:t>Analisis</a:t>
            </a:r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3600" dirty="0" err="1">
                <a:latin typeface="Arial Black" panose="020B0A04020102020204" pitchFamily="34" charset="0"/>
                <a:cs typeface="Aharoni" panose="02010803020104030203" pitchFamily="2" charset="-79"/>
              </a:rPr>
              <a:t>Vertikal</a:t>
            </a:r>
            <a:r>
              <a:rPr lang="en-US" sz="36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err="1">
                <a:latin typeface="Arial Black" panose="020B0A04020102020204" pitchFamily="34" charset="0"/>
              </a:rPr>
              <a:t>Metode</a:t>
            </a:r>
            <a:r>
              <a:rPr lang="en-US" dirty="0">
                <a:latin typeface="Arial Black" panose="020B0A04020102020204" pitchFamily="34" charset="0"/>
              </a:rPr>
              <a:t> &amp; </a:t>
            </a:r>
            <a:r>
              <a:rPr lang="en-US" dirty="0" err="1">
                <a:latin typeface="Arial Black" panose="020B0A04020102020204" pitchFamily="34" charset="0"/>
              </a:rPr>
              <a:t>Teknik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Analisis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611071"/>
            <a:ext cx="10515600" cy="354354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1).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Analisis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Komparatif</a:t>
            </a:r>
            <a:endParaRPr lang="en-US" sz="24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2).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Analisis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Trend</a:t>
            </a:r>
          </a:p>
          <a:p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3).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Analisis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Common Size</a:t>
            </a:r>
          </a:p>
          <a:p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4).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Analisis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Sumber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Penggunaan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Dana</a:t>
            </a:r>
          </a:p>
          <a:p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5).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Analisis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Sumber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dan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Penggunaan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Modal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Kerja</a:t>
            </a:r>
            <a:endParaRPr lang="en-US" sz="24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6).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Analisis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Perubahan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Laba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Kotor</a:t>
            </a:r>
            <a:endParaRPr lang="en-US" sz="2400" dirty="0">
              <a:latin typeface="Arial Black" panose="020B0A04020102020204" pitchFamily="34" charset="0"/>
              <a:cs typeface="Aharoni" panose="02010803020104030203" pitchFamily="2" charset="-79"/>
            </a:endParaRPr>
          </a:p>
          <a:p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7). </a:t>
            </a:r>
            <a:r>
              <a:rPr lang="en-US" sz="2400" dirty="0" err="1">
                <a:latin typeface="Arial Black" panose="020B0A04020102020204" pitchFamily="34" charset="0"/>
                <a:cs typeface="Aharoni" panose="02010803020104030203" pitchFamily="2" charset="-79"/>
              </a:rPr>
              <a:t>Analisis</a:t>
            </a:r>
            <a:r>
              <a:rPr lang="en-US" sz="2400" dirty="0">
                <a:latin typeface="Arial Black" panose="020B0A04020102020204" pitchFamily="34" charset="0"/>
                <a:cs typeface="Aharoni" panose="02010803020104030203" pitchFamily="2" charset="-79"/>
              </a:rPr>
              <a:t> BEP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89D0A0E6-D9E4-45F5-AFB3-9C4E094F4672}"/>
              </a:ext>
            </a:extLst>
          </p:cNvPr>
          <p:cNvSpPr/>
          <p:nvPr/>
        </p:nvSpPr>
        <p:spPr>
          <a:xfrm>
            <a:off x="4982308" y="1810910"/>
            <a:ext cx="2086707" cy="6799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1).</a:t>
            </a:r>
            <a:r>
              <a:rPr lang="en-US" dirty="0" err="1">
                <a:latin typeface="Arial Black" panose="020B0A04020102020204" pitchFamily="34" charset="0"/>
              </a:rPr>
              <a:t>Analisis</a:t>
            </a:r>
            <a:r>
              <a:rPr lang="en-US" dirty="0">
                <a:latin typeface="Arial Black" panose="020B0A04020102020204" pitchFamily="34" charset="0"/>
              </a:rPr>
              <a:t> KOMPARATIF</a:t>
            </a:r>
            <a:br>
              <a:rPr lang="en-US" dirty="0">
                <a:latin typeface="Arial Black" panose="020B0A04020102020204" pitchFamily="34" charset="0"/>
              </a:rPr>
            </a:br>
            <a:r>
              <a:rPr lang="en-US" dirty="0" err="1">
                <a:latin typeface="Arial Black" panose="020B0A04020102020204" pitchFamily="34" charset="0"/>
              </a:rPr>
              <a:t>Laporan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err="1">
                <a:latin typeface="Arial Black" panose="020B0A04020102020204" pitchFamily="34" charset="0"/>
              </a:rPr>
              <a:t>Keuangan</a:t>
            </a:r>
            <a:r>
              <a:rPr lang="en-US" dirty="0"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Analisis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Laporan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Keuangan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Komparatif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(Comparative financial statement analysis)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Adalah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metode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teknik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analisis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dengan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cara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membandingkan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laporan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keuangan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untuk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dua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periode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atau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lebih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dengan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menunjukan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Data absolute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atau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jumlah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dalam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rupiah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Kenaikan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atau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penurunan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dalam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jumlah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rupiah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Kenaikan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atau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penurunan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dalam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prosentase</a:t>
            </a:r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Perbandingan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yang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dinyatakan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dengan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rasio</a:t>
            </a:r>
            <a:endParaRPr lang="en-US" sz="24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lvl="0">
              <a:buNone/>
            </a:pP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	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prosentase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sz="2400" dirty="0" err="1">
                <a:latin typeface="Aharoni" panose="02010803020104030203" pitchFamily="2" charset="-79"/>
                <a:cs typeface="Aharoni" panose="02010803020104030203" pitchFamily="2" charset="-79"/>
              </a:rPr>
              <a:t>dari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 total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1054</Words>
  <Application>Microsoft Office PowerPoint</Application>
  <PresentationFormat>Widescreen</PresentationFormat>
  <Paragraphs>357</Paragraphs>
  <Slides>20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Aharoni</vt:lpstr>
      <vt:lpstr>Arial</vt:lpstr>
      <vt:lpstr>Arial Black</vt:lpstr>
      <vt:lpstr>Calibri</vt:lpstr>
      <vt:lpstr>Calibri Light</vt:lpstr>
      <vt:lpstr>Wingdings</vt:lpstr>
      <vt:lpstr>Office Theme</vt:lpstr>
      <vt:lpstr>PowerPoint Presentation</vt:lpstr>
      <vt:lpstr>   SESI IV METODE DAN TEKNIK ANALISIS LAPORAN KEUANGAN   </vt:lpstr>
      <vt:lpstr> Fungsi Teknik Analisis </vt:lpstr>
      <vt:lpstr>Tujuan Teknik Analisis </vt:lpstr>
      <vt:lpstr>PowerPoint Presentation</vt:lpstr>
      <vt:lpstr>PowerPoint Presentation</vt:lpstr>
      <vt:lpstr>PowerPoint Presentation</vt:lpstr>
      <vt:lpstr>Metode &amp; Teknik Analisis</vt:lpstr>
      <vt:lpstr>1).Analisis KOMPARATIF Laporan Keuangan </vt:lpstr>
      <vt:lpstr>PowerPoint Presentation</vt:lpstr>
      <vt:lpstr>PowerPoint Presentation</vt:lpstr>
      <vt:lpstr>PowerPoint Presentation</vt:lpstr>
      <vt:lpstr>PowerPoint Presentation</vt:lpstr>
      <vt:lpstr>2).ANALISIS TREND  DALAM PROSENTASE LAPORAN KEUANGAN</vt:lpstr>
      <vt:lpstr>PowerPoint Presentation</vt:lpstr>
      <vt:lpstr>3).ANALISIS COMMON SIZE PERCENTAGE (Laporan dengan Prosentase Per Komponen)</vt:lpstr>
      <vt:lpstr>PowerPoint Presentation</vt:lpstr>
      <vt:lpstr> ANALISIS RASIO LAPORAN KEUANGAN  (Financial Statement Ratio Analysis)</vt:lpstr>
      <vt:lpstr>Rasio menurut sumber darimana rasio dibuat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ALK YAI 4</dc:title>
  <dc:creator>Marsudin</dc:creator>
  <cp:lastModifiedBy>Mery</cp:lastModifiedBy>
  <cp:revision>27</cp:revision>
  <dcterms:created xsi:type="dcterms:W3CDTF">2020-10-07T09:25:25Z</dcterms:created>
  <dcterms:modified xsi:type="dcterms:W3CDTF">2025-10-17T08:01:41Z</dcterms:modified>
</cp:coreProperties>
</file>