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1"/>
  </p:sldMasterIdLst>
  <p:notesMasterIdLst>
    <p:notesMasterId r:id="rId28"/>
  </p:notesMasterIdLst>
  <p:handoutMasterIdLst>
    <p:handoutMasterId r:id="rId29"/>
  </p:handoutMasterIdLst>
  <p:sldIdLst>
    <p:sldId id="256" r:id="rId2"/>
    <p:sldId id="257" r:id="rId3"/>
    <p:sldId id="258" r:id="rId4"/>
    <p:sldId id="259" r:id="rId5"/>
    <p:sldId id="269" r:id="rId6"/>
    <p:sldId id="260" r:id="rId7"/>
    <p:sldId id="265" r:id="rId8"/>
    <p:sldId id="266" r:id="rId9"/>
    <p:sldId id="264" r:id="rId10"/>
    <p:sldId id="261" r:id="rId11"/>
    <p:sldId id="262" r:id="rId12"/>
    <p:sldId id="263" r:id="rId13"/>
    <p:sldId id="267" r:id="rId14"/>
    <p:sldId id="268"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734550"/>
  <p:defaultTextStyle>
    <a:defPPr>
      <a:defRPr lang="id-ID"/>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id-ID"/>
          </a:p>
        </p:txBody>
      </p:sp>
      <p:sp>
        <p:nvSpPr>
          <p:cNvPr id="52227" name="Rectangle 3"/>
          <p:cNvSpPr>
            <a:spLocks noGrp="1" noChangeArrowheads="1"/>
          </p:cNvSpPr>
          <p:nvPr>
            <p:ph type="dt" sz="quarter" idx="1"/>
          </p:nvPr>
        </p:nvSpPr>
        <p:spPr bwMode="auto">
          <a:xfrm>
            <a:off x="3884613"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id-ID"/>
          </a:p>
        </p:txBody>
      </p:sp>
      <p:sp>
        <p:nvSpPr>
          <p:cNvPr id="52228" name="Rectangle 4"/>
          <p:cNvSpPr>
            <a:spLocks noGrp="1" noChangeArrowheads="1"/>
          </p:cNvSpPr>
          <p:nvPr>
            <p:ph type="ftr" sz="quarter" idx="2"/>
          </p:nvPr>
        </p:nvSpPr>
        <p:spPr bwMode="auto">
          <a:xfrm>
            <a:off x="0"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id-ID"/>
          </a:p>
        </p:txBody>
      </p:sp>
      <p:sp>
        <p:nvSpPr>
          <p:cNvPr id="52229" name="Rectangle 5"/>
          <p:cNvSpPr>
            <a:spLocks noGrp="1" noChangeArrowheads="1"/>
          </p:cNvSpPr>
          <p:nvPr>
            <p:ph type="sldNum" sz="quarter" idx="3"/>
          </p:nvPr>
        </p:nvSpPr>
        <p:spPr bwMode="auto">
          <a:xfrm>
            <a:off x="3884613"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9EB0CF0-4601-4F56-8182-041358D801C1}" type="slidenum">
              <a:rPr lang="id-ID"/>
              <a:pPr/>
              <a:t>‹#›</a:t>
            </a:fld>
            <a:endParaRPr lang="id-ID"/>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id-ID"/>
          </a:p>
        </p:txBody>
      </p:sp>
      <p:sp>
        <p:nvSpPr>
          <p:cNvPr id="10243" name="Rectangle 3"/>
          <p:cNvSpPr>
            <a:spLocks noGrp="1" noChangeArrowheads="1"/>
          </p:cNvSpPr>
          <p:nvPr>
            <p:ph type="dt" idx="1"/>
          </p:nvPr>
        </p:nvSpPr>
        <p:spPr bwMode="auto">
          <a:xfrm>
            <a:off x="3884613"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id-ID"/>
          </a:p>
        </p:txBody>
      </p:sp>
      <p:sp>
        <p:nvSpPr>
          <p:cNvPr id="10244" name="Rectangle 4"/>
          <p:cNvSpPr>
            <a:spLocks noGrp="1" noRot="1" noChangeAspect="1" noChangeArrowheads="1" noTextEdit="1"/>
          </p:cNvSpPr>
          <p:nvPr>
            <p:ph type="sldImg" idx="2"/>
          </p:nvPr>
        </p:nvSpPr>
        <p:spPr bwMode="auto">
          <a:xfrm>
            <a:off x="996950" y="730250"/>
            <a:ext cx="4865688" cy="3649663"/>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685800" y="4624388"/>
            <a:ext cx="5486400" cy="43799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d-ID"/>
              <a:t>Click to edit Master text styles</a:t>
            </a:r>
          </a:p>
          <a:p>
            <a:pPr lvl="1"/>
            <a:r>
              <a:rPr lang="id-ID"/>
              <a:t>Second level</a:t>
            </a:r>
          </a:p>
          <a:p>
            <a:pPr lvl="2"/>
            <a:r>
              <a:rPr lang="id-ID"/>
              <a:t>Third level</a:t>
            </a:r>
          </a:p>
          <a:p>
            <a:pPr lvl="3"/>
            <a:r>
              <a:rPr lang="id-ID"/>
              <a:t>Fourth level</a:t>
            </a:r>
          </a:p>
          <a:p>
            <a:pPr lvl="4"/>
            <a:r>
              <a:rPr lang="id-ID"/>
              <a:t>Fifth level</a:t>
            </a:r>
          </a:p>
        </p:txBody>
      </p:sp>
      <p:sp>
        <p:nvSpPr>
          <p:cNvPr id="10246" name="Rectangle 6"/>
          <p:cNvSpPr>
            <a:spLocks noGrp="1" noChangeArrowheads="1"/>
          </p:cNvSpPr>
          <p:nvPr>
            <p:ph type="ftr" sz="quarter" idx="4"/>
          </p:nvPr>
        </p:nvSpPr>
        <p:spPr bwMode="auto">
          <a:xfrm>
            <a:off x="0"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id-ID"/>
          </a:p>
        </p:txBody>
      </p:sp>
      <p:sp>
        <p:nvSpPr>
          <p:cNvPr id="10247" name="Rectangle 7"/>
          <p:cNvSpPr>
            <a:spLocks noGrp="1" noChangeArrowheads="1"/>
          </p:cNvSpPr>
          <p:nvPr>
            <p:ph type="sldNum" sz="quarter" idx="5"/>
          </p:nvPr>
        </p:nvSpPr>
        <p:spPr bwMode="auto">
          <a:xfrm>
            <a:off x="3884613"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943647D-C7F9-44FA-BC91-4554A8DEE9CF}" type="slidenum">
              <a:rPr lang="id-ID"/>
              <a:pPr/>
              <a:t>‹#›</a:t>
            </a:fld>
            <a:endParaRPr lang="id-ID"/>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4D6327-D408-42E7-9D96-EBD6BA299F53}" type="slidenum">
              <a:rPr lang="id-ID"/>
              <a:pPr/>
              <a:t>1</a:t>
            </a:fld>
            <a:endParaRPr lang="id-ID"/>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C550A5-0E70-466E-99C5-3E0808C9B97F}" type="slidenum">
              <a:rPr lang="id-ID"/>
              <a:pPr/>
              <a:t>10</a:t>
            </a:fld>
            <a:endParaRPr lang="id-ID"/>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F9249E-CFB1-410E-816D-804763AD3F62}" type="slidenum">
              <a:rPr lang="id-ID"/>
              <a:pPr/>
              <a:t>11</a:t>
            </a:fld>
            <a:endParaRPr lang="id-ID"/>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ED2FD1-E329-4825-B776-6108930C3590}" type="slidenum">
              <a:rPr lang="id-ID"/>
              <a:pPr/>
              <a:t>12</a:t>
            </a:fld>
            <a:endParaRPr lang="id-ID"/>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831A6C-49DD-40EC-A8B9-2CE8B8A5A2E2}" type="slidenum">
              <a:rPr lang="id-ID"/>
              <a:pPr/>
              <a:t>13</a:t>
            </a:fld>
            <a:endParaRPr lang="id-ID"/>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1815C8-E5E5-44EF-8E41-477645020644}" type="slidenum">
              <a:rPr lang="id-ID"/>
              <a:pPr/>
              <a:t>14</a:t>
            </a:fld>
            <a:endParaRPr lang="id-ID"/>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1EFDDD-BE1E-4BD7-A438-0A91684B7CC6}" type="slidenum">
              <a:rPr lang="id-ID"/>
              <a:pPr/>
              <a:t>15</a:t>
            </a:fld>
            <a:endParaRPr lang="id-ID"/>
          </a:p>
        </p:txBody>
      </p:sp>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7FBBB2-B06A-487E-8CBB-23F7C38C5B89}" type="slidenum">
              <a:rPr lang="id-ID"/>
              <a:pPr/>
              <a:t>16</a:t>
            </a:fld>
            <a:endParaRPr lang="id-ID"/>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184857-01E0-4EBB-84FF-CA0E733F8219}" type="slidenum">
              <a:rPr lang="id-ID"/>
              <a:pPr/>
              <a:t>17</a:t>
            </a:fld>
            <a:endParaRPr lang="id-ID"/>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839AF4-A91C-4638-9D64-05A61E3EBD98}" type="slidenum">
              <a:rPr lang="id-ID"/>
              <a:pPr/>
              <a:t>18</a:t>
            </a:fld>
            <a:endParaRPr lang="id-ID"/>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8A10EE-6400-4C57-9FE3-B3085E738871}" type="slidenum">
              <a:rPr lang="id-ID"/>
              <a:pPr/>
              <a:t>19</a:t>
            </a:fld>
            <a:endParaRPr lang="id-ID"/>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69C72D-22C7-4441-BAE4-EC54B2353437}" type="slidenum">
              <a:rPr lang="id-ID"/>
              <a:pPr/>
              <a:t>2</a:t>
            </a:fld>
            <a:endParaRPr lang="id-ID"/>
          </a:p>
        </p:txBody>
      </p:sp>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C5F48D-B451-4B0D-A7E7-9CE789A9ADB7}" type="slidenum">
              <a:rPr lang="id-ID"/>
              <a:pPr/>
              <a:t>20</a:t>
            </a:fld>
            <a:endParaRPr lang="id-ID"/>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E2F55D-8050-4D1A-9512-EF169AFEB29E}" type="slidenum">
              <a:rPr lang="id-ID"/>
              <a:pPr/>
              <a:t>21</a:t>
            </a:fld>
            <a:endParaRPr lang="id-ID"/>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D84C76-9678-4842-9CBF-2820B390EEA2}" type="slidenum">
              <a:rPr lang="id-ID"/>
              <a:pPr/>
              <a:t>22</a:t>
            </a:fld>
            <a:endParaRPr lang="id-ID"/>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B39CA8-96CF-43B3-A03C-94B1CA25F118}" type="slidenum">
              <a:rPr lang="id-ID"/>
              <a:pPr/>
              <a:t>23</a:t>
            </a:fld>
            <a:endParaRPr lang="id-ID"/>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37FE86-BFE5-44CE-8B78-6E9249C9548E}" type="slidenum">
              <a:rPr lang="id-ID"/>
              <a:pPr/>
              <a:t>24</a:t>
            </a:fld>
            <a:endParaRPr lang="id-ID"/>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FACE82-4242-4F7F-8D4A-0B9B898139F3}" type="slidenum">
              <a:rPr lang="id-ID"/>
              <a:pPr/>
              <a:t>25</a:t>
            </a:fld>
            <a:endParaRPr lang="id-ID"/>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E5780B-DDA5-4475-9822-CB291B7DA47B}" type="slidenum">
              <a:rPr lang="id-ID"/>
              <a:pPr/>
              <a:t>26</a:t>
            </a:fld>
            <a:endParaRPr lang="id-ID"/>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960652-B1F4-4FB3-A001-1625C72F2247}" type="slidenum">
              <a:rPr lang="id-ID"/>
              <a:pPr/>
              <a:t>3</a:t>
            </a:fld>
            <a:endParaRPr lang="id-ID"/>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8A8336-1538-42C3-8A6F-8AC21D876F30}" type="slidenum">
              <a:rPr lang="id-ID"/>
              <a:pPr/>
              <a:t>4</a:t>
            </a:fld>
            <a:endParaRPr lang="id-ID"/>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BEA542-C970-477E-91E9-1C5F92107258}" type="slidenum">
              <a:rPr lang="id-ID"/>
              <a:pPr/>
              <a:t>5</a:t>
            </a:fld>
            <a:endParaRPr lang="id-ID"/>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7B7877-113A-46D0-B27A-3153E46B4DF6}" type="slidenum">
              <a:rPr lang="id-ID"/>
              <a:pPr/>
              <a:t>6</a:t>
            </a:fld>
            <a:endParaRPr lang="id-ID"/>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A2D099-E438-48A5-8F1A-D073EB8F6E89}" type="slidenum">
              <a:rPr lang="id-ID"/>
              <a:pPr/>
              <a:t>7</a:t>
            </a:fld>
            <a:endParaRPr lang="id-ID"/>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B01C38-70CF-4C08-BF65-E15B2A5339E4}" type="slidenum">
              <a:rPr lang="id-ID"/>
              <a:pPr/>
              <a:t>8</a:t>
            </a:fld>
            <a:endParaRPr lang="id-ID"/>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1743E2-78DB-4F23-B9DC-0A4495CBFBA7}" type="slidenum">
              <a:rPr lang="id-ID"/>
              <a:pPr/>
              <a:t>9</a:t>
            </a:fld>
            <a:endParaRPr lang="id-ID"/>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a:t>Click to edit Master title style</a:t>
            </a:r>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endParaRPr lang="id-ID"/>
          </a:p>
        </p:txBody>
      </p:sp>
      <p:sp>
        <p:nvSpPr>
          <p:cNvPr id="16" name="Slide Number Placeholder 15"/>
          <p:cNvSpPr>
            <a:spLocks noGrp="1"/>
          </p:cNvSpPr>
          <p:nvPr>
            <p:ph type="sldNum" sz="quarter" idx="11"/>
          </p:nvPr>
        </p:nvSpPr>
        <p:spPr/>
        <p:txBody>
          <a:bodyPr/>
          <a:lstStyle/>
          <a:p>
            <a:fld id="{1668C90E-F604-4F46-A7D4-1BB9621A9B35}" type="slidenum">
              <a:rPr lang="id-ID" smtClean="0"/>
              <a:pPr/>
              <a:t>‹#›</a:t>
            </a:fld>
            <a:endParaRPr lang="id-ID"/>
          </a:p>
        </p:txBody>
      </p:sp>
      <p:sp>
        <p:nvSpPr>
          <p:cNvPr id="17" name="Footer Placeholder 16"/>
          <p:cNvSpPr>
            <a:spLocks noGrp="1"/>
          </p:cNvSpPr>
          <p:nvPr>
            <p:ph type="ftr" sz="quarter" idx="12"/>
          </p:nvPr>
        </p:nvSpPr>
        <p:spPr/>
        <p:txBody>
          <a:bodyPr/>
          <a:lstStyle/>
          <a:p>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4E38BA6-7F30-4D1A-8190-44CE05A68C9C}"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0825339-3833-4AA7-B36C-F6A555CCF0FD}" type="slidenum">
              <a:rPr lang="id-ID" smtClean="0"/>
              <a:pPr/>
              <a:t>‹#›</a:t>
            </a:fld>
            <a:endParaRPr lang="id-I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id-ID"/>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id-ID"/>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FFC4F8DD-7AAE-43C3-BD47-B1CC93D65AE3}" type="slidenum">
              <a:rPr lang="id-ID"/>
              <a:pPr/>
              <a:t>‹#›</a:t>
            </a:fld>
            <a:endParaRPr lang="id-ID"/>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30725"/>
          </a:xfrm>
        </p:spPr>
        <p:txBody>
          <a:bodyPr/>
          <a:lstStyle/>
          <a:p>
            <a:endParaRPr lang="en-US"/>
          </a:p>
        </p:txBody>
      </p:sp>
      <p:sp>
        <p:nvSpPr>
          <p:cNvPr id="4" name="Date Placeholder 3"/>
          <p:cNvSpPr>
            <a:spLocks noGrp="1"/>
          </p:cNvSpPr>
          <p:nvPr>
            <p:ph type="dt" sz="half" idx="10"/>
          </p:nvPr>
        </p:nvSpPr>
        <p:spPr>
          <a:xfrm>
            <a:off x="457200" y="6248400"/>
            <a:ext cx="2133600" cy="457200"/>
          </a:xfrm>
        </p:spPr>
        <p:txBody>
          <a:bodyPr/>
          <a:lstStyle>
            <a:lvl1pPr>
              <a:defRPr/>
            </a:lvl1pPr>
          </a:lstStyle>
          <a:p>
            <a:endParaRPr lang="id-ID"/>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id-ID"/>
          </a:p>
        </p:txBody>
      </p:sp>
      <p:sp>
        <p:nvSpPr>
          <p:cNvPr id="6" name="Slide Number Placeholder 5"/>
          <p:cNvSpPr>
            <a:spLocks noGrp="1"/>
          </p:cNvSpPr>
          <p:nvPr>
            <p:ph type="sldNum" sz="quarter" idx="12"/>
          </p:nvPr>
        </p:nvSpPr>
        <p:spPr>
          <a:xfrm>
            <a:off x="6553200" y="6248400"/>
            <a:ext cx="2133600" cy="457200"/>
          </a:xfrm>
        </p:spPr>
        <p:txBody>
          <a:bodyPr/>
          <a:lstStyle>
            <a:lvl1pPr>
              <a:defRPr/>
            </a:lvl1pPr>
          </a:lstStyle>
          <a:p>
            <a:fld id="{38CBF228-F2F6-46B4-816F-5EF1D3AB224E}" type="slidenum">
              <a:rPr lang="id-ID"/>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4" name="Date Placeholder 13"/>
          <p:cNvSpPr>
            <a:spLocks noGrp="1"/>
          </p:cNvSpPr>
          <p:nvPr>
            <p:ph type="dt" sz="half" idx="14"/>
          </p:nvPr>
        </p:nvSpPr>
        <p:spPr/>
        <p:txBody>
          <a:bodyPr/>
          <a:lstStyle/>
          <a:p>
            <a:endParaRPr lang="id-ID"/>
          </a:p>
        </p:txBody>
      </p:sp>
      <p:sp>
        <p:nvSpPr>
          <p:cNvPr id="15" name="Slide Number Placeholder 14"/>
          <p:cNvSpPr>
            <a:spLocks noGrp="1"/>
          </p:cNvSpPr>
          <p:nvPr>
            <p:ph type="sldNum" sz="quarter" idx="15"/>
          </p:nvPr>
        </p:nvSpPr>
        <p:spPr/>
        <p:txBody>
          <a:bodyPr/>
          <a:lstStyle>
            <a:lvl1pPr algn="ctr">
              <a:defRPr/>
            </a:lvl1pPr>
          </a:lstStyle>
          <a:p>
            <a:fld id="{8F1C1902-6B26-4D9D-A1CA-9FBBF32B6D1B}" type="slidenum">
              <a:rPr lang="id-ID" smtClean="0"/>
              <a:pPr/>
              <a:t>‹#›</a:t>
            </a:fld>
            <a:endParaRPr lang="id-ID"/>
          </a:p>
        </p:txBody>
      </p:sp>
      <p:sp>
        <p:nvSpPr>
          <p:cNvPr id="16" name="Footer Placeholder 15"/>
          <p:cNvSpPr>
            <a:spLocks noGrp="1"/>
          </p:cNvSpPr>
          <p:nvPr>
            <p:ph type="ftr" sz="quarter" idx="16"/>
          </p:nvPr>
        </p:nvSpPr>
        <p:spPr/>
        <p:txBody>
          <a:bodyPr/>
          <a:lstStyle/>
          <a:p>
            <a:endParaRPr lang="id-ID"/>
          </a:p>
        </p:txBody>
      </p:sp>
      <p:sp>
        <p:nvSpPr>
          <p:cNvPr id="17" name="Title 16"/>
          <p:cNvSpPr>
            <a:spLocks noGrp="1"/>
          </p:cNvSpPr>
          <p:nvPr>
            <p:ph type="title"/>
          </p:nvPr>
        </p:nvSpPr>
        <p:spPr/>
        <p:txBody>
          <a:bodyPr rtlCol="0" anchor="b" anchorCtr="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EC01EE0-C69B-4BAC-80D6-2E8A78DD90E2}" type="slidenum">
              <a:rPr lang="id-ID" smtClean="0"/>
              <a:pPr/>
              <a:t>‹#›</a:t>
            </a:fld>
            <a:endParaRPr lang="id-ID"/>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a:t>Click to edit Master title style</a:t>
            </a:r>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6DE1D42-FD36-4BB5-A4FC-1AA428E6E353}" type="slidenum">
              <a:rPr lang="id-ID" smtClean="0"/>
              <a:pPr/>
              <a:t>‹#›</a:t>
            </a:fld>
            <a:endParaRPr lang="id-ID"/>
          </a:p>
        </p:txBody>
      </p:sp>
      <p:sp>
        <p:nvSpPr>
          <p:cNvPr id="2" name="Title 1"/>
          <p:cNvSpPr>
            <a:spLocks noGrp="1"/>
          </p:cNvSpPr>
          <p:nvPr>
            <p:ph type="title"/>
          </p:nvPr>
        </p:nvSpPr>
        <p:spPr/>
        <p:txBody>
          <a:bodyPr/>
          <a:lstStyle/>
          <a:p>
            <a:r>
              <a:rPr kumimoji="0" lang="en-US"/>
              <a:t>Click to edit Master title style</a:t>
            </a:r>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6E37A773-CBC3-495E-A1A6-91DAE3CA4CE1}" type="slidenum">
              <a:rPr lang="id-ID" smtClean="0"/>
              <a:pPr/>
              <a:t>‹#›</a:t>
            </a:fld>
            <a:endParaRPr lang="id-ID"/>
          </a:p>
        </p:txBody>
      </p:sp>
      <p:sp>
        <p:nvSpPr>
          <p:cNvPr id="8" name="Footer Placeholder 7"/>
          <p:cNvSpPr>
            <a:spLocks noGrp="1"/>
          </p:cNvSpPr>
          <p:nvPr>
            <p:ph type="ftr" sz="quarter" idx="11"/>
          </p:nvPr>
        </p:nvSpPr>
        <p:spPr/>
        <p:txBody>
          <a:bodyPr/>
          <a:lstStyle/>
          <a:p>
            <a:endParaRPr lang="id-ID"/>
          </a:p>
        </p:txBody>
      </p:sp>
      <p:sp>
        <p:nvSpPr>
          <p:cNvPr id="7" name="Date Placeholder 6"/>
          <p:cNvSpPr>
            <a:spLocks noGrp="1"/>
          </p:cNvSpPr>
          <p:nvPr>
            <p:ph type="dt" sz="half" idx="10"/>
          </p:nvPr>
        </p:nvSpPr>
        <p:spPr/>
        <p:txBody>
          <a:bodyPr/>
          <a:lstStyle/>
          <a:p>
            <a:endParaRPr lang="id-ID"/>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a:t>Click to edit Master title style</a:t>
            </a:r>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B35880E-0D23-4EAD-92F9-04DE766BA2B2}" type="slidenum">
              <a:rPr lang="id-ID" smtClean="0"/>
              <a:pPr/>
              <a:t>‹#›</a:t>
            </a:fld>
            <a:endParaRPr lang="id-ID"/>
          </a:p>
        </p:txBody>
      </p:sp>
      <p:sp>
        <p:nvSpPr>
          <p:cNvPr id="2" name="Title 1"/>
          <p:cNvSpPr>
            <a:spLocks noGrp="1"/>
          </p:cNvSpPr>
          <p:nvPr>
            <p:ph type="title"/>
          </p:nvPr>
        </p:nvSpPr>
        <p:spPr/>
        <p:txBody>
          <a:bodyPr/>
          <a:lstStyle/>
          <a:p>
            <a:r>
              <a:rPr kumimoji="0"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97F48D2-3CC5-4217-ACAE-E908126A17B2}"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8" name="Date Placeholder 7"/>
          <p:cNvSpPr>
            <a:spLocks noGrp="1"/>
          </p:cNvSpPr>
          <p:nvPr>
            <p:ph type="dt" sz="half" idx="14"/>
          </p:nvPr>
        </p:nvSpPr>
        <p:spPr/>
        <p:txBody>
          <a:bodyPr/>
          <a:lstStyle/>
          <a:p>
            <a:endParaRPr lang="id-ID"/>
          </a:p>
        </p:txBody>
      </p:sp>
      <p:sp>
        <p:nvSpPr>
          <p:cNvPr id="9" name="Slide Number Placeholder 8"/>
          <p:cNvSpPr>
            <a:spLocks noGrp="1"/>
          </p:cNvSpPr>
          <p:nvPr>
            <p:ph type="sldNum" sz="quarter" idx="15"/>
          </p:nvPr>
        </p:nvSpPr>
        <p:spPr/>
        <p:txBody>
          <a:bodyPr/>
          <a:lstStyle/>
          <a:p>
            <a:fld id="{09B366CC-3867-4472-90AF-D9A4FE965EFE}" type="slidenum">
              <a:rPr lang="id-ID" smtClean="0"/>
              <a:pPr/>
              <a:t>‹#›</a:t>
            </a:fld>
            <a:endParaRPr lang="id-ID"/>
          </a:p>
        </p:txBody>
      </p:sp>
      <p:sp>
        <p:nvSpPr>
          <p:cNvPr id="10" name="Footer Placeholder 9"/>
          <p:cNvSpPr>
            <a:spLocks noGrp="1"/>
          </p:cNvSpPr>
          <p:nvPr>
            <p:ph type="ftr" sz="quarter" idx="16"/>
          </p:nvPr>
        </p:nvSpPr>
        <p:spPr/>
        <p:txBody>
          <a:bodyPr/>
          <a:lstStyle/>
          <a:p>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a:t>Click icon to add picture</a:t>
            </a:r>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8" name="Date Placeholder 7"/>
          <p:cNvSpPr>
            <a:spLocks noGrp="1"/>
          </p:cNvSpPr>
          <p:nvPr>
            <p:ph type="dt" sz="half" idx="10"/>
          </p:nvPr>
        </p:nvSpPr>
        <p:spPr/>
        <p:txBody>
          <a:bodyPr/>
          <a:lstStyle/>
          <a:p>
            <a:endParaRPr lang="id-ID"/>
          </a:p>
        </p:txBody>
      </p:sp>
      <p:sp>
        <p:nvSpPr>
          <p:cNvPr id="9" name="Slide Number Placeholder 8"/>
          <p:cNvSpPr>
            <a:spLocks noGrp="1"/>
          </p:cNvSpPr>
          <p:nvPr>
            <p:ph type="sldNum" sz="quarter" idx="11"/>
          </p:nvPr>
        </p:nvSpPr>
        <p:spPr/>
        <p:txBody>
          <a:bodyPr/>
          <a:lstStyle/>
          <a:p>
            <a:fld id="{3C31365B-21BB-48B2-9925-C11B103A45B1}" type="slidenum">
              <a:rPr lang="id-ID" smtClean="0"/>
              <a:pPr/>
              <a:t>‹#›</a:t>
            </a:fld>
            <a:endParaRPr lang="id-ID"/>
          </a:p>
        </p:txBody>
      </p:sp>
      <p:sp>
        <p:nvSpPr>
          <p:cNvPr id="10" name="Footer Placeholder 9"/>
          <p:cNvSpPr>
            <a:spLocks noGrp="1"/>
          </p:cNvSpPr>
          <p:nvPr>
            <p:ph type="ftr" sz="quarter" idx="12"/>
          </p:nvPr>
        </p:nvSpPr>
        <p:spPr/>
        <p:txBody>
          <a:bodyPr/>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endParaRPr lang="id-ID"/>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id-ID"/>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4718ADA6-F304-42AD-B74D-B5905B3F7EDA}" type="slidenum">
              <a:rPr lang="id-ID" smtClean="0"/>
              <a:pPr/>
              <a:t>‹#›</a:t>
            </a:fld>
            <a:endParaRPr lang="id-ID"/>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a:t>Click to edit Master title style</a:t>
            </a:r>
          </a:p>
        </p:txBody>
      </p:sp>
    </p:spTree>
  </p:cSld>
  <p:clrMap bg1="dk1" tx1="lt1" bg2="dk2" tx2="lt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827088" y="3213100"/>
            <a:ext cx="7705725" cy="1752600"/>
          </a:xfrm>
        </p:spPr>
        <p:txBody>
          <a:bodyPr/>
          <a:lstStyle/>
          <a:p>
            <a:r>
              <a:rPr lang="en-US">
                <a:latin typeface="Comic Sans MS" pitchFamily="66" charset="0"/>
              </a:rPr>
              <a:t>PRODUK BERSAMA</a:t>
            </a:r>
          </a:p>
          <a:p>
            <a:r>
              <a:rPr lang="en-US">
                <a:latin typeface="Comic Sans MS" pitchFamily="66" charset="0"/>
              </a:rPr>
              <a:t>&amp; </a:t>
            </a:r>
          </a:p>
          <a:p>
            <a:r>
              <a:rPr lang="en-US">
                <a:latin typeface="Comic Sans MS" pitchFamily="66" charset="0"/>
              </a:rPr>
              <a:t>PRODUK SAMPINGAN</a:t>
            </a:r>
          </a:p>
        </p:txBody>
      </p:sp>
      <p:sp>
        <p:nvSpPr>
          <p:cNvPr id="2050" name="Rectangle 2"/>
          <p:cNvSpPr>
            <a:spLocks noGrp="1" noChangeArrowheads="1"/>
          </p:cNvSpPr>
          <p:nvPr>
            <p:ph type="ctrTitle"/>
          </p:nvPr>
        </p:nvSpPr>
        <p:spPr>
          <a:xfrm>
            <a:off x="0" y="981075"/>
            <a:ext cx="9144000" cy="1295400"/>
          </a:xfrm>
        </p:spPr>
        <p:txBody>
          <a:bodyPr/>
          <a:lstStyle/>
          <a:p>
            <a:r>
              <a:rPr lang="en-US">
                <a:solidFill>
                  <a:srgbClr val="FFFF00"/>
                </a:solidFill>
                <a:latin typeface="Comic Sans MS" pitchFamily="66" charset="0"/>
              </a:rPr>
              <a:t>PENENTUAN HARGA POKOK</a:t>
            </a:r>
            <a:endParaRPr lang="id-ID">
              <a:solidFill>
                <a:srgbClr val="FFFF00"/>
              </a:solidFill>
              <a:latin typeface="Comic Sans MS" pitchFamily="66"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0"/>
            <a:ext cx="9144000" cy="558800"/>
          </a:xfrm>
        </p:spPr>
        <p:txBody>
          <a:bodyPr>
            <a:normAutofit fontScale="90000"/>
          </a:bodyPr>
          <a:lstStyle/>
          <a:p>
            <a:r>
              <a:rPr lang="en-US" sz="3200">
                <a:solidFill>
                  <a:srgbClr val="FFFF00"/>
                </a:solidFill>
                <a:latin typeface="Comic Sans MS" pitchFamily="66" charset="0"/>
              </a:rPr>
              <a:t>Metode Harga Pasar (Market Value)</a:t>
            </a:r>
            <a:endParaRPr lang="id-ID" sz="3200">
              <a:solidFill>
                <a:srgbClr val="FFFF00"/>
              </a:solidFill>
              <a:latin typeface="Comic Sans MS" pitchFamily="66" charset="0"/>
            </a:endParaRPr>
          </a:p>
        </p:txBody>
      </p:sp>
      <p:sp>
        <p:nvSpPr>
          <p:cNvPr id="22531" name="Rectangle 3"/>
          <p:cNvSpPr>
            <a:spLocks noGrp="1" noChangeArrowheads="1"/>
          </p:cNvSpPr>
          <p:nvPr>
            <p:ph type="body" sz="half" idx="1"/>
          </p:nvPr>
        </p:nvSpPr>
        <p:spPr>
          <a:xfrm>
            <a:off x="0" y="908050"/>
            <a:ext cx="9144000" cy="5949950"/>
          </a:xfrm>
        </p:spPr>
        <p:txBody>
          <a:bodyPr/>
          <a:lstStyle/>
          <a:p>
            <a:pPr>
              <a:buFont typeface="Wingdings" pitchFamily="2" charset="2"/>
              <a:buNone/>
            </a:pPr>
            <a:r>
              <a:rPr lang="en-US" sz="1800">
                <a:latin typeface="Comic Sans MS" pitchFamily="66" charset="0"/>
              </a:rPr>
              <a:t>	</a:t>
            </a:r>
            <a:r>
              <a:rPr lang="en-US" sz="2400">
                <a:latin typeface="Comic Sans MS" pitchFamily="66" charset="0"/>
              </a:rPr>
              <a:t>Harga pasar mencerminkan besarnya biaya yang diserap oleh setiap macam produk utama.</a:t>
            </a:r>
          </a:p>
          <a:p>
            <a:pPr>
              <a:buFont typeface="Wingdings" pitchFamily="2" charset="2"/>
              <a:buNone/>
            </a:pPr>
            <a:r>
              <a:rPr lang="en-US" sz="2400">
                <a:latin typeface="Comic Sans MS" pitchFamily="66" charset="0"/>
              </a:rPr>
              <a:t>	</a:t>
            </a:r>
            <a:r>
              <a:rPr lang="en-US" sz="2400">
                <a:solidFill>
                  <a:srgbClr val="FFFF00"/>
                </a:solidFill>
                <a:effectLst>
                  <a:outerShdw blurRad="38100" dist="38100" dir="2700000" algn="tl">
                    <a:srgbClr val="FFFFFF"/>
                  </a:outerShdw>
                </a:effectLst>
                <a:latin typeface="Comic Sans MS" pitchFamily="66" charset="0"/>
              </a:rPr>
              <a:t>Ex :</a:t>
            </a:r>
            <a:r>
              <a:rPr lang="en-US" sz="2400">
                <a:latin typeface="Comic Sans MS" pitchFamily="66" charset="0"/>
              </a:rPr>
              <a:t> </a:t>
            </a:r>
          </a:p>
          <a:p>
            <a:pPr>
              <a:buFont typeface="Wingdings" pitchFamily="2" charset="2"/>
              <a:buNone/>
            </a:pPr>
            <a:r>
              <a:rPr lang="en-US" sz="2400">
                <a:latin typeface="Comic Sans MS" pitchFamily="66" charset="0"/>
              </a:rPr>
              <a:t>	PT.X memproduksi 3 produk utama yaitu A,B dan C dengan jumlah biaya bersama 3.000,-</a:t>
            </a:r>
          </a:p>
          <a:p>
            <a:pPr>
              <a:buFont typeface="Wingdings" pitchFamily="2" charset="2"/>
              <a:buNone/>
            </a:pPr>
            <a:endParaRPr lang="en-US" sz="2400">
              <a:latin typeface="Comic Sans MS" pitchFamily="66" charset="0"/>
            </a:endParaRPr>
          </a:p>
          <a:p>
            <a:pPr>
              <a:buFont typeface="Wingdings" pitchFamily="2" charset="2"/>
              <a:buNone/>
            </a:pPr>
            <a:endParaRPr lang="en-US" sz="2400">
              <a:latin typeface="Comic Sans MS" pitchFamily="66" charset="0"/>
            </a:endParaRPr>
          </a:p>
          <a:p>
            <a:pPr>
              <a:buFont typeface="Wingdings" pitchFamily="2" charset="2"/>
              <a:buNone/>
            </a:pPr>
            <a:endParaRPr lang="en-US" sz="2400">
              <a:latin typeface="Comic Sans MS" pitchFamily="66" charset="0"/>
            </a:endParaRPr>
          </a:p>
          <a:p>
            <a:pPr>
              <a:buFont typeface="Wingdings" pitchFamily="2" charset="2"/>
              <a:buNone/>
            </a:pPr>
            <a:endParaRPr lang="en-US" sz="2400">
              <a:latin typeface="Comic Sans MS" pitchFamily="66" charset="0"/>
            </a:endParaRPr>
          </a:p>
          <a:p>
            <a:pPr>
              <a:buFont typeface="Wingdings" pitchFamily="2" charset="2"/>
              <a:buNone/>
            </a:pPr>
            <a:endParaRPr lang="en-US" sz="2400">
              <a:latin typeface="Comic Sans MS" pitchFamily="66" charset="0"/>
            </a:endParaRPr>
          </a:p>
          <a:p>
            <a:pPr>
              <a:buFont typeface="Wingdings" pitchFamily="2" charset="2"/>
              <a:buNone/>
            </a:pPr>
            <a:endParaRPr lang="en-US" sz="2400">
              <a:latin typeface="Comic Sans MS" pitchFamily="66" charset="0"/>
            </a:endParaRPr>
          </a:p>
          <a:p>
            <a:pPr>
              <a:buFont typeface="Wingdings" pitchFamily="2" charset="2"/>
              <a:buNone/>
            </a:pPr>
            <a:r>
              <a:rPr lang="en-US" sz="2400">
                <a:solidFill>
                  <a:srgbClr val="FFFF00"/>
                </a:solidFill>
                <a:effectLst>
                  <a:outerShdw blurRad="38100" dist="38100" dir="2700000" algn="tl">
                    <a:srgbClr val="FFFFFF"/>
                  </a:outerShdw>
                </a:effectLst>
                <a:latin typeface="Comic Sans MS" pitchFamily="66" charset="0"/>
              </a:rPr>
              <a:t>Alokasi Biaya Bersama</a:t>
            </a:r>
            <a:r>
              <a:rPr lang="en-US" sz="2400">
                <a:latin typeface="Comic Sans MS" pitchFamily="66" charset="0"/>
              </a:rPr>
              <a:t> </a:t>
            </a:r>
          </a:p>
          <a:p>
            <a:pPr>
              <a:buFont typeface="Wingdings" pitchFamily="2" charset="2"/>
              <a:buNone/>
            </a:pPr>
            <a:r>
              <a:rPr lang="en-US" sz="1800">
                <a:latin typeface="Comic Sans MS" pitchFamily="66" charset="0"/>
              </a:rPr>
              <a:t>	= 	      </a:t>
            </a:r>
            <a:r>
              <a:rPr lang="en-US" sz="1800">
                <a:latin typeface="Verdana" pitchFamily="34" charset="0"/>
              </a:rPr>
              <a:t>∑ </a:t>
            </a:r>
            <a:r>
              <a:rPr lang="en-US" sz="1800">
                <a:latin typeface="Comic Sans MS" pitchFamily="66" charset="0"/>
              </a:rPr>
              <a:t>Biaya Bersama	      x Nilai Jual A</a:t>
            </a:r>
          </a:p>
          <a:p>
            <a:pPr>
              <a:buFont typeface="Wingdings" pitchFamily="2" charset="2"/>
              <a:buNone/>
            </a:pPr>
            <a:r>
              <a:rPr lang="en-US" sz="1800">
                <a:latin typeface="Comic Sans MS" pitchFamily="66" charset="0"/>
              </a:rPr>
              <a:t>		</a:t>
            </a:r>
            <a:r>
              <a:rPr lang="en-US" sz="1800">
                <a:latin typeface="Verdana" pitchFamily="34" charset="0"/>
              </a:rPr>
              <a:t>∑ </a:t>
            </a:r>
            <a:r>
              <a:rPr lang="en-US" sz="1800">
                <a:latin typeface="Comic Sans MS" pitchFamily="66" charset="0"/>
              </a:rPr>
              <a:t>Nilai Jual / Harga Pasar</a:t>
            </a:r>
            <a:endParaRPr lang="en-US" sz="1800">
              <a:latin typeface="Verdana" pitchFamily="34" charset="0"/>
            </a:endParaRPr>
          </a:p>
        </p:txBody>
      </p:sp>
      <p:graphicFrame>
        <p:nvGraphicFramePr>
          <p:cNvPr id="22626" name="Group 98"/>
          <p:cNvGraphicFramePr>
            <a:graphicFrameLocks noGrp="1"/>
          </p:cNvGraphicFramePr>
          <p:nvPr>
            <p:ph sz="half" idx="2"/>
          </p:nvPr>
        </p:nvGraphicFramePr>
        <p:xfrm>
          <a:off x="0" y="3068638"/>
          <a:ext cx="9144000" cy="2286000"/>
        </p:xfrm>
        <a:graphic>
          <a:graphicData uri="http://schemas.openxmlformats.org/drawingml/2006/table">
            <a:tbl>
              <a:tblPr/>
              <a:tblGrid>
                <a:gridCol w="1042988">
                  <a:extLst>
                    <a:ext uri="{9D8B030D-6E8A-4147-A177-3AD203B41FA5}">
                      <a16:colId xmlns:a16="http://schemas.microsoft.com/office/drawing/2014/main" val="20000"/>
                    </a:ext>
                  </a:extLst>
                </a:gridCol>
                <a:gridCol w="720725">
                  <a:extLst>
                    <a:ext uri="{9D8B030D-6E8A-4147-A177-3AD203B41FA5}">
                      <a16:colId xmlns:a16="http://schemas.microsoft.com/office/drawing/2014/main" val="20001"/>
                    </a:ext>
                  </a:extLst>
                </a:gridCol>
                <a:gridCol w="1584325">
                  <a:extLst>
                    <a:ext uri="{9D8B030D-6E8A-4147-A177-3AD203B41FA5}">
                      <a16:colId xmlns:a16="http://schemas.microsoft.com/office/drawing/2014/main" val="20002"/>
                    </a:ext>
                  </a:extLst>
                </a:gridCol>
                <a:gridCol w="1152525">
                  <a:extLst>
                    <a:ext uri="{9D8B030D-6E8A-4147-A177-3AD203B41FA5}">
                      <a16:colId xmlns:a16="http://schemas.microsoft.com/office/drawing/2014/main" val="20003"/>
                    </a:ext>
                  </a:extLst>
                </a:gridCol>
                <a:gridCol w="935037">
                  <a:extLst>
                    <a:ext uri="{9D8B030D-6E8A-4147-A177-3AD203B41FA5}">
                      <a16:colId xmlns:a16="http://schemas.microsoft.com/office/drawing/2014/main" val="20004"/>
                    </a:ext>
                  </a:extLst>
                </a:gridCol>
                <a:gridCol w="2016125">
                  <a:extLst>
                    <a:ext uri="{9D8B030D-6E8A-4147-A177-3AD203B41FA5}">
                      <a16:colId xmlns:a16="http://schemas.microsoft.com/office/drawing/2014/main" val="20005"/>
                    </a:ext>
                  </a:extLst>
                </a:gridCol>
                <a:gridCol w="1692275">
                  <a:extLst>
                    <a:ext uri="{9D8B030D-6E8A-4147-A177-3AD203B41FA5}">
                      <a16:colId xmlns:a16="http://schemas.microsoft.com/office/drawing/2014/main" val="20006"/>
                    </a:ext>
                  </a:extLst>
                </a:gridCol>
              </a:tblGrid>
              <a:tr h="3889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Produk</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Q</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Harga Jual </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per unit</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Jml </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Penj</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a:t>
                      </a:r>
                      <a:endParaRPr kumimoji="0" lang="id-ID" sz="2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Alokasi</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Biaya Bersama</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Harga Pokok / unit</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A</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B</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C</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100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250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50</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8,-</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20,-</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1.000,-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2.000,-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1.000,-</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25</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50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25</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750,-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1.500,-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750,-</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7,5</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6,-</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15,-</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Total</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400</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4.000,-</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100</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3.000,-</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2623" name="Line 95"/>
          <p:cNvSpPr>
            <a:spLocks noChangeShapeType="1"/>
          </p:cNvSpPr>
          <p:nvPr/>
        </p:nvSpPr>
        <p:spPr bwMode="auto">
          <a:xfrm>
            <a:off x="969963" y="6381750"/>
            <a:ext cx="2881312" cy="0"/>
          </a:xfrm>
          <a:prstGeom prst="line">
            <a:avLst/>
          </a:prstGeom>
          <a:noFill/>
          <a:ln w="9525">
            <a:solidFill>
              <a:schemeClr val="tx1"/>
            </a:solidFill>
            <a:round/>
            <a:headEnd/>
            <a:tailEnd/>
          </a:ln>
          <a:effectLst/>
        </p:spPr>
        <p:txBody>
          <a:bodyPr/>
          <a:lstStyle/>
          <a:p>
            <a:endParaRPr lang="en-US"/>
          </a:p>
        </p:txBody>
      </p:sp>
      <p:sp>
        <p:nvSpPr>
          <p:cNvPr id="22624" name="AutoShape 96"/>
          <p:cNvSpPr>
            <a:spLocks/>
          </p:cNvSpPr>
          <p:nvPr/>
        </p:nvSpPr>
        <p:spPr bwMode="auto">
          <a:xfrm>
            <a:off x="684213" y="6092825"/>
            <a:ext cx="71437" cy="576263"/>
          </a:xfrm>
          <a:prstGeom prst="leftBracket">
            <a:avLst>
              <a:gd name="adj" fmla="val 67223"/>
            </a:avLst>
          </a:prstGeom>
          <a:noFill/>
          <a:ln w="9525">
            <a:solidFill>
              <a:schemeClr val="tx1"/>
            </a:solidFill>
            <a:round/>
            <a:headEnd/>
            <a:tailEnd/>
          </a:ln>
          <a:effectLst/>
        </p:spPr>
        <p:txBody>
          <a:bodyPr wrap="none" anchor="ctr"/>
          <a:lstStyle/>
          <a:p>
            <a:endParaRPr lang="en-US"/>
          </a:p>
        </p:txBody>
      </p:sp>
      <p:sp>
        <p:nvSpPr>
          <p:cNvPr id="22625" name="AutoShape 97"/>
          <p:cNvSpPr>
            <a:spLocks/>
          </p:cNvSpPr>
          <p:nvPr/>
        </p:nvSpPr>
        <p:spPr bwMode="auto">
          <a:xfrm>
            <a:off x="3924300" y="6021388"/>
            <a:ext cx="73025" cy="647700"/>
          </a:xfrm>
          <a:prstGeom prst="rightBracket">
            <a:avLst>
              <a:gd name="adj" fmla="val 73913"/>
            </a:avLst>
          </a:prstGeom>
          <a:noFill/>
          <a:ln w="9525">
            <a:solidFill>
              <a:schemeClr val="tx1"/>
            </a:solidFill>
            <a:round/>
            <a:headEnd/>
            <a:tailEnd/>
          </a:ln>
          <a:effectLst/>
        </p:spPr>
        <p:txBody>
          <a:bodyPr wrap="none" anchor="ct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a:xfrm>
            <a:off x="0" y="981075"/>
            <a:ext cx="9144000" cy="5876925"/>
          </a:xfrm>
        </p:spPr>
        <p:txBody>
          <a:bodyPr/>
          <a:lstStyle/>
          <a:p>
            <a:pPr>
              <a:lnSpc>
                <a:spcPct val="90000"/>
              </a:lnSpc>
              <a:buFont typeface="Wingdings" pitchFamily="2" charset="2"/>
              <a:buNone/>
            </a:pPr>
            <a:r>
              <a:rPr lang="en-US" sz="2000">
                <a:latin typeface="Comic Sans MS" pitchFamily="66" charset="0"/>
              </a:rPr>
              <a:t>		</a:t>
            </a:r>
            <a:r>
              <a:rPr lang="en-US" sz="2400">
                <a:latin typeface="Comic Sans MS" pitchFamily="66" charset="0"/>
              </a:rPr>
              <a:t>		       </a:t>
            </a:r>
          </a:p>
          <a:p>
            <a:pPr>
              <a:lnSpc>
                <a:spcPct val="90000"/>
              </a:lnSpc>
              <a:buFont typeface="Wingdings" pitchFamily="2" charset="2"/>
              <a:buNone/>
            </a:pPr>
            <a:r>
              <a:rPr lang="en-US" sz="2400">
                <a:latin typeface="Comic Sans MS" pitchFamily="66" charset="0"/>
              </a:rPr>
              <a:t>				       A		Diproses Lbh lanjut</a:t>
            </a:r>
          </a:p>
          <a:p>
            <a:pPr>
              <a:lnSpc>
                <a:spcPct val="90000"/>
              </a:lnSpc>
              <a:buFont typeface="Wingdings" pitchFamily="2" charset="2"/>
              <a:buNone/>
            </a:pPr>
            <a:r>
              <a:rPr lang="en-US" sz="2400">
                <a:latin typeface="Comic Sans MS" pitchFamily="66" charset="0"/>
              </a:rPr>
              <a:t>	Diproses		       B			</a:t>
            </a:r>
            <a:r>
              <a:rPr lang="en-US">
                <a:solidFill>
                  <a:srgbClr val="FFFF00"/>
                </a:solidFill>
                <a:effectLst>
                  <a:outerShdw blurRad="38100" dist="38100" dir="2700000" algn="tl">
                    <a:srgbClr val="FFFFFF"/>
                  </a:outerShdw>
                </a:effectLst>
                <a:latin typeface="Comic Sans MS" pitchFamily="66" charset="0"/>
              </a:rPr>
              <a:t>+</a:t>
            </a:r>
            <a:r>
              <a:rPr lang="en-US" sz="2400">
                <a:latin typeface="Comic Sans MS" pitchFamily="66" charset="0"/>
              </a:rPr>
              <a:t>		         Dijual</a:t>
            </a:r>
          </a:p>
          <a:p>
            <a:pPr>
              <a:lnSpc>
                <a:spcPct val="90000"/>
              </a:lnSpc>
              <a:buFont typeface="Wingdings" pitchFamily="2" charset="2"/>
              <a:buNone/>
            </a:pPr>
            <a:r>
              <a:rPr lang="en-US" sz="2400">
                <a:latin typeface="Comic Sans MS" pitchFamily="66" charset="0"/>
              </a:rPr>
              <a:t>(Biaya Bersama)	       C		       Biaya</a:t>
            </a:r>
          </a:p>
          <a:p>
            <a:pPr>
              <a:lnSpc>
                <a:spcPct val="90000"/>
              </a:lnSpc>
              <a:buFont typeface="Wingdings" pitchFamily="2" charset="2"/>
              <a:buNone/>
            </a:pPr>
            <a:endParaRPr lang="en-US" sz="2400">
              <a:latin typeface="Comic Sans MS" pitchFamily="66" charset="0"/>
            </a:endParaRPr>
          </a:p>
          <a:p>
            <a:pPr>
              <a:lnSpc>
                <a:spcPct val="90000"/>
              </a:lnSpc>
              <a:buFont typeface="Wingdings" pitchFamily="2" charset="2"/>
              <a:buNone/>
            </a:pPr>
            <a:endParaRPr lang="en-US" sz="2400">
              <a:latin typeface="Comic Sans MS" pitchFamily="66" charset="0"/>
            </a:endParaRPr>
          </a:p>
          <a:p>
            <a:pPr>
              <a:lnSpc>
                <a:spcPct val="90000"/>
              </a:lnSpc>
              <a:buFont typeface="Wingdings" pitchFamily="2" charset="2"/>
              <a:buNone/>
            </a:pPr>
            <a:r>
              <a:rPr lang="en-US" sz="2400">
                <a:latin typeface="Comic Sans MS" pitchFamily="66" charset="0"/>
              </a:rPr>
              <a:t>		        </a:t>
            </a:r>
            <a:r>
              <a:rPr lang="en-US" sz="2400">
                <a:solidFill>
                  <a:srgbClr val="FF0000"/>
                </a:solidFill>
                <a:effectLst>
                  <a:outerShdw blurRad="38100" dist="38100" dir="2700000" algn="tl">
                    <a:srgbClr val="FFFFFF"/>
                  </a:outerShdw>
                </a:effectLst>
                <a:latin typeface="Comic Sans MS" pitchFamily="66" charset="0"/>
              </a:rPr>
              <a:t>Titik Pisah (</a:t>
            </a:r>
            <a:r>
              <a:rPr lang="en-US" sz="2400" i="1">
                <a:solidFill>
                  <a:srgbClr val="FF0000"/>
                </a:solidFill>
                <a:effectLst>
                  <a:outerShdw blurRad="38100" dist="38100" dir="2700000" algn="tl">
                    <a:srgbClr val="FFFFFF"/>
                  </a:outerShdw>
                </a:effectLst>
                <a:latin typeface="Comic Sans MS" pitchFamily="66" charset="0"/>
              </a:rPr>
              <a:t>Split-off </a:t>
            </a:r>
            <a:r>
              <a:rPr lang="en-US" sz="2400">
                <a:solidFill>
                  <a:srgbClr val="FF0000"/>
                </a:solidFill>
                <a:effectLst>
                  <a:outerShdw blurRad="38100" dist="38100" dir="2700000" algn="tl">
                    <a:srgbClr val="FFFFFF"/>
                  </a:outerShdw>
                </a:effectLst>
                <a:latin typeface="Comic Sans MS" pitchFamily="66" charset="0"/>
              </a:rPr>
              <a:t>)</a:t>
            </a:r>
          </a:p>
          <a:p>
            <a:pPr>
              <a:lnSpc>
                <a:spcPct val="90000"/>
              </a:lnSpc>
              <a:buFont typeface="Wingdings" pitchFamily="2" charset="2"/>
              <a:buNone/>
            </a:pPr>
            <a:endParaRPr lang="en-US" sz="2400">
              <a:solidFill>
                <a:srgbClr val="FF0000"/>
              </a:solidFill>
              <a:effectLst>
                <a:outerShdw blurRad="38100" dist="38100" dir="2700000" algn="tl">
                  <a:srgbClr val="FFFFFF"/>
                </a:outerShdw>
              </a:effectLst>
              <a:latin typeface="Comic Sans MS" pitchFamily="66" charset="0"/>
            </a:endParaRPr>
          </a:p>
          <a:p>
            <a:pPr>
              <a:lnSpc>
                <a:spcPct val="90000"/>
              </a:lnSpc>
              <a:buFont typeface="Wingdings" pitchFamily="2" charset="2"/>
              <a:buNone/>
            </a:pPr>
            <a:r>
              <a:rPr lang="en-US" sz="2400">
                <a:solidFill>
                  <a:srgbClr val="FFFF00"/>
                </a:solidFill>
                <a:effectLst>
                  <a:outerShdw blurRad="38100" dist="38100" dir="2700000" algn="tl">
                    <a:srgbClr val="FFFFFF"/>
                  </a:outerShdw>
                </a:effectLst>
                <a:latin typeface="Comic Sans MS" pitchFamily="66" charset="0"/>
              </a:rPr>
              <a:t>Harga Pasar Hipotetis</a:t>
            </a:r>
            <a:r>
              <a:rPr lang="en-US" sz="2000">
                <a:solidFill>
                  <a:srgbClr val="FFFF00"/>
                </a:solidFill>
                <a:effectLst>
                  <a:outerShdw blurRad="38100" dist="38100" dir="2700000" algn="tl">
                    <a:srgbClr val="FFFFFF"/>
                  </a:outerShdw>
                </a:effectLst>
                <a:latin typeface="Comic Sans MS" pitchFamily="66" charset="0"/>
              </a:rPr>
              <a:t> (Nilai jual sblm diproses lbh ljt / </a:t>
            </a:r>
            <a:r>
              <a:rPr lang="en-US" sz="2000" i="1">
                <a:solidFill>
                  <a:srgbClr val="FFFF00"/>
                </a:solidFill>
                <a:effectLst>
                  <a:outerShdw blurRad="38100" dist="38100" dir="2700000" algn="tl">
                    <a:srgbClr val="FFFFFF"/>
                  </a:outerShdw>
                </a:effectLst>
                <a:latin typeface="Comic Sans MS" pitchFamily="66" charset="0"/>
              </a:rPr>
              <a:t>split-off </a:t>
            </a:r>
            <a:r>
              <a:rPr lang="en-US" sz="2000">
                <a:solidFill>
                  <a:srgbClr val="FFFF00"/>
                </a:solidFill>
                <a:effectLst>
                  <a:outerShdw blurRad="38100" dist="38100" dir="2700000" algn="tl">
                    <a:srgbClr val="FFFFFF"/>
                  </a:outerShdw>
                </a:effectLst>
                <a:latin typeface="Comic Sans MS" pitchFamily="66" charset="0"/>
              </a:rPr>
              <a:t>)</a:t>
            </a:r>
          </a:p>
          <a:p>
            <a:pPr>
              <a:lnSpc>
                <a:spcPct val="90000"/>
              </a:lnSpc>
              <a:buFont typeface="Wingdings" pitchFamily="2" charset="2"/>
              <a:buNone/>
            </a:pPr>
            <a:r>
              <a:rPr lang="en-US" sz="2400">
                <a:solidFill>
                  <a:srgbClr val="FF0000"/>
                </a:solidFill>
                <a:effectLst>
                  <a:outerShdw blurRad="38100" dist="38100" dir="2700000" algn="tl">
                    <a:srgbClr val="FFFFFF"/>
                  </a:outerShdw>
                </a:effectLst>
                <a:latin typeface="Comic Sans MS" pitchFamily="66" charset="0"/>
              </a:rPr>
              <a:t>	Total Harga Pasar setelah produk diolah lebih lanjut</a:t>
            </a:r>
          </a:p>
          <a:p>
            <a:pPr algn="ctr">
              <a:lnSpc>
                <a:spcPct val="90000"/>
              </a:lnSpc>
              <a:buFont typeface="Wingdings" pitchFamily="2" charset="2"/>
              <a:buNone/>
            </a:pPr>
            <a:r>
              <a:rPr lang="en-US">
                <a:solidFill>
                  <a:srgbClr val="FF0000"/>
                </a:solidFill>
                <a:effectLst>
                  <a:outerShdw blurRad="38100" dist="38100" dir="2700000" algn="tl">
                    <a:srgbClr val="FFFFFF"/>
                  </a:outerShdw>
                </a:effectLst>
                <a:latin typeface="Comic Sans MS" pitchFamily="66" charset="0"/>
              </a:rPr>
              <a:t>-</a:t>
            </a:r>
          </a:p>
          <a:p>
            <a:pPr>
              <a:lnSpc>
                <a:spcPct val="90000"/>
              </a:lnSpc>
              <a:buFont typeface="Wingdings" pitchFamily="2" charset="2"/>
              <a:buNone/>
            </a:pPr>
            <a:r>
              <a:rPr lang="en-US" sz="2400">
                <a:solidFill>
                  <a:srgbClr val="FF0000"/>
                </a:solidFill>
                <a:effectLst>
                  <a:outerShdw blurRad="38100" dist="38100" dir="2700000" algn="tl">
                    <a:srgbClr val="FFFFFF"/>
                  </a:outerShdw>
                </a:effectLst>
                <a:latin typeface="Comic Sans MS" pitchFamily="66" charset="0"/>
              </a:rPr>
              <a:t>	Biaya pengolahan setelah dapat dipisah dengan produk utama lainnya (</a:t>
            </a:r>
            <a:r>
              <a:rPr lang="en-US" sz="2400" i="1">
                <a:solidFill>
                  <a:srgbClr val="FF0000"/>
                </a:solidFill>
                <a:effectLst>
                  <a:outerShdw blurRad="38100" dist="38100" dir="2700000" algn="tl">
                    <a:srgbClr val="FFFFFF"/>
                  </a:outerShdw>
                </a:effectLst>
                <a:latin typeface="Comic Sans MS" pitchFamily="66" charset="0"/>
              </a:rPr>
              <a:t>split-off</a:t>
            </a:r>
            <a:r>
              <a:rPr lang="en-US" sz="2400">
                <a:solidFill>
                  <a:srgbClr val="FF0000"/>
                </a:solidFill>
                <a:effectLst>
                  <a:outerShdw blurRad="38100" dist="38100" dir="2700000" algn="tl">
                    <a:srgbClr val="FFFFFF"/>
                  </a:outerShdw>
                </a:effectLst>
                <a:latin typeface="Comic Sans MS" pitchFamily="66" charset="0"/>
              </a:rPr>
              <a:t> )</a:t>
            </a:r>
            <a:endParaRPr lang="id-ID" sz="2400">
              <a:solidFill>
                <a:srgbClr val="FF0000"/>
              </a:solidFill>
              <a:effectLst>
                <a:outerShdw blurRad="38100" dist="38100" dir="2700000" algn="tl">
                  <a:srgbClr val="FFFFFF"/>
                </a:outerShdw>
              </a:effectLst>
              <a:latin typeface="Comic Sans MS" pitchFamily="66" charset="0"/>
            </a:endParaRPr>
          </a:p>
        </p:txBody>
      </p:sp>
      <p:sp>
        <p:nvSpPr>
          <p:cNvPr id="25602" name="Rectangle 2"/>
          <p:cNvSpPr>
            <a:spLocks noGrp="1" noChangeArrowheads="1"/>
          </p:cNvSpPr>
          <p:nvPr>
            <p:ph type="title"/>
          </p:nvPr>
        </p:nvSpPr>
        <p:spPr>
          <a:xfrm>
            <a:off x="0" y="0"/>
            <a:ext cx="9144000" cy="981075"/>
          </a:xfrm>
        </p:spPr>
        <p:txBody>
          <a:bodyPr/>
          <a:lstStyle/>
          <a:p>
            <a:r>
              <a:rPr lang="en-US" sz="2800">
                <a:solidFill>
                  <a:srgbClr val="FFFF00"/>
                </a:solidFill>
                <a:latin typeface="Comic Sans MS" pitchFamily="66" charset="0"/>
              </a:rPr>
              <a:t>Metode Harga Pasar Hipotetis </a:t>
            </a:r>
            <a:br>
              <a:rPr lang="en-US" sz="2800">
                <a:solidFill>
                  <a:srgbClr val="FFFF00"/>
                </a:solidFill>
                <a:latin typeface="Comic Sans MS" pitchFamily="66" charset="0"/>
              </a:rPr>
            </a:br>
            <a:r>
              <a:rPr lang="en-US" sz="2800">
                <a:solidFill>
                  <a:srgbClr val="FFFF00"/>
                </a:solidFill>
                <a:latin typeface="Comic Sans MS" pitchFamily="66" charset="0"/>
              </a:rPr>
              <a:t>(Net Reliazable Value Methode)</a:t>
            </a:r>
            <a:endParaRPr lang="id-ID" sz="2800">
              <a:solidFill>
                <a:srgbClr val="FFFF00"/>
              </a:solidFill>
              <a:latin typeface="Comic Sans MS" pitchFamily="66" charset="0"/>
            </a:endParaRPr>
          </a:p>
        </p:txBody>
      </p:sp>
      <p:sp>
        <p:nvSpPr>
          <p:cNvPr id="25604" name="Line 4"/>
          <p:cNvSpPr>
            <a:spLocks noChangeShapeType="1"/>
          </p:cNvSpPr>
          <p:nvPr/>
        </p:nvSpPr>
        <p:spPr bwMode="auto">
          <a:xfrm flipV="1">
            <a:off x="2268538" y="2133600"/>
            <a:ext cx="1079500" cy="0"/>
          </a:xfrm>
          <a:prstGeom prst="line">
            <a:avLst/>
          </a:prstGeom>
          <a:noFill/>
          <a:ln w="9525">
            <a:solidFill>
              <a:schemeClr val="tx1"/>
            </a:solidFill>
            <a:round/>
            <a:headEnd/>
            <a:tailEnd type="triangle" w="med" len="med"/>
          </a:ln>
          <a:effectLst/>
        </p:spPr>
        <p:txBody>
          <a:bodyPr/>
          <a:lstStyle/>
          <a:p>
            <a:endParaRPr lang="en-US"/>
          </a:p>
        </p:txBody>
      </p:sp>
      <p:sp>
        <p:nvSpPr>
          <p:cNvPr id="25605" name="Line 5"/>
          <p:cNvSpPr>
            <a:spLocks noChangeShapeType="1"/>
          </p:cNvSpPr>
          <p:nvPr/>
        </p:nvSpPr>
        <p:spPr bwMode="auto">
          <a:xfrm flipV="1">
            <a:off x="2268538" y="1700213"/>
            <a:ext cx="1079500" cy="431800"/>
          </a:xfrm>
          <a:prstGeom prst="line">
            <a:avLst/>
          </a:prstGeom>
          <a:noFill/>
          <a:ln w="9525">
            <a:solidFill>
              <a:schemeClr val="tx1"/>
            </a:solidFill>
            <a:round/>
            <a:headEnd/>
            <a:tailEnd type="triangle" w="med" len="med"/>
          </a:ln>
          <a:effectLst/>
        </p:spPr>
        <p:txBody>
          <a:bodyPr/>
          <a:lstStyle/>
          <a:p>
            <a:endParaRPr lang="en-US"/>
          </a:p>
        </p:txBody>
      </p:sp>
      <p:sp>
        <p:nvSpPr>
          <p:cNvPr id="25606" name="Line 6"/>
          <p:cNvSpPr>
            <a:spLocks noChangeShapeType="1"/>
          </p:cNvSpPr>
          <p:nvPr/>
        </p:nvSpPr>
        <p:spPr bwMode="auto">
          <a:xfrm>
            <a:off x="2268538" y="2133600"/>
            <a:ext cx="1079500" cy="431800"/>
          </a:xfrm>
          <a:prstGeom prst="line">
            <a:avLst/>
          </a:prstGeom>
          <a:noFill/>
          <a:ln w="9525">
            <a:solidFill>
              <a:schemeClr val="tx1"/>
            </a:solidFill>
            <a:round/>
            <a:headEnd/>
            <a:tailEnd type="triangle" w="med" len="med"/>
          </a:ln>
          <a:effectLst/>
        </p:spPr>
        <p:txBody>
          <a:bodyPr/>
          <a:lstStyle/>
          <a:p>
            <a:endParaRPr lang="en-US"/>
          </a:p>
        </p:txBody>
      </p:sp>
      <p:sp>
        <p:nvSpPr>
          <p:cNvPr id="25607" name="AutoShape 7"/>
          <p:cNvSpPr>
            <a:spLocks/>
          </p:cNvSpPr>
          <p:nvPr/>
        </p:nvSpPr>
        <p:spPr bwMode="auto">
          <a:xfrm>
            <a:off x="4140200" y="1628775"/>
            <a:ext cx="215900" cy="1008063"/>
          </a:xfrm>
          <a:prstGeom prst="rightBrace">
            <a:avLst>
              <a:gd name="adj1" fmla="val 38909"/>
              <a:gd name="adj2" fmla="val 50000"/>
            </a:avLst>
          </a:prstGeom>
          <a:noFill/>
          <a:ln w="9525">
            <a:solidFill>
              <a:schemeClr val="tx1"/>
            </a:solidFill>
            <a:round/>
            <a:headEnd/>
            <a:tailEnd/>
          </a:ln>
          <a:effectLst/>
        </p:spPr>
        <p:txBody>
          <a:bodyPr wrap="none" anchor="ctr"/>
          <a:lstStyle/>
          <a:p>
            <a:endParaRPr lang="en-US"/>
          </a:p>
        </p:txBody>
      </p:sp>
      <p:sp>
        <p:nvSpPr>
          <p:cNvPr id="25608" name="Line 8"/>
          <p:cNvSpPr>
            <a:spLocks noChangeShapeType="1"/>
          </p:cNvSpPr>
          <p:nvPr/>
        </p:nvSpPr>
        <p:spPr bwMode="auto">
          <a:xfrm>
            <a:off x="7667625" y="2133600"/>
            <a:ext cx="431800" cy="0"/>
          </a:xfrm>
          <a:prstGeom prst="line">
            <a:avLst/>
          </a:prstGeom>
          <a:noFill/>
          <a:ln w="9525">
            <a:solidFill>
              <a:srgbClr val="FF0000"/>
            </a:solidFill>
            <a:round/>
            <a:headEnd/>
            <a:tailEnd type="triangle" w="med" len="med"/>
          </a:ln>
          <a:effectLst/>
        </p:spPr>
        <p:txBody>
          <a:bodyPr/>
          <a:lstStyle/>
          <a:p>
            <a:endParaRPr lang="en-US"/>
          </a:p>
        </p:txBody>
      </p:sp>
      <p:sp>
        <p:nvSpPr>
          <p:cNvPr id="25609" name="Line 9"/>
          <p:cNvSpPr>
            <a:spLocks noChangeShapeType="1"/>
          </p:cNvSpPr>
          <p:nvPr/>
        </p:nvSpPr>
        <p:spPr bwMode="auto">
          <a:xfrm>
            <a:off x="3563938" y="2852738"/>
            <a:ext cx="0" cy="649287"/>
          </a:xfrm>
          <a:prstGeom prst="line">
            <a:avLst/>
          </a:prstGeom>
          <a:noFill/>
          <a:ln w="9525">
            <a:solidFill>
              <a:srgbClr val="FF0000"/>
            </a:solidFill>
            <a:round/>
            <a:headEnd/>
            <a:tailEnd type="triangle" w="med" len="med"/>
          </a:ln>
          <a:effectLst/>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idx="1"/>
          </p:nvPr>
        </p:nvSpPr>
        <p:spPr>
          <a:xfrm>
            <a:off x="0" y="765175"/>
            <a:ext cx="9144000" cy="6092825"/>
          </a:xfrm>
        </p:spPr>
        <p:txBody>
          <a:bodyPr/>
          <a:lstStyle/>
          <a:p>
            <a:pPr>
              <a:buFont typeface="Wingdings" pitchFamily="2" charset="2"/>
              <a:buNone/>
            </a:pPr>
            <a:endParaRPr lang="en-US" dirty="0"/>
          </a:p>
          <a:p>
            <a:pPr>
              <a:buFont typeface="Wingdings" pitchFamily="2" charset="2"/>
              <a:buNone/>
            </a:pPr>
            <a:endParaRPr lang="en-US" dirty="0"/>
          </a:p>
          <a:p>
            <a:pPr>
              <a:buFont typeface="Wingdings" pitchFamily="2" charset="2"/>
              <a:buNone/>
            </a:pPr>
            <a:endParaRPr lang="en-US" dirty="0"/>
          </a:p>
          <a:p>
            <a:pPr>
              <a:buFont typeface="Wingdings" pitchFamily="2" charset="2"/>
              <a:buNone/>
            </a:pPr>
            <a:endParaRPr lang="en-US" dirty="0"/>
          </a:p>
          <a:p>
            <a:pPr>
              <a:buFont typeface="Wingdings" pitchFamily="2" charset="2"/>
              <a:buNone/>
            </a:pPr>
            <a:endParaRPr lang="en-US" dirty="0"/>
          </a:p>
          <a:p>
            <a:pPr>
              <a:buFont typeface="Wingdings" pitchFamily="2" charset="2"/>
              <a:buNone/>
            </a:pPr>
            <a:endParaRPr lang="en-US" dirty="0"/>
          </a:p>
          <a:p>
            <a:pPr>
              <a:buFont typeface="Wingdings" pitchFamily="2" charset="2"/>
              <a:buNone/>
            </a:pPr>
            <a:endParaRPr lang="en-US" dirty="0"/>
          </a:p>
        </p:txBody>
      </p:sp>
      <p:sp>
        <p:nvSpPr>
          <p:cNvPr id="27650" name="Rectangle 2"/>
          <p:cNvSpPr>
            <a:spLocks noGrp="1" noChangeArrowheads="1"/>
          </p:cNvSpPr>
          <p:nvPr>
            <p:ph type="title"/>
          </p:nvPr>
        </p:nvSpPr>
        <p:spPr>
          <a:xfrm>
            <a:off x="0" y="0"/>
            <a:ext cx="9144000" cy="836613"/>
          </a:xfrm>
        </p:spPr>
        <p:txBody>
          <a:bodyPr>
            <a:normAutofit fontScale="90000"/>
          </a:bodyPr>
          <a:lstStyle/>
          <a:p>
            <a:r>
              <a:rPr lang="en-US" sz="2400">
                <a:solidFill>
                  <a:schemeClr val="tx1"/>
                </a:solidFill>
                <a:effectLst>
                  <a:outerShdw blurRad="38100" dist="38100" dir="2700000" algn="tl">
                    <a:srgbClr val="010199"/>
                  </a:outerShdw>
                </a:effectLst>
                <a:latin typeface="Comic Sans MS" pitchFamily="66" charset="0"/>
              </a:rPr>
              <a:t>Pengalokasian Biaya Bersama (3.000,-)</a:t>
            </a:r>
            <a:br>
              <a:rPr lang="en-US" sz="2400">
                <a:solidFill>
                  <a:schemeClr val="tx1"/>
                </a:solidFill>
                <a:effectLst>
                  <a:outerShdw blurRad="38100" dist="38100" dir="2700000" algn="tl">
                    <a:srgbClr val="010199"/>
                  </a:outerShdw>
                </a:effectLst>
                <a:latin typeface="Comic Sans MS" pitchFamily="66" charset="0"/>
              </a:rPr>
            </a:br>
            <a:r>
              <a:rPr lang="en-US" sz="2400">
                <a:solidFill>
                  <a:schemeClr val="tx1"/>
                </a:solidFill>
                <a:effectLst>
                  <a:outerShdw blurRad="38100" dist="38100" dir="2700000" algn="tl">
                    <a:srgbClr val="010199"/>
                  </a:outerShdw>
                </a:effectLst>
                <a:latin typeface="Comic Sans MS" pitchFamily="66" charset="0"/>
              </a:rPr>
              <a:t> Metode Harga Pasar Hipotetis</a:t>
            </a:r>
            <a:r>
              <a:rPr lang="en-US" sz="2800">
                <a:solidFill>
                  <a:srgbClr val="FFFF00"/>
                </a:solidFill>
                <a:latin typeface="Comic Sans MS" pitchFamily="66" charset="0"/>
              </a:rPr>
              <a:t> </a:t>
            </a:r>
            <a:endParaRPr lang="id-ID" sz="2800">
              <a:solidFill>
                <a:srgbClr val="FFFF00"/>
              </a:solidFill>
              <a:latin typeface="Comic Sans MS" pitchFamily="66" charset="0"/>
            </a:endParaRPr>
          </a:p>
        </p:txBody>
      </p:sp>
      <p:graphicFrame>
        <p:nvGraphicFramePr>
          <p:cNvPr id="27759" name="Group 111"/>
          <p:cNvGraphicFramePr>
            <a:graphicFrameLocks noGrp="1"/>
          </p:cNvGraphicFramePr>
          <p:nvPr>
            <p:extLst>
              <p:ext uri="{D42A27DB-BD31-4B8C-83A1-F6EECF244321}">
                <p14:modId xmlns:p14="http://schemas.microsoft.com/office/powerpoint/2010/main" val="164562961"/>
              </p:ext>
            </p:extLst>
          </p:nvPr>
        </p:nvGraphicFramePr>
        <p:xfrm>
          <a:off x="0" y="1412875"/>
          <a:ext cx="9144000" cy="2414016"/>
        </p:xfrm>
        <a:graphic>
          <a:graphicData uri="http://schemas.openxmlformats.org/drawingml/2006/table">
            <a:tbl>
              <a:tblPr/>
              <a:tblGrid>
                <a:gridCol w="914400">
                  <a:extLst>
                    <a:ext uri="{9D8B030D-6E8A-4147-A177-3AD203B41FA5}">
                      <a16:colId xmlns:a16="http://schemas.microsoft.com/office/drawing/2014/main" val="20000"/>
                    </a:ext>
                  </a:extLst>
                </a:gridCol>
                <a:gridCol w="704850">
                  <a:extLst>
                    <a:ext uri="{9D8B030D-6E8A-4147-A177-3AD203B41FA5}">
                      <a16:colId xmlns:a16="http://schemas.microsoft.com/office/drawing/2014/main" val="20001"/>
                    </a:ext>
                  </a:extLst>
                </a:gridCol>
                <a:gridCol w="649288">
                  <a:extLst>
                    <a:ext uri="{9D8B030D-6E8A-4147-A177-3AD203B41FA5}">
                      <a16:colId xmlns:a16="http://schemas.microsoft.com/office/drawing/2014/main" val="20002"/>
                    </a:ext>
                  </a:extLst>
                </a:gridCol>
                <a:gridCol w="1295400">
                  <a:extLst>
                    <a:ext uri="{9D8B030D-6E8A-4147-A177-3AD203B41FA5}">
                      <a16:colId xmlns:a16="http://schemas.microsoft.com/office/drawing/2014/main" val="20003"/>
                    </a:ext>
                  </a:extLst>
                </a:gridCol>
                <a:gridCol w="863600">
                  <a:extLst>
                    <a:ext uri="{9D8B030D-6E8A-4147-A177-3AD203B41FA5}">
                      <a16:colId xmlns:a16="http://schemas.microsoft.com/office/drawing/2014/main" val="20004"/>
                    </a:ext>
                  </a:extLst>
                </a:gridCol>
                <a:gridCol w="1152525">
                  <a:extLst>
                    <a:ext uri="{9D8B030D-6E8A-4147-A177-3AD203B41FA5}">
                      <a16:colId xmlns:a16="http://schemas.microsoft.com/office/drawing/2014/main" val="20005"/>
                    </a:ext>
                  </a:extLst>
                </a:gridCol>
                <a:gridCol w="576262">
                  <a:extLst>
                    <a:ext uri="{9D8B030D-6E8A-4147-A177-3AD203B41FA5}">
                      <a16:colId xmlns:a16="http://schemas.microsoft.com/office/drawing/2014/main" val="20006"/>
                    </a:ext>
                  </a:extLst>
                </a:gridCol>
                <a:gridCol w="1158875">
                  <a:extLst>
                    <a:ext uri="{9D8B030D-6E8A-4147-A177-3AD203B41FA5}">
                      <a16:colId xmlns:a16="http://schemas.microsoft.com/office/drawing/2014/main" val="20007"/>
                    </a:ext>
                  </a:extLst>
                </a:gridCol>
                <a:gridCol w="914400">
                  <a:extLst>
                    <a:ext uri="{9D8B030D-6E8A-4147-A177-3AD203B41FA5}">
                      <a16:colId xmlns:a16="http://schemas.microsoft.com/office/drawing/2014/main" val="20008"/>
                    </a:ext>
                  </a:extLst>
                </a:gridCol>
                <a:gridCol w="914400">
                  <a:extLst>
                    <a:ext uri="{9D8B030D-6E8A-4147-A177-3AD203B41FA5}">
                      <a16:colId xmlns:a16="http://schemas.microsoft.com/office/drawing/2014/main" val="20009"/>
                    </a:ext>
                  </a:extLst>
                </a:gridCol>
              </a:tblGrid>
              <a:tr h="2460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dirty="0" err="1">
                          <a:ln>
                            <a:noFill/>
                          </a:ln>
                          <a:solidFill>
                            <a:schemeClr val="tx1"/>
                          </a:solidFill>
                          <a:effectLst>
                            <a:outerShdw blurRad="38100" dist="38100" dir="2700000" algn="tl">
                              <a:srgbClr val="010199"/>
                            </a:outerShdw>
                          </a:effectLst>
                          <a:latin typeface="Comic Sans MS" pitchFamily="66" charset="0"/>
                        </a:rPr>
                        <a:t>Produk</a:t>
                      </a:r>
                      <a:endParaRPr kumimoji="0" lang="id-ID" sz="1800" b="0" i="0" u="none" strike="noStrike" cap="none" normalizeH="0" baseline="0" dirty="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Q</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HJ </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Biaya stlh split-off</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Verdana" pitchFamily="34" charset="0"/>
                        </a:rPr>
                        <a:t>∑</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HargaJual</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dirty="0">
                          <a:ln>
                            <a:noFill/>
                          </a:ln>
                          <a:solidFill>
                            <a:schemeClr val="tx1"/>
                          </a:solidFill>
                          <a:effectLst>
                            <a:outerShdw blurRad="38100" dist="38100" dir="2700000" algn="tl">
                              <a:srgbClr val="010199"/>
                            </a:outerShdw>
                          </a:effectLst>
                          <a:latin typeface="Comic Sans MS" pitchFamily="66" charset="0"/>
                        </a:rPr>
                        <a:t>Dasar </a:t>
                      </a:r>
                      <a:r>
                        <a:rPr kumimoji="0" lang="en-US" sz="1800" b="0" i="0" u="none" strike="noStrike" cap="none" normalizeH="0" baseline="0" dirty="0" err="1">
                          <a:ln>
                            <a:noFill/>
                          </a:ln>
                          <a:solidFill>
                            <a:schemeClr val="tx1"/>
                          </a:solidFill>
                          <a:effectLst>
                            <a:outerShdw blurRad="38100" dist="38100" dir="2700000" algn="tl">
                              <a:srgbClr val="010199"/>
                            </a:outerShdw>
                          </a:effectLst>
                          <a:latin typeface="Comic Sans MS" pitchFamily="66" charset="0"/>
                        </a:rPr>
                        <a:t>Alokasi</a:t>
                      </a:r>
                      <a:endParaRPr kumimoji="0" lang="en-US" sz="1800" b="0" i="0" u="none" strike="noStrike" cap="none" normalizeH="0" baseline="0" dirty="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a:ln>
                            <a:noFill/>
                          </a:ln>
                          <a:solidFill>
                            <a:schemeClr val="tx1"/>
                          </a:solidFill>
                          <a:effectLst>
                            <a:outerShdw blurRad="38100" dist="38100" dir="2700000" algn="tl">
                              <a:srgbClr val="010199"/>
                            </a:outerShdw>
                          </a:effectLst>
                          <a:latin typeface="Comic Sans MS" pitchFamily="66" charset="0"/>
                        </a:rPr>
                        <a:t>%</a:t>
                      </a:r>
                      <a:endParaRPr kumimoji="0" lang="id-ID" sz="24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Alokasi</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Biaya</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Bersama</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Verdana" pitchFamily="34" charset="0"/>
                        </a:rPr>
                        <a:t>∑</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Biaya</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Prod</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Harga</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Pokok</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 unit</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444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A</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B</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C</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100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250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50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15,-</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300,-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500,-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200,-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1.000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3.750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1.000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700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3.250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800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23</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50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27</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450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2.050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500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750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2.550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700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7,5</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10,2</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14</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460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dirty="0">
                          <a:ln>
                            <a:noFill/>
                          </a:ln>
                          <a:solidFill>
                            <a:schemeClr val="tx1"/>
                          </a:solidFill>
                          <a:effectLst>
                            <a:outerShdw blurRad="38100" dist="38100" dir="2700000" algn="tl">
                              <a:srgbClr val="010199"/>
                            </a:outerShdw>
                          </a:effectLst>
                          <a:latin typeface="Comic Sans MS" pitchFamily="66" charset="0"/>
                        </a:rPr>
                        <a:t>Total</a:t>
                      </a:r>
                      <a:endParaRPr kumimoji="0" lang="id-ID" sz="1800" b="0" i="0" u="none" strike="noStrike" cap="none" normalizeH="0" baseline="0" dirty="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400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1.000,-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5.750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4.750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100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3.000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4.000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en-US" sz="1800" b="0" i="0" u="none" strike="noStrike" cap="none" normalizeH="0" baseline="0" dirty="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0"/>
            <a:ext cx="8218488" cy="620713"/>
          </a:xfrm>
        </p:spPr>
        <p:txBody>
          <a:bodyPr/>
          <a:lstStyle/>
          <a:p>
            <a:pPr algn="l"/>
            <a:r>
              <a:rPr lang="en-US" sz="3200">
                <a:solidFill>
                  <a:srgbClr val="FFFF00"/>
                </a:solidFill>
                <a:latin typeface="Comic Sans MS" pitchFamily="66" charset="0"/>
              </a:rPr>
              <a:t>SOAL</a:t>
            </a:r>
            <a:endParaRPr lang="id-ID" sz="3200">
              <a:solidFill>
                <a:srgbClr val="FFFF00"/>
              </a:solidFill>
              <a:latin typeface="Comic Sans MS" pitchFamily="66" charset="0"/>
            </a:endParaRPr>
          </a:p>
        </p:txBody>
      </p:sp>
      <p:sp>
        <p:nvSpPr>
          <p:cNvPr id="40963" name="Rectangle 3"/>
          <p:cNvSpPr>
            <a:spLocks noGrp="1" noChangeArrowheads="1"/>
          </p:cNvSpPr>
          <p:nvPr>
            <p:ph type="body" sz="half" idx="1"/>
          </p:nvPr>
        </p:nvSpPr>
        <p:spPr>
          <a:xfrm>
            <a:off x="0" y="692150"/>
            <a:ext cx="9144000" cy="5761038"/>
          </a:xfrm>
        </p:spPr>
        <p:txBody>
          <a:bodyPr/>
          <a:lstStyle/>
          <a:p>
            <a:pPr marL="609600" indent="-609600">
              <a:lnSpc>
                <a:spcPct val="80000"/>
              </a:lnSpc>
              <a:buFont typeface="Wingdings" pitchFamily="2" charset="2"/>
              <a:buNone/>
            </a:pPr>
            <a:r>
              <a:rPr lang="en-US" sz="2000">
                <a:latin typeface="Comic Sans MS" pitchFamily="66" charset="0"/>
              </a:rPr>
              <a:t>	</a:t>
            </a:r>
            <a:r>
              <a:rPr lang="en-US" sz="2400">
                <a:latin typeface="Comic Sans MS" pitchFamily="66" charset="0"/>
              </a:rPr>
              <a:t>PT.Anyar memproduksi barang B, C dan D dalam proses bersamaan. Biaya bersama dialokasikan berdasar harga pasar hipotetis pada saat </a:t>
            </a:r>
            <a:r>
              <a:rPr lang="en-US" sz="2400" i="1">
                <a:latin typeface="Comic Sans MS" pitchFamily="66" charset="0"/>
              </a:rPr>
              <a:t>split-off.</a:t>
            </a:r>
          </a:p>
          <a:p>
            <a:pPr marL="609600" indent="-609600">
              <a:lnSpc>
                <a:spcPct val="80000"/>
              </a:lnSpc>
              <a:buFont typeface="Wingdings" pitchFamily="2" charset="2"/>
              <a:buNone/>
            </a:pPr>
            <a:r>
              <a:rPr lang="en-US" sz="2400" i="1">
                <a:latin typeface="Comic Sans MS" pitchFamily="66" charset="0"/>
              </a:rPr>
              <a:t>	</a:t>
            </a:r>
            <a:r>
              <a:rPr lang="en-US" sz="2400">
                <a:latin typeface="Comic Sans MS" pitchFamily="66" charset="0"/>
              </a:rPr>
              <a:t>Berikut data yang berhubungan dengan produksi :</a:t>
            </a:r>
          </a:p>
          <a:p>
            <a:pPr marL="609600" indent="-609600">
              <a:lnSpc>
                <a:spcPct val="80000"/>
              </a:lnSpc>
              <a:buFont typeface="Wingdings" pitchFamily="2" charset="2"/>
              <a:buNone/>
            </a:pPr>
            <a:endParaRPr lang="en-US" sz="2000">
              <a:latin typeface="Comic Sans MS" pitchFamily="66" charset="0"/>
            </a:endParaRPr>
          </a:p>
          <a:p>
            <a:pPr marL="609600" indent="-609600">
              <a:lnSpc>
                <a:spcPct val="80000"/>
              </a:lnSpc>
              <a:buFont typeface="Wingdings" pitchFamily="2" charset="2"/>
              <a:buNone/>
            </a:pPr>
            <a:endParaRPr lang="en-US" sz="2000">
              <a:latin typeface="Comic Sans MS" pitchFamily="66" charset="0"/>
            </a:endParaRPr>
          </a:p>
          <a:p>
            <a:pPr marL="609600" indent="-609600">
              <a:lnSpc>
                <a:spcPct val="80000"/>
              </a:lnSpc>
              <a:buFont typeface="Wingdings" pitchFamily="2" charset="2"/>
              <a:buNone/>
            </a:pPr>
            <a:endParaRPr lang="en-US" sz="2000">
              <a:latin typeface="Comic Sans MS" pitchFamily="66" charset="0"/>
            </a:endParaRPr>
          </a:p>
          <a:p>
            <a:pPr marL="609600" indent="-609600">
              <a:lnSpc>
                <a:spcPct val="80000"/>
              </a:lnSpc>
              <a:buFont typeface="Wingdings" pitchFamily="2" charset="2"/>
              <a:buNone/>
            </a:pPr>
            <a:endParaRPr lang="en-US" sz="2000">
              <a:latin typeface="Comic Sans MS" pitchFamily="66" charset="0"/>
            </a:endParaRPr>
          </a:p>
          <a:p>
            <a:pPr marL="609600" indent="-609600">
              <a:lnSpc>
                <a:spcPct val="80000"/>
              </a:lnSpc>
              <a:buFont typeface="Wingdings" pitchFamily="2" charset="2"/>
              <a:buNone/>
            </a:pPr>
            <a:endParaRPr lang="en-US" sz="2000">
              <a:latin typeface="Comic Sans MS" pitchFamily="66" charset="0"/>
            </a:endParaRPr>
          </a:p>
          <a:p>
            <a:pPr marL="609600" indent="-609600">
              <a:lnSpc>
                <a:spcPct val="80000"/>
              </a:lnSpc>
              <a:buFont typeface="Wingdings" pitchFamily="2" charset="2"/>
              <a:buNone/>
            </a:pPr>
            <a:endParaRPr lang="en-US" sz="2000">
              <a:latin typeface="Comic Sans MS" pitchFamily="66" charset="0"/>
            </a:endParaRPr>
          </a:p>
          <a:p>
            <a:pPr marL="609600" indent="-609600">
              <a:lnSpc>
                <a:spcPct val="80000"/>
              </a:lnSpc>
              <a:buFont typeface="Wingdings" pitchFamily="2" charset="2"/>
              <a:buNone/>
            </a:pPr>
            <a:endParaRPr lang="en-US" sz="2000">
              <a:latin typeface="Comic Sans MS" pitchFamily="66" charset="0"/>
            </a:endParaRPr>
          </a:p>
          <a:p>
            <a:pPr marL="609600" indent="-609600">
              <a:lnSpc>
                <a:spcPct val="80000"/>
              </a:lnSpc>
              <a:buFont typeface="Wingdings" pitchFamily="2" charset="2"/>
              <a:buNone/>
            </a:pPr>
            <a:endParaRPr lang="en-US" sz="2000">
              <a:latin typeface="Comic Sans MS" pitchFamily="66" charset="0"/>
            </a:endParaRPr>
          </a:p>
          <a:p>
            <a:pPr marL="609600" indent="-609600">
              <a:lnSpc>
                <a:spcPct val="80000"/>
              </a:lnSpc>
              <a:buFont typeface="Wingdings" pitchFamily="2" charset="2"/>
              <a:buNone/>
            </a:pPr>
            <a:endParaRPr lang="en-US" sz="2400">
              <a:latin typeface="Comic Sans MS" pitchFamily="66" charset="0"/>
            </a:endParaRPr>
          </a:p>
          <a:p>
            <a:pPr marL="609600" indent="-609600">
              <a:lnSpc>
                <a:spcPct val="80000"/>
              </a:lnSpc>
              <a:buFont typeface="Wingdings" pitchFamily="2" charset="2"/>
              <a:buNone/>
            </a:pPr>
            <a:r>
              <a:rPr lang="en-US" sz="2400">
                <a:latin typeface="Comic Sans MS" pitchFamily="66" charset="0"/>
              </a:rPr>
              <a:t>Diminta :</a:t>
            </a:r>
          </a:p>
          <a:p>
            <a:pPr marL="609600" indent="-609600">
              <a:lnSpc>
                <a:spcPct val="80000"/>
              </a:lnSpc>
              <a:buFont typeface="Wingdings" pitchFamily="2" charset="2"/>
              <a:buAutoNum type="arabicPeriod"/>
            </a:pPr>
            <a:r>
              <a:rPr lang="en-US" sz="2400">
                <a:latin typeface="Comic Sans MS" pitchFamily="66" charset="0"/>
              </a:rPr>
              <a:t>Hitung berapa Rp biaya bersama yang dialokasikan ke produk D ?</a:t>
            </a:r>
          </a:p>
          <a:p>
            <a:pPr marL="609600" indent="-609600">
              <a:lnSpc>
                <a:spcPct val="80000"/>
              </a:lnSpc>
              <a:buFont typeface="Wingdings" pitchFamily="2" charset="2"/>
              <a:buAutoNum type="arabicPeriod"/>
            </a:pPr>
            <a:r>
              <a:rPr lang="en-US" sz="2400">
                <a:effectLst/>
                <a:latin typeface="Comic Sans MS" pitchFamily="66" charset="0"/>
              </a:rPr>
              <a:t>Hitung berapa laba kotor dari produk D ?</a:t>
            </a:r>
            <a:endParaRPr lang="id-ID" sz="2400">
              <a:effectLst/>
              <a:latin typeface="Comic Sans MS" pitchFamily="66" charset="0"/>
            </a:endParaRPr>
          </a:p>
        </p:txBody>
      </p:sp>
      <p:graphicFrame>
        <p:nvGraphicFramePr>
          <p:cNvPr id="41038" name="Group 78"/>
          <p:cNvGraphicFramePr>
            <a:graphicFrameLocks noGrp="1"/>
          </p:cNvGraphicFramePr>
          <p:nvPr>
            <p:ph sz="half" idx="2"/>
          </p:nvPr>
        </p:nvGraphicFramePr>
        <p:xfrm>
          <a:off x="0" y="2349500"/>
          <a:ext cx="9144000" cy="2194560"/>
        </p:xfrm>
        <a:graphic>
          <a:graphicData uri="http://schemas.openxmlformats.org/drawingml/2006/table">
            <a:tbl>
              <a:tblPr/>
              <a:tblGrid>
                <a:gridCol w="3203575">
                  <a:extLst>
                    <a:ext uri="{9D8B030D-6E8A-4147-A177-3AD203B41FA5}">
                      <a16:colId xmlns:a16="http://schemas.microsoft.com/office/drawing/2014/main" val="20000"/>
                    </a:ext>
                  </a:extLst>
                </a:gridCol>
                <a:gridCol w="1512888">
                  <a:extLst>
                    <a:ext uri="{9D8B030D-6E8A-4147-A177-3AD203B41FA5}">
                      <a16:colId xmlns:a16="http://schemas.microsoft.com/office/drawing/2014/main" val="20001"/>
                    </a:ext>
                  </a:extLst>
                </a:gridCol>
                <a:gridCol w="1439862">
                  <a:extLst>
                    <a:ext uri="{9D8B030D-6E8A-4147-A177-3AD203B41FA5}">
                      <a16:colId xmlns:a16="http://schemas.microsoft.com/office/drawing/2014/main" val="20002"/>
                    </a:ext>
                  </a:extLst>
                </a:gridCol>
                <a:gridCol w="1511300">
                  <a:extLst>
                    <a:ext uri="{9D8B030D-6E8A-4147-A177-3AD203B41FA5}">
                      <a16:colId xmlns:a16="http://schemas.microsoft.com/office/drawing/2014/main" val="20003"/>
                    </a:ext>
                  </a:extLst>
                </a:gridCol>
                <a:gridCol w="1476375">
                  <a:extLst>
                    <a:ext uri="{9D8B030D-6E8A-4147-A177-3AD203B41FA5}">
                      <a16:colId xmlns:a16="http://schemas.microsoft.com/office/drawing/2014/main" val="20004"/>
                    </a:ext>
                  </a:extLst>
                </a:gridCol>
              </a:tblGrid>
              <a:tr h="2809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Keterangan </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B</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C</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D</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Total</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809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Unit Produksi</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6.000 unit</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4.000 unit</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2.000 unit</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12.000 unit</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09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Biaya bersama</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72.000,-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120.000,-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79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Sales value at split-off</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30.000,-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200.000,-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09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Biaya proses lebih lanjut</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14.000,-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10.000,-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6.000,-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30.000,-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809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Nilai jual stlh  proses lbh ljt</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140.000,-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60.000,-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40.000,-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240.000,-</a:t>
                      </a:r>
                      <a:endParaRPr kumimoji="0" lang="id-ID" sz="18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0" y="0"/>
            <a:ext cx="9144000" cy="620713"/>
          </a:xfrm>
        </p:spPr>
        <p:txBody>
          <a:bodyPr>
            <a:normAutofit fontScale="90000"/>
          </a:bodyPr>
          <a:lstStyle/>
          <a:p>
            <a:r>
              <a:rPr lang="en-US" sz="2400">
                <a:solidFill>
                  <a:srgbClr val="FFFF00"/>
                </a:solidFill>
                <a:latin typeface="Comic Sans MS" pitchFamily="66" charset="0"/>
              </a:rPr>
              <a:t>Tugas </a:t>
            </a:r>
            <a:br>
              <a:rPr lang="en-US" sz="2400">
                <a:solidFill>
                  <a:srgbClr val="FFFF00"/>
                </a:solidFill>
                <a:latin typeface="Comic Sans MS" pitchFamily="66" charset="0"/>
              </a:rPr>
            </a:br>
            <a:r>
              <a:rPr lang="en-US" sz="2400">
                <a:solidFill>
                  <a:srgbClr val="FFFF00"/>
                </a:solidFill>
                <a:latin typeface="Comic Sans MS" pitchFamily="66" charset="0"/>
              </a:rPr>
              <a:t>(Akt Produk Bersama Dlm Pengambilan Keputusan)</a:t>
            </a:r>
            <a:endParaRPr lang="id-ID" sz="2400">
              <a:solidFill>
                <a:srgbClr val="FFFF00"/>
              </a:solidFill>
              <a:latin typeface="Comic Sans MS" pitchFamily="66" charset="0"/>
            </a:endParaRPr>
          </a:p>
        </p:txBody>
      </p:sp>
      <p:sp>
        <p:nvSpPr>
          <p:cNvPr id="44035" name="Rectangle 3"/>
          <p:cNvSpPr>
            <a:spLocks noGrp="1" noChangeArrowheads="1"/>
          </p:cNvSpPr>
          <p:nvPr>
            <p:ph type="body" sz="half" idx="1"/>
          </p:nvPr>
        </p:nvSpPr>
        <p:spPr>
          <a:xfrm>
            <a:off x="0" y="981075"/>
            <a:ext cx="9144000" cy="6092825"/>
          </a:xfrm>
        </p:spPr>
        <p:txBody>
          <a:bodyPr/>
          <a:lstStyle/>
          <a:p>
            <a:pPr marL="533400" indent="-533400">
              <a:buFont typeface="Wingdings" pitchFamily="2" charset="2"/>
              <a:buNone/>
            </a:pPr>
            <a:r>
              <a:rPr lang="en-US" sz="1800">
                <a:latin typeface="Comic Sans MS" pitchFamily="66" charset="0"/>
              </a:rPr>
              <a:t>	</a:t>
            </a:r>
            <a:r>
              <a:rPr lang="en-US" sz="2000">
                <a:latin typeface="Comic Sans MS" pitchFamily="66" charset="0"/>
              </a:rPr>
              <a:t>PT.Mutiara memproduksi 3 macam produk A,B dan C melalui proses bersama di dept 1. Ketiga produk tsb bisa langsung dijual setelah selesai diproses di Dept 1 atau setelah diproses lebih lanjut. Total biaya yang terjadi di Dept 1 pd Bulan Desember 2006 adalah 578 Jt. </a:t>
            </a:r>
          </a:p>
          <a:p>
            <a:pPr marL="533400" indent="-533400">
              <a:buFont typeface="Wingdings" pitchFamily="2" charset="2"/>
              <a:buNone/>
            </a:pPr>
            <a:r>
              <a:rPr lang="en-US" sz="2000">
                <a:latin typeface="Comic Sans MS" pitchFamily="66" charset="0"/>
              </a:rPr>
              <a:t>	Berikut data ketiga produk tersebut  pada bulan Des</a:t>
            </a:r>
            <a:r>
              <a:rPr lang="en-US" sz="1800">
                <a:latin typeface="Comic Sans MS" pitchFamily="66" charset="0"/>
              </a:rPr>
              <a:t> 2006:</a:t>
            </a:r>
          </a:p>
          <a:p>
            <a:pPr marL="533400" indent="-533400">
              <a:buFont typeface="Wingdings" pitchFamily="2" charset="2"/>
              <a:buNone/>
            </a:pPr>
            <a:endParaRPr lang="en-US" sz="1800">
              <a:latin typeface="Comic Sans MS" pitchFamily="66" charset="0"/>
            </a:endParaRPr>
          </a:p>
          <a:p>
            <a:pPr marL="533400" indent="-533400">
              <a:buFont typeface="Wingdings" pitchFamily="2" charset="2"/>
              <a:buNone/>
            </a:pPr>
            <a:endParaRPr lang="en-US" sz="1800">
              <a:latin typeface="Comic Sans MS" pitchFamily="66" charset="0"/>
            </a:endParaRPr>
          </a:p>
          <a:p>
            <a:pPr marL="533400" indent="-533400">
              <a:buFont typeface="Wingdings" pitchFamily="2" charset="2"/>
              <a:buNone/>
            </a:pPr>
            <a:endParaRPr lang="en-US" sz="1800">
              <a:latin typeface="Comic Sans MS" pitchFamily="66" charset="0"/>
            </a:endParaRPr>
          </a:p>
          <a:p>
            <a:pPr marL="533400" indent="-533400">
              <a:buFont typeface="Wingdings" pitchFamily="2" charset="2"/>
              <a:buNone/>
            </a:pPr>
            <a:endParaRPr lang="en-US" sz="1800">
              <a:latin typeface="Comic Sans MS" pitchFamily="66" charset="0"/>
            </a:endParaRPr>
          </a:p>
          <a:p>
            <a:pPr marL="533400" indent="-533400">
              <a:buFont typeface="Wingdings" pitchFamily="2" charset="2"/>
              <a:buNone/>
            </a:pPr>
            <a:endParaRPr lang="en-US" sz="1800">
              <a:latin typeface="Comic Sans MS" pitchFamily="66" charset="0"/>
            </a:endParaRPr>
          </a:p>
          <a:p>
            <a:pPr marL="533400" indent="-533400">
              <a:buFont typeface="Wingdings" pitchFamily="2" charset="2"/>
              <a:buNone/>
            </a:pPr>
            <a:endParaRPr lang="en-US" sz="1800">
              <a:latin typeface="Comic Sans MS" pitchFamily="66" charset="0"/>
            </a:endParaRPr>
          </a:p>
          <a:p>
            <a:pPr marL="533400" indent="-533400">
              <a:buFont typeface="Wingdings" pitchFamily="2" charset="2"/>
              <a:buNone/>
            </a:pPr>
            <a:r>
              <a:rPr lang="en-US" sz="2000">
                <a:latin typeface="Comic Sans MS" pitchFamily="66" charset="0"/>
              </a:rPr>
              <a:t>Diminta :</a:t>
            </a:r>
          </a:p>
          <a:p>
            <a:pPr marL="533400" indent="-533400">
              <a:buFont typeface="Wingdings" pitchFamily="2" charset="2"/>
              <a:buAutoNum type="alphaLcPeriod"/>
            </a:pPr>
            <a:r>
              <a:rPr lang="en-US" sz="2000">
                <a:latin typeface="Comic Sans MS" pitchFamily="66" charset="0"/>
              </a:rPr>
              <a:t>Hitung alokasi biaya bersama masing2 produk dg metode satuan fisik dan harga pasar hipotetis</a:t>
            </a:r>
          </a:p>
          <a:p>
            <a:pPr marL="533400" indent="-533400">
              <a:buFont typeface="Wingdings" pitchFamily="2" charset="2"/>
              <a:buAutoNum type="alphaLcPeriod"/>
            </a:pPr>
            <a:r>
              <a:rPr lang="en-US" sz="2000">
                <a:latin typeface="Comic Sans MS" pitchFamily="66" charset="0"/>
              </a:rPr>
              <a:t>Jika produk A bisa dijual saat split-off sebesar 185 Jt, sebaiknya produk A langsung dijual atau harus diproses lebih lanjut</a:t>
            </a:r>
          </a:p>
          <a:p>
            <a:pPr marL="533400" indent="-533400">
              <a:buFont typeface="Wingdings" pitchFamily="2" charset="2"/>
              <a:buAutoNum type="alphaLcPeriod"/>
            </a:pPr>
            <a:r>
              <a:rPr lang="en-US" sz="2000">
                <a:latin typeface="Comic Sans MS" pitchFamily="66" charset="0"/>
              </a:rPr>
              <a:t>Hitung laba kotor produk C jika dijual setelah proses lebih lanjut</a:t>
            </a:r>
            <a:endParaRPr lang="id-ID" sz="2000">
              <a:latin typeface="Comic Sans MS" pitchFamily="66" charset="0"/>
            </a:endParaRPr>
          </a:p>
        </p:txBody>
      </p:sp>
      <p:graphicFrame>
        <p:nvGraphicFramePr>
          <p:cNvPr id="44068" name="Group 36"/>
          <p:cNvGraphicFramePr>
            <a:graphicFrameLocks noGrp="1"/>
          </p:cNvGraphicFramePr>
          <p:nvPr>
            <p:ph sz="half" idx="2"/>
          </p:nvPr>
        </p:nvGraphicFramePr>
        <p:xfrm>
          <a:off x="0" y="2852738"/>
          <a:ext cx="9144000" cy="1524000"/>
        </p:xfrm>
        <a:graphic>
          <a:graphicData uri="http://schemas.openxmlformats.org/drawingml/2006/table">
            <a:tbl>
              <a:tblPr/>
              <a:tblGrid>
                <a:gridCol w="1042988">
                  <a:extLst>
                    <a:ext uri="{9D8B030D-6E8A-4147-A177-3AD203B41FA5}">
                      <a16:colId xmlns:a16="http://schemas.microsoft.com/office/drawing/2014/main" val="20000"/>
                    </a:ext>
                  </a:extLst>
                </a:gridCol>
                <a:gridCol w="1441450">
                  <a:extLst>
                    <a:ext uri="{9D8B030D-6E8A-4147-A177-3AD203B41FA5}">
                      <a16:colId xmlns:a16="http://schemas.microsoft.com/office/drawing/2014/main" val="20001"/>
                    </a:ext>
                  </a:extLst>
                </a:gridCol>
                <a:gridCol w="2808287">
                  <a:extLst>
                    <a:ext uri="{9D8B030D-6E8A-4147-A177-3AD203B41FA5}">
                      <a16:colId xmlns:a16="http://schemas.microsoft.com/office/drawing/2014/main" val="20002"/>
                    </a:ext>
                  </a:extLst>
                </a:gridCol>
                <a:gridCol w="3851275">
                  <a:extLst>
                    <a:ext uri="{9D8B030D-6E8A-4147-A177-3AD203B41FA5}">
                      <a16:colId xmlns:a16="http://schemas.microsoft.com/office/drawing/2014/main" val="20003"/>
                    </a:ext>
                  </a:extLst>
                </a:gridCol>
              </a:tblGrid>
              <a:tr h="3079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Produk</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Jml Unit</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Nilai jual stlh proses</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Tambahan Biaya stlh </a:t>
                      </a:r>
                      <a:r>
                        <a:rPr kumimoji="0" lang="en-US" sz="2000" b="0" i="1" u="none" strike="noStrike" cap="none" normalizeH="0" baseline="0">
                          <a:ln>
                            <a:noFill/>
                          </a:ln>
                          <a:solidFill>
                            <a:schemeClr val="tx1"/>
                          </a:solidFill>
                          <a:effectLst>
                            <a:outerShdw blurRad="38100" dist="38100" dir="2700000" algn="tl">
                              <a:srgbClr val="010199"/>
                            </a:outerShdw>
                          </a:effectLst>
                          <a:latin typeface="Comic Sans MS" pitchFamily="66" charset="0"/>
                        </a:rPr>
                        <a:t>split-off</a:t>
                      </a:r>
                      <a:endParaRPr kumimoji="0" lang="id-ID" sz="2000" b="0" i="1"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63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A</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B</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C</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28.000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32.000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40.000</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200 Jt</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250 Jt</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280 Jt</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24,5 Jt</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20,5 Jt</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15 Jt</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71" name="Rectangle 19"/>
          <p:cNvSpPr>
            <a:spLocks noGrp="1" noChangeArrowheads="1"/>
          </p:cNvSpPr>
          <p:nvPr>
            <p:ph type="title"/>
          </p:nvPr>
        </p:nvSpPr>
        <p:spPr>
          <a:xfrm>
            <a:off x="457200" y="277813"/>
            <a:ext cx="8229600" cy="271462"/>
          </a:xfrm>
        </p:spPr>
        <p:txBody>
          <a:bodyPr>
            <a:normAutofit fontScale="90000"/>
          </a:bodyPr>
          <a:lstStyle/>
          <a:p>
            <a:endParaRPr lang="en-US" sz="1400"/>
          </a:p>
        </p:txBody>
      </p:sp>
      <p:sp>
        <p:nvSpPr>
          <p:cNvPr id="49155" name="Rectangle 3"/>
          <p:cNvSpPr>
            <a:spLocks noGrp="1" noChangeArrowheads="1"/>
          </p:cNvSpPr>
          <p:nvPr>
            <p:ph type="body" sz="half" idx="1"/>
          </p:nvPr>
        </p:nvSpPr>
        <p:spPr>
          <a:xfrm>
            <a:off x="0" y="620713"/>
            <a:ext cx="9144000" cy="5510212"/>
          </a:xfrm>
        </p:spPr>
        <p:txBody>
          <a:bodyPr/>
          <a:lstStyle/>
          <a:p>
            <a:r>
              <a:rPr lang="en-US" sz="2000"/>
              <a:t>PT.X dalam mengolah produknya menghasilkan 3 jenis produk yaitu produk A,B dan C. </a:t>
            </a:r>
          </a:p>
          <a:p>
            <a:r>
              <a:rPr lang="en-US" sz="2000"/>
              <a:t>Biaya produksi meliputi BBB 3 Jt, BTKL 2 Jt dan BOP 1 Jt.</a:t>
            </a:r>
          </a:p>
          <a:p>
            <a:r>
              <a:rPr lang="en-US" sz="2000"/>
              <a:t>Produk A sebesar 10.000 unit, produk B 7.500 unit dan produk C 5.000 unit.</a:t>
            </a:r>
          </a:p>
          <a:p>
            <a:r>
              <a:rPr lang="en-US" sz="2000"/>
              <a:t>Ketiga produk tsb dapat langsung dijual atau dijual dengan proses lebih lanjut.</a:t>
            </a:r>
          </a:p>
          <a:p>
            <a:endParaRPr lang="en-US" sz="2000"/>
          </a:p>
          <a:p>
            <a:endParaRPr lang="en-US" sz="2000"/>
          </a:p>
          <a:p>
            <a:endParaRPr lang="en-US" sz="2000"/>
          </a:p>
          <a:p>
            <a:endParaRPr lang="en-US" sz="2000"/>
          </a:p>
          <a:p>
            <a:endParaRPr lang="en-US" sz="2000"/>
          </a:p>
          <a:p>
            <a:r>
              <a:rPr lang="en-US" sz="2000"/>
              <a:t>Biaya untuk proses lebih lanjut untuk produk A 20,-, produk B 15,-, produk C 25,-.</a:t>
            </a:r>
          </a:p>
          <a:p>
            <a:r>
              <a:rPr lang="en-US" sz="2000"/>
              <a:t>Tentukan apakah perusahaan harus menjual produk langsung atau memilih untuk menjual setelah produk diolah lebih lanjut ?</a:t>
            </a:r>
            <a:endParaRPr lang="id-ID" sz="2000"/>
          </a:p>
        </p:txBody>
      </p:sp>
      <p:graphicFrame>
        <p:nvGraphicFramePr>
          <p:cNvPr id="49189" name="Group 37"/>
          <p:cNvGraphicFramePr>
            <a:graphicFrameLocks noGrp="1"/>
          </p:cNvGraphicFramePr>
          <p:nvPr>
            <p:ph sz="half" idx="2"/>
          </p:nvPr>
        </p:nvGraphicFramePr>
        <p:xfrm>
          <a:off x="1357313" y="2943225"/>
          <a:ext cx="6022975" cy="1421003"/>
        </p:xfrm>
        <a:graphic>
          <a:graphicData uri="http://schemas.openxmlformats.org/drawingml/2006/table">
            <a:tbl>
              <a:tblPr/>
              <a:tblGrid>
                <a:gridCol w="1846262">
                  <a:extLst>
                    <a:ext uri="{9D8B030D-6E8A-4147-A177-3AD203B41FA5}">
                      <a16:colId xmlns:a16="http://schemas.microsoft.com/office/drawing/2014/main" val="20000"/>
                    </a:ext>
                  </a:extLst>
                </a:gridCol>
                <a:gridCol w="2087563">
                  <a:extLst>
                    <a:ext uri="{9D8B030D-6E8A-4147-A177-3AD203B41FA5}">
                      <a16:colId xmlns:a16="http://schemas.microsoft.com/office/drawing/2014/main" val="20001"/>
                    </a:ext>
                  </a:extLst>
                </a:gridCol>
                <a:gridCol w="2089150">
                  <a:extLst>
                    <a:ext uri="{9D8B030D-6E8A-4147-A177-3AD203B41FA5}">
                      <a16:colId xmlns:a16="http://schemas.microsoft.com/office/drawing/2014/main" val="20002"/>
                    </a:ext>
                  </a:extLst>
                </a:gridCol>
              </a:tblGrid>
              <a:tr h="3968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Arial" charset="0"/>
                        </a:rPr>
                        <a:t>Macam Produk</a:t>
                      </a:r>
                      <a:endParaRPr kumimoji="0" lang="id-ID" sz="1800" b="0" i="0" u="none" strike="noStrike" cap="none" normalizeH="0" baseline="0">
                        <a:ln>
                          <a:noFill/>
                        </a:ln>
                        <a:solidFill>
                          <a:schemeClr val="tx1"/>
                        </a:solidFill>
                        <a:effectLst>
                          <a:outerShdw blurRad="38100" dist="38100" dir="2700000" algn="tl">
                            <a:srgbClr val="010199"/>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Arial" charset="0"/>
                        </a:rPr>
                        <a:t>Unit yang dijual</a:t>
                      </a:r>
                      <a:endParaRPr kumimoji="0" lang="id-ID" sz="1800" b="0" i="0" u="none" strike="noStrike" cap="none" normalizeH="0" baseline="0">
                        <a:ln>
                          <a:noFill/>
                        </a:ln>
                        <a:solidFill>
                          <a:schemeClr val="tx1"/>
                        </a:solidFill>
                        <a:effectLst>
                          <a:outerShdw blurRad="38100" dist="38100" dir="2700000" algn="tl">
                            <a:srgbClr val="010199"/>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Arial" charset="0"/>
                        </a:rPr>
                        <a:t>HJ/satuan</a:t>
                      </a:r>
                      <a:endParaRPr kumimoji="0" lang="id-ID" sz="1800" b="0" i="0" u="none" strike="noStrike" cap="none" normalizeH="0" baseline="0">
                        <a:ln>
                          <a:noFill/>
                        </a:ln>
                        <a:solidFill>
                          <a:schemeClr val="tx1"/>
                        </a:solidFill>
                        <a:effectLst>
                          <a:outerShdw blurRad="38100" dist="38100" dir="2700000" algn="tl">
                            <a:srgbClr val="010199"/>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587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Arial" charset="0"/>
                        </a:rPr>
                        <a:t>A</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Arial" charset="0"/>
                        </a:rPr>
                        <a:t>B</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Arial" charset="0"/>
                        </a:rPr>
                        <a:t>C</a:t>
                      </a:r>
                      <a:endParaRPr kumimoji="0" lang="id-ID" sz="1800" b="0" i="0" u="none" strike="noStrike" cap="none" normalizeH="0" baseline="0">
                        <a:ln>
                          <a:noFill/>
                        </a:ln>
                        <a:solidFill>
                          <a:schemeClr val="tx1"/>
                        </a:solidFill>
                        <a:effectLst>
                          <a:outerShdw blurRad="38100" dist="38100" dir="2700000" algn="tl">
                            <a:srgbClr val="010199"/>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Arial" charset="0"/>
                        </a:rPr>
                        <a:t>8.000 unit</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Arial" charset="0"/>
                        </a:rPr>
                        <a:t>6.000 unit</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Arial" charset="0"/>
                        </a:rPr>
                        <a:t>4.000 unit</a:t>
                      </a:r>
                      <a:endParaRPr kumimoji="0" lang="id-ID" sz="1800" b="0" i="0" u="none" strike="noStrike" cap="none" normalizeH="0" baseline="0">
                        <a:ln>
                          <a:noFill/>
                        </a:ln>
                        <a:solidFill>
                          <a:schemeClr val="tx1"/>
                        </a:solidFill>
                        <a:effectLst>
                          <a:outerShdw blurRad="38100" dist="38100" dir="2700000" algn="tl">
                            <a:srgbClr val="010199"/>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Arial" charset="0"/>
                        </a:rPr>
                        <a:t>150,-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Arial" charset="0"/>
                        </a:rPr>
                        <a:t>100,-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a:ln>
                            <a:noFill/>
                          </a:ln>
                          <a:solidFill>
                            <a:schemeClr val="tx1"/>
                          </a:solidFill>
                          <a:effectLst>
                            <a:outerShdw blurRad="38100" dist="38100" dir="2700000" algn="tl">
                              <a:srgbClr val="010199"/>
                            </a:outerShdw>
                          </a:effectLst>
                          <a:latin typeface="Arial" charset="0"/>
                        </a:rPr>
                        <a:t>80,-</a:t>
                      </a:r>
                      <a:endParaRPr kumimoji="0" lang="id-ID" sz="1800" b="0" i="0" u="none" strike="noStrike" cap="none" normalizeH="0" baseline="0">
                        <a:ln>
                          <a:noFill/>
                        </a:ln>
                        <a:solidFill>
                          <a:schemeClr val="tx1"/>
                        </a:solidFill>
                        <a:effectLst>
                          <a:outerShdw blurRad="38100" dist="38100" dir="2700000" algn="tl">
                            <a:srgbClr val="010199"/>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547813" y="3962400"/>
            <a:ext cx="7596187" cy="979488"/>
          </a:xfrm>
        </p:spPr>
        <p:txBody>
          <a:bodyPr/>
          <a:lstStyle/>
          <a:p>
            <a:r>
              <a:rPr lang="en-US" sz="5400">
                <a:latin typeface="Comic Sans MS" pitchFamily="66" charset="0"/>
              </a:rPr>
              <a:t>PRODUK SAMPINGAN</a:t>
            </a:r>
            <a:endParaRPr lang="id-ID" sz="5400">
              <a:latin typeface="Comic Sans MS" pitchFamily="66" charset="0"/>
            </a:endParaRPr>
          </a:p>
        </p:txBody>
      </p:sp>
      <p:sp>
        <p:nvSpPr>
          <p:cNvPr id="2050" name="Rectangle 2"/>
          <p:cNvSpPr>
            <a:spLocks noGrp="1" noChangeArrowheads="1"/>
          </p:cNvSpPr>
          <p:nvPr>
            <p:ph type="ctrTitle"/>
          </p:nvPr>
        </p:nvSpPr>
        <p:spPr>
          <a:xfrm>
            <a:off x="0" y="1916113"/>
            <a:ext cx="7772400" cy="1019175"/>
          </a:xfrm>
        </p:spPr>
        <p:txBody>
          <a:bodyPr/>
          <a:lstStyle/>
          <a:p>
            <a:r>
              <a:rPr lang="en-US" sz="6000">
                <a:latin typeface="Comic Sans MS" pitchFamily="66" charset="0"/>
              </a:rPr>
              <a:t>AKUNTANSI</a:t>
            </a:r>
            <a:endParaRPr lang="id-ID" sz="6000">
              <a:latin typeface="Comic Sans MS" pitchFamily="66"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Rot="1" noChangeArrowheads="1"/>
          </p:cNvSpPr>
          <p:nvPr>
            <p:ph idx="1"/>
          </p:nvPr>
        </p:nvSpPr>
        <p:spPr>
          <a:xfrm>
            <a:off x="827088" y="2492375"/>
            <a:ext cx="8007350" cy="2100263"/>
          </a:xfrm>
        </p:spPr>
        <p:txBody>
          <a:bodyPr/>
          <a:lstStyle/>
          <a:p>
            <a:r>
              <a:rPr lang="en-US">
                <a:latin typeface="Comic Sans MS" pitchFamily="66" charset="0"/>
              </a:rPr>
              <a:t>Penggolongan Produk Sampingan</a:t>
            </a:r>
          </a:p>
          <a:p>
            <a:r>
              <a:rPr lang="en-US">
                <a:latin typeface="Comic Sans MS" pitchFamily="66" charset="0"/>
              </a:rPr>
              <a:t>Penentuan Harga Pokok Produk Sampingan</a:t>
            </a:r>
            <a:endParaRPr lang="id-ID">
              <a:latin typeface="Comic Sans MS" pitchFamily="66" charset="0"/>
            </a:endParaRPr>
          </a:p>
        </p:txBody>
      </p:sp>
      <p:sp>
        <p:nvSpPr>
          <p:cNvPr id="8194" name="Rectangle 2"/>
          <p:cNvSpPr>
            <a:spLocks noGrp="1" noRot="1" noChangeArrowheads="1"/>
          </p:cNvSpPr>
          <p:nvPr>
            <p:ph type="title"/>
          </p:nvPr>
        </p:nvSpPr>
        <p:spPr>
          <a:xfrm>
            <a:off x="457200" y="244475"/>
            <a:ext cx="8385175" cy="1023938"/>
          </a:xfrm>
        </p:spPr>
        <p:txBody>
          <a:bodyPr/>
          <a:lstStyle/>
          <a:p>
            <a:r>
              <a:rPr lang="en-US">
                <a:latin typeface="Comic Sans MS" pitchFamily="66" charset="0"/>
              </a:rPr>
              <a:t>Sub Bab :</a:t>
            </a:r>
            <a:endParaRPr lang="id-ID">
              <a:latin typeface="Comic Sans MS" pitchFamily="66"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Rot="1" noChangeArrowheads="1"/>
          </p:cNvSpPr>
          <p:nvPr>
            <p:ph idx="1"/>
          </p:nvPr>
        </p:nvSpPr>
        <p:spPr>
          <a:xfrm>
            <a:off x="0" y="1844675"/>
            <a:ext cx="9144000" cy="4251325"/>
          </a:xfrm>
        </p:spPr>
        <p:txBody>
          <a:bodyPr/>
          <a:lstStyle/>
          <a:p>
            <a:pPr>
              <a:lnSpc>
                <a:spcPct val="90000"/>
              </a:lnSpc>
            </a:pPr>
            <a:r>
              <a:rPr lang="en-US" sz="2400">
                <a:latin typeface="Comic Sans MS" pitchFamily="66" charset="0"/>
              </a:rPr>
              <a:t>Produk Sampingan (PS) siap dijual setelah dipisah dari Produk Utama (PU) tanpa proses lebih lanjut</a:t>
            </a:r>
          </a:p>
          <a:p>
            <a:pPr>
              <a:lnSpc>
                <a:spcPct val="90000"/>
              </a:lnSpc>
              <a:buFont typeface="Wingdings" pitchFamily="2" charset="2"/>
              <a:buNone/>
            </a:pPr>
            <a:endParaRPr lang="en-US" sz="2400">
              <a:latin typeface="Comic Sans MS" pitchFamily="66" charset="0"/>
            </a:endParaRPr>
          </a:p>
          <a:p>
            <a:pPr>
              <a:lnSpc>
                <a:spcPct val="90000"/>
              </a:lnSpc>
            </a:pPr>
            <a:r>
              <a:rPr lang="en-US" sz="2400">
                <a:latin typeface="Comic Sans MS" pitchFamily="66" charset="0"/>
              </a:rPr>
              <a:t>Produk Sampingan perlu proses lebih lanjut setelah dipisah dari Produk Utama (PU) baru bisa dijual</a:t>
            </a:r>
          </a:p>
          <a:p>
            <a:pPr>
              <a:lnSpc>
                <a:spcPct val="90000"/>
              </a:lnSpc>
              <a:buFont typeface="Wingdings" pitchFamily="2" charset="2"/>
              <a:buNone/>
            </a:pPr>
            <a:endParaRPr lang="en-US" sz="2400">
              <a:latin typeface="Comic Sans MS" pitchFamily="66" charset="0"/>
            </a:endParaRPr>
          </a:p>
          <a:p>
            <a:pPr>
              <a:lnSpc>
                <a:spcPct val="90000"/>
              </a:lnSpc>
            </a:pPr>
            <a:r>
              <a:rPr lang="en-US" sz="2400">
                <a:latin typeface="Comic Sans MS" pitchFamily="66" charset="0"/>
              </a:rPr>
              <a:t>Produk Sampingan (PS) yang siap dijual setelah dipisah dari Produk Utama (PU) dan dapat pula diproses lebih lanjut agar dapat dijual dengan nilai yang lebih tinggi.(Pengambilan Keputusan apakah Produk Sampingan perlu proses lebih lanjut atai tidak)</a:t>
            </a:r>
            <a:endParaRPr lang="id-ID" sz="2400">
              <a:latin typeface="Comic Sans MS" pitchFamily="66" charset="0"/>
            </a:endParaRPr>
          </a:p>
        </p:txBody>
      </p:sp>
      <p:sp>
        <p:nvSpPr>
          <p:cNvPr id="9218" name="Rectangle 2"/>
          <p:cNvSpPr>
            <a:spLocks noGrp="1" noRot="1" noChangeArrowheads="1"/>
          </p:cNvSpPr>
          <p:nvPr>
            <p:ph type="title"/>
          </p:nvPr>
        </p:nvSpPr>
        <p:spPr>
          <a:xfrm>
            <a:off x="0" y="0"/>
            <a:ext cx="8842375" cy="592138"/>
          </a:xfrm>
        </p:spPr>
        <p:txBody>
          <a:bodyPr>
            <a:normAutofit fontScale="90000"/>
          </a:bodyPr>
          <a:lstStyle/>
          <a:p>
            <a:pPr algn="ctr"/>
            <a:r>
              <a:rPr lang="en-US" sz="4000">
                <a:latin typeface="Comic Sans MS" pitchFamily="66" charset="0"/>
              </a:rPr>
              <a:t>Penggolongan Produk Sampingan</a:t>
            </a:r>
            <a:endParaRPr lang="id-ID" sz="4000">
              <a:latin typeface="Comic Sans MS" pitchFamily="66"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Rot="1" noChangeArrowheads="1"/>
          </p:cNvSpPr>
          <p:nvPr>
            <p:ph idx="1"/>
          </p:nvPr>
        </p:nvSpPr>
        <p:spPr>
          <a:xfrm>
            <a:off x="0" y="981075"/>
            <a:ext cx="9144000" cy="5876925"/>
          </a:xfrm>
        </p:spPr>
        <p:txBody>
          <a:bodyPr/>
          <a:lstStyle/>
          <a:p>
            <a:pPr>
              <a:lnSpc>
                <a:spcPct val="90000"/>
              </a:lnSpc>
            </a:pPr>
            <a:r>
              <a:rPr lang="en-US" sz="2000">
                <a:solidFill>
                  <a:srgbClr val="FFFF00"/>
                </a:solidFill>
                <a:latin typeface="Comic Sans MS" pitchFamily="66" charset="0"/>
              </a:rPr>
              <a:t>Metode Tanpa Harga Pokok</a:t>
            </a:r>
          </a:p>
          <a:p>
            <a:pPr>
              <a:lnSpc>
                <a:spcPct val="90000"/>
              </a:lnSpc>
              <a:buFont typeface="Wingdings" pitchFamily="2" charset="2"/>
              <a:buNone/>
            </a:pPr>
            <a:r>
              <a:rPr lang="en-US" sz="2000">
                <a:latin typeface="Comic Sans MS" pitchFamily="66" charset="0"/>
              </a:rPr>
              <a:t>	PS tidak memperoleh alokasi biaya produksi dari pengolahan produk sebelum dipisah</a:t>
            </a:r>
          </a:p>
          <a:p>
            <a:pPr>
              <a:lnSpc>
                <a:spcPct val="90000"/>
              </a:lnSpc>
              <a:buFont typeface="Wingdings" pitchFamily="2" charset="2"/>
              <a:buNone/>
            </a:pPr>
            <a:r>
              <a:rPr lang="en-US" sz="2000">
                <a:latin typeface="Comic Sans MS" pitchFamily="66" charset="0"/>
              </a:rPr>
              <a:t>	a. PS langsung dapat dijual setelah dipisah</a:t>
            </a:r>
          </a:p>
          <a:p>
            <a:pPr>
              <a:lnSpc>
                <a:spcPct val="90000"/>
              </a:lnSpc>
              <a:buFont typeface="Wingdings" pitchFamily="2" charset="2"/>
              <a:buNone/>
            </a:pPr>
            <a:r>
              <a:rPr lang="en-US" sz="2000">
                <a:latin typeface="Comic Sans MS" pitchFamily="66" charset="0"/>
              </a:rPr>
              <a:t>		Hasil penjualan Produk Sampingan diperlakukan sbg :</a:t>
            </a:r>
          </a:p>
          <a:p>
            <a:pPr>
              <a:lnSpc>
                <a:spcPct val="90000"/>
              </a:lnSpc>
              <a:buFont typeface="Wingdings" pitchFamily="2" charset="2"/>
              <a:buNone/>
            </a:pPr>
            <a:r>
              <a:rPr lang="en-US" sz="2000">
                <a:latin typeface="Comic Sans MS" pitchFamily="66" charset="0"/>
              </a:rPr>
              <a:t>		a.1. Penghasilan diluar usaha</a:t>
            </a:r>
          </a:p>
          <a:p>
            <a:pPr>
              <a:lnSpc>
                <a:spcPct val="90000"/>
              </a:lnSpc>
              <a:buFont typeface="Wingdings" pitchFamily="2" charset="2"/>
              <a:buNone/>
            </a:pPr>
            <a:r>
              <a:rPr lang="en-US" sz="2000">
                <a:latin typeface="Comic Sans MS" pitchFamily="66" charset="0"/>
              </a:rPr>
              <a:t>		a.2. Penambah penghasilan penjualan Produk Utama</a:t>
            </a:r>
          </a:p>
          <a:p>
            <a:pPr>
              <a:lnSpc>
                <a:spcPct val="90000"/>
              </a:lnSpc>
              <a:buFont typeface="Wingdings" pitchFamily="2" charset="2"/>
              <a:buNone/>
            </a:pPr>
            <a:r>
              <a:rPr lang="en-US" sz="2000">
                <a:latin typeface="Comic Sans MS" pitchFamily="66" charset="0"/>
              </a:rPr>
              <a:t>		a.3. Pengurang Harga Pokok Penjualan</a:t>
            </a:r>
          </a:p>
          <a:p>
            <a:pPr>
              <a:lnSpc>
                <a:spcPct val="90000"/>
              </a:lnSpc>
              <a:buFont typeface="Wingdings" pitchFamily="2" charset="2"/>
              <a:buNone/>
            </a:pPr>
            <a:r>
              <a:rPr lang="en-US" sz="2000">
                <a:latin typeface="Comic Sans MS" pitchFamily="66" charset="0"/>
              </a:rPr>
              <a:t>		a.4. Pengurang biaya produksi Produk Utama</a:t>
            </a:r>
          </a:p>
          <a:p>
            <a:pPr>
              <a:lnSpc>
                <a:spcPct val="90000"/>
              </a:lnSpc>
              <a:buFont typeface="Wingdings" pitchFamily="2" charset="2"/>
              <a:buNone/>
            </a:pPr>
            <a:r>
              <a:rPr lang="en-US" sz="2000">
                <a:latin typeface="Comic Sans MS" pitchFamily="66" charset="0"/>
              </a:rPr>
              <a:t>	b. PS perlu proses lebih lanjut setelah dipisah dari PU</a:t>
            </a:r>
          </a:p>
          <a:p>
            <a:pPr>
              <a:lnSpc>
                <a:spcPct val="90000"/>
              </a:lnSpc>
              <a:buFont typeface="Wingdings" pitchFamily="2" charset="2"/>
              <a:buNone/>
            </a:pPr>
            <a:r>
              <a:rPr lang="en-US" sz="2000">
                <a:latin typeface="Comic Sans MS" pitchFamily="66" charset="0"/>
              </a:rPr>
              <a:t>		Penjualan bersih Produk Sampingan</a:t>
            </a:r>
          </a:p>
          <a:p>
            <a:pPr>
              <a:lnSpc>
                <a:spcPct val="90000"/>
              </a:lnSpc>
              <a:buFont typeface="Wingdings" pitchFamily="2" charset="2"/>
              <a:buNone/>
            </a:pPr>
            <a:r>
              <a:rPr lang="en-US" sz="2000">
                <a:latin typeface="Comic Sans MS" pitchFamily="66" charset="0"/>
              </a:rPr>
              <a:t>		Hasil penjualan Produk Sampingan diperlakukan sbg :</a:t>
            </a:r>
          </a:p>
          <a:p>
            <a:pPr algn="ctr">
              <a:lnSpc>
                <a:spcPct val="90000"/>
              </a:lnSpc>
              <a:buFont typeface="Wingdings" pitchFamily="2" charset="2"/>
              <a:buNone/>
            </a:pPr>
            <a:r>
              <a:rPr lang="en-US" sz="2000">
                <a:latin typeface="Comic Sans MS" pitchFamily="66" charset="0"/>
              </a:rPr>
              <a:t>		Idem</a:t>
            </a:r>
          </a:p>
          <a:p>
            <a:pPr>
              <a:lnSpc>
                <a:spcPct val="90000"/>
              </a:lnSpc>
            </a:pPr>
            <a:r>
              <a:rPr lang="en-US" sz="2000">
                <a:solidFill>
                  <a:srgbClr val="FFFF00"/>
                </a:solidFill>
                <a:latin typeface="Comic Sans MS" pitchFamily="66" charset="0"/>
              </a:rPr>
              <a:t>Metode Harga Pokok Pengganti (Replacement Cost)</a:t>
            </a:r>
          </a:p>
          <a:p>
            <a:pPr>
              <a:lnSpc>
                <a:spcPct val="90000"/>
              </a:lnSpc>
            </a:pPr>
            <a:r>
              <a:rPr lang="en-US" sz="2000">
                <a:solidFill>
                  <a:srgbClr val="FFFF00"/>
                </a:solidFill>
                <a:latin typeface="Comic Sans MS" pitchFamily="66" charset="0"/>
              </a:rPr>
              <a:t>Metode Harga Pokok</a:t>
            </a:r>
          </a:p>
          <a:p>
            <a:pPr>
              <a:lnSpc>
                <a:spcPct val="90000"/>
              </a:lnSpc>
              <a:buFont typeface="Wingdings" pitchFamily="2" charset="2"/>
              <a:buNone/>
            </a:pPr>
            <a:r>
              <a:rPr lang="en-US" sz="2000">
                <a:latin typeface="Comic Sans MS" pitchFamily="66" charset="0"/>
              </a:rPr>
              <a:t>	 PS memperoleh alokasi biaya produksi dari pengolahan produk sebelum dipisah</a:t>
            </a:r>
            <a:endParaRPr lang="id-ID" sz="2000">
              <a:latin typeface="Comic Sans MS" pitchFamily="66" charset="0"/>
            </a:endParaRPr>
          </a:p>
        </p:txBody>
      </p:sp>
      <p:sp>
        <p:nvSpPr>
          <p:cNvPr id="12290" name="Rectangle 2"/>
          <p:cNvSpPr>
            <a:spLocks noGrp="1" noRot="1" noChangeArrowheads="1"/>
          </p:cNvSpPr>
          <p:nvPr>
            <p:ph type="title"/>
          </p:nvPr>
        </p:nvSpPr>
        <p:spPr>
          <a:xfrm>
            <a:off x="0" y="0"/>
            <a:ext cx="9144000" cy="692150"/>
          </a:xfrm>
        </p:spPr>
        <p:txBody>
          <a:bodyPr>
            <a:normAutofit/>
          </a:bodyPr>
          <a:lstStyle/>
          <a:p>
            <a:pPr algn="ctr"/>
            <a:r>
              <a:rPr lang="en-US" sz="3200">
                <a:latin typeface="Comic Sans MS" pitchFamily="66" charset="0"/>
              </a:rPr>
              <a:t>Penentuan Harga Pokok Produk Sampingan</a:t>
            </a:r>
            <a:endParaRPr lang="id-ID" sz="320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a:xfrm>
            <a:off x="0" y="1628775"/>
            <a:ext cx="9144000" cy="4895850"/>
          </a:xfrm>
        </p:spPr>
        <p:txBody>
          <a:bodyPr>
            <a:normAutofit fontScale="92500" lnSpcReduction="10000"/>
          </a:bodyPr>
          <a:lstStyle/>
          <a:p>
            <a:pPr>
              <a:buFont typeface="Wingdings" pitchFamily="2" charset="2"/>
              <a:buNone/>
            </a:pPr>
            <a:r>
              <a:rPr lang="en-US" sz="2000" dirty="0" err="1">
                <a:latin typeface="Comic Sans MS" pitchFamily="66" charset="0"/>
              </a:rPr>
              <a:t>Pengertian</a:t>
            </a:r>
            <a:endParaRPr lang="en-US" sz="2000" dirty="0">
              <a:latin typeface="Comic Sans MS" pitchFamily="66" charset="0"/>
            </a:endParaRPr>
          </a:p>
          <a:p>
            <a:pPr>
              <a:buFont typeface="Wingdings" pitchFamily="2" charset="2"/>
              <a:buNone/>
            </a:pPr>
            <a:r>
              <a:rPr lang="en-US" sz="2000" dirty="0">
                <a:latin typeface="Comic Sans MS" pitchFamily="66" charset="0"/>
              </a:rPr>
              <a:t>	</a:t>
            </a:r>
            <a:r>
              <a:rPr lang="en-US" sz="2000" dirty="0" err="1">
                <a:latin typeface="Comic Sans MS" pitchFamily="66" charset="0"/>
              </a:rPr>
              <a:t>Beberapa</a:t>
            </a:r>
            <a:r>
              <a:rPr lang="en-US" sz="2000" dirty="0">
                <a:latin typeface="Comic Sans MS" pitchFamily="66" charset="0"/>
              </a:rPr>
              <a:t> </a:t>
            </a:r>
            <a:r>
              <a:rPr lang="en-US" sz="2000" dirty="0" err="1">
                <a:latin typeface="Comic Sans MS" pitchFamily="66" charset="0"/>
              </a:rPr>
              <a:t>macam</a:t>
            </a:r>
            <a:r>
              <a:rPr lang="en-US" sz="2000" dirty="0">
                <a:latin typeface="Comic Sans MS" pitchFamily="66" charset="0"/>
              </a:rPr>
              <a:t> </a:t>
            </a:r>
            <a:r>
              <a:rPr lang="en-US" sz="2000" dirty="0" err="1">
                <a:latin typeface="Comic Sans MS" pitchFamily="66" charset="0"/>
              </a:rPr>
              <a:t>produk</a:t>
            </a:r>
            <a:r>
              <a:rPr lang="en-US" sz="2000" dirty="0">
                <a:latin typeface="Comic Sans MS" pitchFamily="66" charset="0"/>
              </a:rPr>
              <a:t> </a:t>
            </a:r>
            <a:r>
              <a:rPr lang="en-US" sz="2000" dirty="0" err="1">
                <a:latin typeface="Comic Sans MS" pitchFamily="66" charset="0"/>
              </a:rPr>
              <a:t>dihasilkan</a:t>
            </a:r>
            <a:r>
              <a:rPr lang="en-US" sz="2000" dirty="0">
                <a:latin typeface="Comic Sans MS" pitchFamily="66" charset="0"/>
              </a:rPr>
              <a:t> </a:t>
            </a:r>
            <a:r>
              <a:rPr lang="en-US" sz="2000" dirty="0" err="1">
                <a:latin typeface="Comic Sans MS" pitchFamily="66" charset="0"/>
              </a:rPr>
              <a:t>bersama-sama</a:t>
            </a:r>
            <a:r>
              <a:rPr lang="en-US" sz="2000" dirty="0">
                <a:latin typeface="Comic Sans MS" pitchFamily="66" charset="0"/>
              </a:rPr>
              <a:t> dg </a:t>
            </a:r>
            <a:r>
              <a:rPr lang="en-US" sz="2000" dirty="0" err="1">
                <a:latin typeface="Comic Sans MS" pitchFamily="66" charset="0"/>
              </a:rPr>
              <a:t>fasilitas</a:t>
            </a:r>
            <a:r>
              <a:rPr lang="en-US" sz="2000" dirty="0">
                <a:latin typeface="Comic Sans MS" pitchFamily="66" charset="0"/>
              </a:rPr>
              <a:t> </a:t>
            </a:r>
            <a:r>
              <a:rPr lang="en-US" sz="2000" dirty="0" err="1">
                <a:latin typeface="Comic Sans MS" pitchFamily="66" charset="0"/>
              </a:rPr>
              <a:t>sama</a:t>
            </a:r>
            <a:endParaRPr lang="en-US" sz="2000" dirty="0">
              <a:latin typeface="Comic Sans MS" pitchFamily="66" charset="0"/>
            </a:endParaRPr>
          </a:p>
          <a:p>
            <a:pPr>
              <a:buFont typeface="Wingdings" pitchFamily="2" charset="2"/>
              <a:buNone/>
            </a:pPr>
            <a:endParaRPr lang="en-US" sz="2000" dirty="0">
              <a:latin typeface="Comic Sans MS" pitchFamily="66" charset="0"/>
            </a:endParaRPr>
          </a:p>
          <a:p>
            <a:pPr>
              <a:buFont typeface="Wingdings" pitchFamily="2" charset="2"/>
              <a:buNone/>
            </a:pPr>
            <a:endParaRPr lang="en-US" sz="2000" dirty="0">
              <a:latin typeface="Comic Sans MS" pitchFamily="66" charset="0"/>
            </a:endParaRPr>
          </a:p>
          <a:p>
            <a:pPr algn="ctr">
              <a:buFont typeface="Wingdings" pitchFamily="2" charset="2"/>
              <a:buNone/>
            </a:pPr>
            <a:r>
              <a:rPr lang="en-US" sz="2000" dirty="0">
                <a:solidFill>
                  <a:srgbClr val="FFFF00"/>
                </a:solidFill>
                <a:effectLst>
                  <a:outerShdw blurRad="38100" dist="38100" dir="2700000" algn="tl">
                    <a:srgbClr val="FFFFFF"/>
                  </a:outerShdw>
                </a:effectLst>
                <a:latin typeface="Comic Sans MS" pitchFamily="66" charset="0"/>
              </a:rPr>
              <a:t>Common Cost ( </a:t>
            </a:r>
            <a:r>
              <a:rPr lang="en-US" sz="2000" dirty="0" err="1">
                <a:solidFill>
                  <a:srgbClr val="FFFF00"/>
                </a:solidFill>
                <a:effectLst>
                  <a:outerShdw blurRad="38100" dist="38100" dir="2700000" algn="tl">
                    <a:srgbClr val="FFFFFF"/>
                  </a:outerShdw>
                </a:effectLst>
                <a:latin typeface="Comic Sans MS" pitchFamily="66" charset="0"/>
              </a:rPr>
              <a:t>Biaya</a:t>
            </a:r>
            <a:r>
              <a:rPr lang="en-US" sz="2000" dirty="0">
                <a:solidFill>
                  <a:srgbClr val="FFFF00"/>
                </a:solidFill>
                <a:effectLst>
                  <a:outerShdw blurRad="38100" dist="38100" dir="2700000" algn="tl">
                    <a:srgbClr val="FFFFFF"/>
                  </a:outerShdw>
                </a:effectLst>
                <a:latin typeface="Comic Sans MS" pitchFamily="66" charset="0"/>
              </a:rPr>
              <a:t> </a:t>
            </a:r>
            <a:r>
              <a:rPr lang="en-US" sz="2000" dirty="0" err="1">
                <a:solidFill>
                  <a:srgbClr val="FFFF00"/>
                </a:solidFill>
                <a:effectLst>
                  <a:outerShdw blurRad="38100" dist="38100" dir="2700000" algn="tl">
                    <a:srgbClr val="FFFFFF"/>
                  </a:outerShdw>
                </a:effectLst>
                <a:latin typeface="Comic Sans MS" pitchFamily="66" charset="0"/>
              </a:rPr>
              <a:t>Gabungan</a:t>
            </a:r>
            <a:r>
              <a:rPr lang="en-US" sz="2000" dirty="0">
                <a:solidFill>
                  <a:srgbClr val="FFFF00"/>
                </a:solidFill>
                <a:effectLst>
                  <a:outerShdw blurRad="38100" dist="38100" dir="2700000" algn="tl">
                    <a:srgbClr val="FFFFFF"/>
                  </a:outerShdw>
                </a:effectLst>
                <a:latin typeface="Comic Sans MS" pitchFamily="66" charset="0"/>
              </a:rPr>
              <a:t> )</a:t>
            </a:r>
          </a:p>
          <a:p>
            <a:pPr algn="ctr">
              <a:buFont typeface="Wingdings" pitchFamily="2" charset="2"/>
              <a:buNone/>
            </a:pPr>
            <a:endParaRPr lang="en-US" sz="2000" dirty="0">
              <a:latin typeface="Comic Sans MS" pitchFamily="66" charset="0"/>
            </a:endParaRPr>
          </a:p>
          <a:p>
            <a:pPr>
              <a:buFont typeface="Wingdings" pitchFamily="2" charset="2"/>
              <a:buNone/>
            </a:pPr>
            <a:r>
              <a:rPr lang="en-US" sz="2000" dirty="0">
                <a:latin typeface="Comic Sans MS" pitchFamily="66" charset="0"/>
              </a:rPr>
              <a:t>		BBB		</a:t>
            </a:r>
            <a:r>
              <a:rPr lang="en-US" sz="2000" dirty="0" err="1">
                <a:latin typeface="Comic Sans MS" pitchFamily="66" charset="0"/>
              </a:rPr>
              <a:t>Dapat</a:t>
            </a:r>
            <a:r>
              <a:rPr lang="en-US" sz="2000" dirty="0">
                <a:latin typeface="Comic Sans MS" pitchFamily="66" charset="0"/>
              </a:rPr>
              <a:t> </a:t>
            </a:r>
            <a:r>
              <a:rPr lang="en-US" sz="2000" dirty="0" err="1">
                <a:latin typeface="Comic Sans MS" pitchFamily="66" charset="0"/>
              </a:rPr>
              <a:t>diikuti</a:t>
            </a:r>
            <a:r>
              <a:rPr lang="en-US" sz="2000" dirty="0">
                <a:latin typeface="Comic Sans MS" pitchFamily="66" charset="0"/>
              </a:rPr>
              <a:t> </a:t>
            </a:r>
            <a:r>
              <a:rPr lang="en-US" sz="2000" dirty="0" err="1">
                <a:latin typeface="Comic Sans MS" pitchFamily="66" charset="0"/>
              </a:rPr>
              <a:t>jejaknya</a:t>
            </a:r>
            <a:r>
              <a:rPr lang="en-US" sz="2000" dirty="0">
                <a:latin typeface="Comic Sans MS" pitchFamily="66" charset="0"/>
              </a:rPr>
              <a:t> </a:t>
            </a:r>
            <a:r>
              <a:rPr lang="en-US" sz="2000" dirty="0" err="1">
                <a:latin typeface="Comic Sans MS" pitchFamily="66" charset="0"/>
              </a:rPr>
              <a:t>lgs</a:t>
            </a:r>
            <a:r>
              <a:rPr lang="en-US" sz="2000" dirty="0">
                <a:latin typeface="Comic Sans MS" pitchFamily="66" charset="0"/>
              </a:rPr>
              <a:t> </a:t>
            </a:r>
            <a:r>
              <a:rPr lang="en-US" sz="2000" dirty="0" err="1">
                <a:latin typeface="Comic Sans MS" pitchFamily="66" charset="0"/>
              </a:rPr>
              <a:t>ke</a:t>
            </a:r>
            <a:r>
              <a:rPr lang="en-US" sz="2000" dirty="0">
                <a:latin typeface="Comic Sans MS" pitchFamily="66" charset="0"/>
              </a:rPr>
              <a:t> </a:t>
            </a:r>
            <a:r>
              <a:rPr lang="en-US" sz="2000" dirty="0" err="1">
                <a:latin typeface="Comic Sans MS" pitchFamily="66" charset="0"/>
              </a:rPr>
              <a:t>setiap</a:t>
            </a:r>
            <a:r>
              <a:rPr lang="en-US" sz="2000" dirty="0">
                <a:latin typeface="Comic Sans MS" pitchFamily="66" charset="0"/>
              </a:rPr>
              <a:t> </a:t>
            </a:r>
            <a:r>
              <a:rPr lang="en-US" sz="2000" dirty="0" err="1">
                <a:latin typeface="Comic Sans MS" pitchFamily="66" charset="0"/>
              </a:rPr>
              <a:t>produk</a:t>
            </a:r>
            <a:endParaRPr lang="en-US" sz="2000" dirty="0">
              <a:latin typeface="Comic Sans MS" pitchFamily="66" charset="0"/>
            </a:endParaRPr>
          </a:p>
          <a:p>
            <a:pPr>
              <a:buFont typeface="Wingdings" pitchFamily="2" charset="2"/>
              <a:buNone/>
            </a:pPr>
            <a:r>
              <a:rPr lang="en-US" sz="2000" dirty="0">
                <a:latin typeface="Comic Sans MS" pitchFamily="66" charset="0"/>
              </a:rPr>
              <a:t>		BTKL</a:t>
            </a:r>
          </a:p>
          <a:p>
            <a:pPr>
              <a:buFont typeface="Wingdings" pitchFamily="2" charset="2"/>
              <a:buNone/>
            </a:pPr>
            <a:r>
              <a:rPr lang="en-US" sz="2000" dirty="0">
                <a:latin typeface="Comic Sans MS" pitchFamily="66" charset="0"/>
              </a:rPr>
              <a:t>		BOP		</a:t>
            </a:r>
            <a:r>
              <a:rPr lang="en-US" sz="2000" dirty="0" err="1">
                <a:latin typeface="Comic Sans MS" pitchFamily="66" charset="0"/>
              </a:rPr>
              <a:t>Tidak</a:t>
            </a:r>
            <a:r>
              <a:rPr lang="en-US" sz="2000" dirty="0">
                <a:latin typeface="Comic Sans MS" pitchFamily="66" charset="0"/>
              </a:rPr>
              <a:t> </a:t>
            </a:r>
            <a:r>
              <a:rPr lang="en-US" sz="2000" dirty="0" err="1">
                <a:latin typeface="Comic Sans MS" pitchFamily="66" charset="0"/>
              </a:rPr>
              <a:t>Dapat</a:t>
            </a:r>
            <a:r>
              <a:rPr lang="en-US" sz="2000" dirty="0">
                <a:latin typeface="Comic Sans MS" pitchFamily="66" charset="0"/>
              </a:rPr>
              <a:t> </a:t>
            </a:r>
            <a:r>
              <a:rPr lang="en-US" sz="2000" dirty="0" err="1">
                <a:latin typeface="Comic Sans MS" pitchFamily="66" charset="0"/>
              </a:rPr>
              <a:t>diikuti</a:t>
            </a:r>
            <a:r>
              <a:rPr lang="en-US" sz="2000" dirty="0">
                <a:latin typeface="Comic Sans MS" pitchFamily="66" charset="0"/>
              </a:rPr>
              <a:t> </a:t>
            </a:r>
            <a:r>
              <a:rPr lang="en-US" sz="2000" dirty="0" err="1">
                <a:latin typeface="Comic Sans MS" pitchFamily="66" charset="0"/>
              </a:rPr>
              <a:t>jejaknya</a:t>
            </a:r>
            <a:r>
              <a:rPr lang="en-US" sz="2000" dirty="0">
                <a:latin typeface="Comic Sans MS" pitchFamily="66" charset="0"/>
              </a:rPr>
              <a:t> </a:t>
            </a:r>
            <a:r>
              <a:rPr lang="en-US" sz="2000" dirty="0" err="1">
                <a:latin typeface="Comic Sans MS" pitchFamily="66" charset="0"/>
              </a:rPr>
              <a:t>lgs</a:t>
            </a:r>
            <a:r>
              <a:rPr lang="en-US" sz="2000" dirty="0">
                <a:latin typeface="Comic Sans MS" pitchFamily="66" charset="0"/>
              </a:rPr>
              <a:t> </a:t>
            </a:r>
            <a:r>
              <a:rPr lang="en-US" sz="2000" dirty="0" err="1">
                <a:latin typeface="Comic Sans MS" pitchFamily="66" charset="0"/>
              </a:rPr>
              <a:t>ke</a:t>
            </a:r>
            <a:r>
              <a:rPr lang="en-US" sz="2000" dirty="0">
                <a:latin typeface="Comic Sans MS" pitchFamily="66" charset="0"/>
              </a:rPr>
              <a:t> </a:t>
            </a:r>
            <a:r>
              <a:rPr lang="en-US" sz="2000" dirty="0" err="1">
                <a:latin typeface="Comic Sans MS" pitchFamily="66" charset="0"/>
              </a:rPr>
              <a:t>setiap</a:t>
            </a:r>
            <a:r>
              <a:rPr lang="en-US" sz="2000" dirty="0">
                <a:latin typeface="Comic Sans MS" pitchFamily="66" charset="0"/>
              </a:rPr>
              <a:t> </a:t>
            </a:r>
            <a:r>
              <a:rPr lang="en-US" sz="2000" dirty="0" err="1">
                <a:latin typeface="Comic Sans MS" pitchFamily="66" charset="0"/>
              </a:rPr>
              <a:t>produk</a:t>
            </a:r>
            <a:endParaRPr lang="en-US" sz="2000" dirty="0">
              <a:latin typeface="Comic Sans MS" pitchFamily="66" charset="0"/>
            </a:endParaRPr>
          </a:p>
          <a:p>
            <a:pPr>
              <a:buFont typeface="Wingdings" pitchFamily="2" charset="2"/>
              <a:buNone/>
            </a:pPr>
            <a:endParaRPr lang="en-US" sz="2000" dirty="0">
              <a:latin typeface="Comic Sans MS" pitchFamily="66" charset="0"/>
            </a:endParaRPr>
          </a:p>
          <a:p>
            <a:pPr>
              <a:buFont typeface="Wingdings" pitchFamily="2" charset="2"/>
              <a:buNone/>
            </a:pPr>
            <a:endParaRPr lang="en-US" sz="2000" dirty="0">
              <a:latin typeface="Comic Sans MS" pitchFamily="66" charset="0"/>
            </a:endParaRPr>
          </a:p>
          <a:p>
            <a:pPr>
              <a:buFont typeface="Wingdings" pitchFamily="2" charset="2"/>
              <a:buNone/>
            </a:pPr>
            <a:r>
              <a:rPr lang="en-US" sz="2000" dirty="0">
                <a:latin typeface="Comic Sans MS" pitchFamily="66" charset="0"/>
              </a:rPr>
              <a:t>Ex : </a:t>
            </a:r>
          </a:p>
          <a:p>
            <a:pPr>
              <a:buFont typeface="Wingdings" pitchFamily="2" charset="2"/>
              <a:buNone/>
            </a:pPr>
            <a:r>
              <a:rPr lang="en-US" sz="2000" dirty="0">
                <a:latin typeface="Comic Sans MS" pitchFamily="66" charset="0"/>
              </a:rPr>
              <a:t>	Perusahaan susu</a:t>
            </a:r>
          </a:p>
          <a:p>
            <a:pPr>
              <a:buFont typeface="Wingdings" pitchFamily="2" charset="2"/>
              <a:buNone/>
            </a:pPr>
            <a:r>
              <a:rPr lang="en-US" sz="2000" dirty="0">
                <a:latin typeface="Comic Sans MS" pitchFamily="66" charset="0"/>
              </a:rPr>
              <a:t>    Perusahaan air mineral </a:t>
            </a:r>
            <a:endParaRPr lang="id-ID" sz="2000" dirty="0">
              <a:latin typeface="Comic Sans MS" pitchFamily="66" charset="0"/>
            </a:endParaRPr>
          </a:p>
        </p:txBody>
      </p:sp>
      <p:sp>
        <p:nvSpPr>
          <p:cNvPr id="13314" name="Rectangle 2"/>
          <p:cNvSpPr>
            <a:spLocks noGrp="1" noChangeArrowheads="1"/>
          </p:cNvSpPr>
          <p:nvPr>
            <p:ph type="title"/>
          </p:nvPr>
        </p:nvSpPr>
        <p:spPr>
          <a:xfrm>
            <a:off x="457200" y="277813"/>
            <a:ext cx="8229600" cy="487362"/>
          </a:xfrm>
        </p:spPr>
        <p:txBody>
          <a:bodyPr>
            <a:normAutofit fontScale="90000"/>
          </a:bodyPr>
          <a:lstStyle/>
          <a:p>
            <a:r>
              <a:rPr lang="en-US" sz="3200">
                <a:solidFill>
                  <a:schemeClr val="tx1"/>
                </a:solidFill>
                <a:effectLst>
                  <a:outerShdw blurRad="38100" dist="38100" dir="2700000" algn="tl">
                    <a:srgbClr val="010199"/>
                  </a:outerShdw>
                </a:effectLst>
                <a:latin typeface="Comic Sans MS" pitchFamily="66" charset="0"/>
              </a:rPr>
              <a:t>COMMON PRODUCT (Produk Gabungan)</a:t>
            </a:r>
            <a:endParaRPr lang="id-ID" sz="3200">
              <a:solidFill>
                <a:schemeClr val="tx1"/>
              </a:solidFill>
              <a:effectLst>
                <a:outerShdw blurRad="38100" dist="38100" dir="2700000" algn="tl">
                  <a:srgbClr val="010199"/>
                </a:outerShdw>
              </a:effectLst>
              <a:latin typeface="Comic Sans MS" pitchFamily="66" charset="0"/>
            </a:endParaRPr>
          </a:p>
        </p:txBody>
      </p:sp>
      <p:sp>
        <p:nvSpPr>
          <p:cNvPr id="13316" name="Line 4"/>
          <p:cNvSpPr>
            <a:spLocks noChangeShapeType="1"/>
          </p:cNvSpPr>
          <p:nvPr/>
        </p:nvSpPr>
        <p:spPr bwMode="auto">
          <a:xfrm>
            <a:off x="4140200" y="2492375"/>
            <a:ext cx="0" cy="576263"/>
          </a:xfrm>
          <a:prstGeom prst="line">
            <a:avLst/>
          </a:prstGeom>
          <a:noFill/>
          <a:ln w="9525">
            <a:solidFill>
              <a:schemeClr val="tx1"/>
            </a:solidFill>
            <a:round/>
            <a:headEnd/>
            <a:tailEnd type="triangle" w="med" len="med"/>
          </a:ln>
          <a:effectLst/>
        </p:spPr>
        <p:txBody>
          <a:bodyPr/>
          <a:lstStyle/>
          <a:p>
            <a:endParaRPr lang="en-US"/>
          </a:p>
        </p:txBody>
      </p:sp>
      <p:sp>
        <p:nvSpPr>
          <p:cNvPr id="13317" name="AutoShape 5"/>
          <p:cNvSpPr>
            <a:spLocks/>
          </p:cNvSpPr>
          <p:nvPr/>
        </p:nvSpPr>
        <p:spPr bwMode="auto">
          <a:xfrm>
            <a:off x="2051050" y="3933825"/>
            <a:ext cx="144463" cy="574675"/>
          </a:xfrm>
          <a:prstGeom prst="rightBrace">
            <a:avLst>
              <a:gd name="adj1" fmla="val 33150"/>
              <a:gd name="adj2" fmla="val 50000"/>
            </a:avLst>
          </a:prstGeom>
          <a:noFill/>
          <a:ln w="9525">
            <a:solidFill>
              <a:schemeClr val="tx1"/>
            </a:solidFill>
            <a:round/>
            <a:headEnd/>
            <a:tailEnd/>
          </a:ln>
          <a:effectLst/>
        </p:spPr>
        <p:txBody>
          <a:bodyPr wrap="none" anchor="ctr"/>
          <a:lstStyle/>
          <a:p>
            <a:endParaRPr lang="en-US"/>
          </a:p>
        </p:txBody>
      </p:sp>
      <p:sp>
        <p:nvSpPr>
          <p:cNvPr id="13318" name="Line 6"/>
          <p:cNvSpPr>
            <a:spLocks noChangeShapeType="1"/>
          </p:cNvSpPr>
          <p:nvPr/>
        </p:nvSpPr>
        <p:spPr bwMode="auto">
          <a:xfrm>
            <a:off x="1908175" y="4797425"/>
            <a:ext cx="431800" cy="0"/>
          </a:xfrm>
          <a:prstGeom prst="line">
            <a:avLst/>
          </a:prstGeom>
          <a:noFill/>
          <a:ln w="9525">
            <a:solidFill>
              <a:schemeClr val="tx1"/>
            </a:solidFill>
            <a:round/>
            <a:headEnd/>
            <a:tailEnd type="triangle" w="med" len="med"/>
          </a:ln>
          <a:effectLst/>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Rot="1" noChangeArrowheads="1"/>
          </p:cNvSpPr>
          <p:nvPr>
            <p:ph idx="1"/>
          </p:nvPr>
        </p:nvSpPr>
        <p:spPr>
          <a:xfrm>
            <a:off x="0" y="1196975"/>
            <a:ext cx="9144000" cy="5400675"/>
          </a:xfrm>
        </p:spPr>
        <p:txBody>
          <a:bodyPr/>
          <a:lstStyle/>
          <a:p>
            <a:pPr>
              <a:buFont typeface="Wingdings" pitchFamily="2" charset="2"/>
              <a:buNone/>
            </a:pPr>
            <a:r>
              <a:rPr lang="en-US" sz="2000">
                <a:latin typeface="Comic Sans MS" pitchFamily="66" charset="0"/>
              </a:rPr>
              <a:t>Penjualan Produk Utama						xx</a:t>
            </a:r>
          </a:p>
          <a:p>
            <a:pPr>
              <a:buFont typeface="Wingdings" pitchFamily="2" charset="2"/>
              <a:buNone/>
            </a:pPr>
            <a:r>
              <a:rPr lang="en-US" sz="2000">
                <a:latin typeface="Comic Sans MS" pitchFamily="66" charset="0"/>
              </a:rPr>
              <a:t>Harga Pokok Penjualan :</a:t>
            </a:r>
          </a:p>
          <a:p>
            <a:pPr>
              <a:buFont typeface="Wingdings" pitchFamily="2" charset="2"/>
              <a:buNone/>
            </a:pPr>
            <a:r>
              <a:rPr lang="en-US" sz="2000">
                <a:latin typeface="Comic Sans MS" pitchFamily="66" charset="0"/>
              </a:rPr>
              <a:t>	Biaya Produksi PU (BBB,BTKL,BOP)			xx</a:t>
            </a:r>
          </a:p>
          <a:p>
            <a:pPr>
              <a:buFont typeface="Wingdings" pitchFamily="2" charset="2"/>
              <a:buNone/>
            </a:pPr>
            <a:r>
              <a:rPr lang="en-US" sz="2000">
                <a:latin typeface="Comic Sans MS" pitchFamily="66" charset="0"/>
              </a:rPr>
              <a:t>	Persediaan Akhir PU			           (xx)</a:t>
            </a:r>
          </a:p>
          <a:p>
            <a:pPr>
              <a:buFont typeface="Wingdings" pitchFamily="2" charset="2"/>
              <a:buNone/>
            </a:pPr>
            <a:r>
              <a:rPr lang="en-US" sz="2000">
                <a:latin typeface="Comic Sans MS" pitchFamily="66" charset="0"/>
              </a:rPr>
              <a:t>		HPP PU							           (xx)</a:t>
            </a:r>
          </a:p>
          <a:p>
            <a:pPr>
              <a:buFont typeface="Wingdings" pitchFamily="2" charset="2"/>
              <a:buNone/>
            </a:pPr>
            <a:r>
              <a:rPr lang="en-US" sz="2000">
                <a:latin typeface="Comic Sans MS" pitchFamily="66" charset="0"/>
              </a:rPr>
              <a:t>		Laba Brutto							xx</a:t>
            </a:r>
          </a:p>
          <a:p>
            <a:pPr>
              <a:buFont typeface="Wingdings" pitchFamily="2" charset="2"/>
              <a:buNone/>
            </a:pPr>
            <a:r>
              <a:rPr lang="en-US" sz="2000">
                <a:latin typeface="Comic Sans MS" pitchFamily="66" charset="0"/>
              </a:rPr>
              <a:t>Biaya Usaha :</a:t>
            </a:r>
          </a:p>
          <a:p>
            <a:pPr>
              <a:buFont typeface="Wingdings" pitchFamily="2" charset="2"/>
              <a:buNone/>
            </a:pPr>
            <a:r>
              <a:rPr lang="en-US" sz="2000">
                <a:latin typeface="Comic Sans MS" pitchFamily="66" charset="0"/>
              </a:rPr>
              <a:t>	Biaya Pemasaran			xx</a:t>
            </a:r>
          </a:p>
          <a:p>
            <a:pPr>
              <a:buFont typeface="Wingdings" pitchFamily="2" charset="2"/>
              <a:buNone/>
            </a:pPr>
            <a:r>
              <a:rPr lang="en-US" sz="2000">
                <a:latin typeface="Comic Sans MS" pitchFamily="66" charset="0"/>
              </a:rPr>
              <a:t>	Biaya Administrasi			xx</a:t>
            </a:r>
          </a:p>
          <a:p>
            <a:pPr>
              <a:buFont typeface="Wingdings" pitchFamily="2" charset="2"/>
              <a:buNone/>
            </a:pPr>
            <a:r>
              <a:rPr lang="en-US" sz="2000">
                <a:latin typeface="Comic Sans MS" pitchFamily="66" charset="0"/>
              </a:rPr>
              <a:t>									           (xx)</a:t>
            </a:r>
          </a:p>
          <a:p>
            <a:pPr>
              <a:buFont typeface="Wingdings" pitchFamily="2" charset="2"/>
              <a:buNone/>
            </a:pPr>
            <a:r>
              <a:rPr lang="en-US" sz="2000">
                <a:latin typeface="Comic Sans MS" pitchFamily="66" charset="0"/>
              </a:rPr>
              <a:t>		Laba Bersih Usaha						xx</a:t>
            </a:r>
          </a:p>
          <a:p>
            <a:pPr>
              <a:buFont typeface="Wingdings" pitchFamily="2" charset="2"/>
              <a:buNone/>
            </a:pPr>
            <a:r>
              <a:rPr lang="en-US" sz="2000">
                <a:solidFill>
                  <a:srgbClr val="FFFF00"/>
                </a:solidFill>
                <a:latin typeface="Comic Sans MS" pitchFamily="66" charset="0"/>
              </a:rPr>
              <a:t>Penghasilan diluar usaha :</a:t>
            </a:r>
          </a:p>
          <a:p>
            <a:pPr>
              <a:buFont typeface="Wingdings" pitchFamily="2" charset="2"/>
              <a:buNone/>
            </a:pPr>
            <a:r>
              <a:rPr lang="en-US" sz="2000">
                <a:solidFill>
                  <a:srgbClr val="FFFF00"/>
                </a:solidFill>
                <a:latin typeface="Comic Sans MS" pitchFamily="66" charset="0"/>
              </a:rPr>
              <a:t>	Penjualan Produk Sampingan						xx</a:t>
            </a:r>
          </a:p>
          <a:p>
            <a:pPr>
              <a:buFont typeface="Wingdings" pitchFamily="2" charset="2"/>
              <a:buNone/>
            </a:pPr>
            <a:r>
              <a:rPr lang="en-US" sz="2000">
                <a:latin typeface="Comic Sans MS" pitchFamily="66" charset="0"/>
              </a:rPr>
              <a:t>		Laba Bersih Usaha Sebelum Pajak				xx</a:t>
            </a:r>
            <a:endParaRPr lang="id-ID" sz="2000">
              <a:latin typeface="Comic Sans MS" pitchFamily="66" charset="0"/>
            </a:endParaRPr>
          </a:p>
        </p:txBody>
      </p:sp>
      <p:sp>
        <p:nvSpPr>
          <p:cNvPr id="14338" name="Rectangle 2"/>
          <p:cNvSpPr>
            <a:spLocks noGrp="1" noRot="1" noChangeArrowheads="1"/>
          </p:cNvSpPr>
          <p:nvPr>
            <p:ph type="title"/>
          </p:nvPr>
        </p:nvSpPr>
        <p:spPr>
          <a:xfrm>
            <a:off x="0" y="0"/>
            <a:ext cx="9144000" cy="836613"/>
          </a:xfrm>
        </p:spPr>
        <p:txBody>
          <a:bodyPr/>
          <a:lstStyle/>
          <a:p>
            <a:pPr algn="ctr"/>
            <a:r>
              <a:rPr lang="en-US" sz="2400">
                <a:latin typeface="Comic Sans MS" pitchFamily="66" charset="0"/>
              </a:rPr>
              <a:t>Hasil penjualan Produk Sampingan diperlakukan sbg Penghasilan diluar usaha</a:t>
            </a:r>
            <a:endParaRPr lang="id-ID" sz="2400">
              <a:latin typeface="Comic Sans MS" pitchFamily="66" charset="0"/>
            </a:endParaRPr>
          </a:p>
        </p:txBody>
      </p:sp>
      <p:sp>
        <p:nvSpPr>
          <p:cNvPr id="14340" name="Line 4"/>
          <p:cNvSpPr>
            <a:spLocks noChangeShapeType="1"/>
          </p:cNvSpPr>
          <p:nvPr/>
        </p:nvSpPr>
        <p:spPr bwMode="auto">
          <a:xfrm>
            <a:off x="6300788" y="2636838"/>
            <a:ext cx="792162" cy="0"/>
          </a:xfrm>
          <a:prstGeom prst="line">
            <a:avLst/>
          </a:prstGeom>
          <a:noFill/>
          <a:ln w="9525">
            <a:solidFill>
              <a:schemeClr val="tx1"/>
            </a:solidFill>
            <a:round/>
            <a:headEnd/>
            <a:tailEnd/>
          </a:ln>
          <a:effectLst/>
        </p:spPr>
        <p:txBody>
          <a:bodyPr/>
          <a:lstStyle/>
          <a:p>
            <a:endParaRPr lang="en-US"/>
          </a:p>
        </p:txBody>
      </p:sp>
      <p:sp>
        <p:nvSpPr>
          <p:cNvPr id="14341" name="Line 5"/>
          <p:cNvSpPr>
            <a:spLocks noChangeShapeType="1"/>
          </p:cNvSpPr>
          <p:nvPr/>
        </p:nvSpPr>
        <p:spPr bwMode="auto">
          <a:xfrm>
            <a:off x="8172450" y="3068638"/>
            <a:ext cx="647700" cy="0"/>
          </a:xfrm>
          <a:prstGeom prst="line">
            <a:avLst/>
          </a:prstGeom>
          <a:noFill/>
          <a:ln w="9525">
            <a:solidFill>
              <a:schemeClr val="tx1"/>
            </a:solidFill>
            <a:round/>
            <a:headEnd/>
            <a:tailEnd/>
          </a:ln>
          <a:effectLst/>
        </p:spPr>
        <p:txBody>
          <a:bodyPr/>
          <a:lstStyle/>
          <a:p>
            <a:endParaRPr lang="en-US"/>
          </a:p>
        </p:txBody>
      </p:sp>
      <p:sp>
        <p:nvSpPr>
          <p:cNvPr id="14342" name="Line 6"/>
          <p:cNvSpPr>
            <a:spLocks noChangeShapeType="1"/>
          </p:cNvSpPr>
          <p:nvPr/>
        </p:nvSpPr>
        <p:spPr bwMode="auto">
          <a:xfrm>
            <a:off x="8243888" y="4941888"/>
            <a:ext cx="504825" cy="0"/>
          </a:xfrm>
          <a:prstGeom prst="line">
            <a:avLst/>
          </a:prstGeom>
          <a:noFill/>
          <a:ln w="9525">
            <a:solidFill>
              <a:schemeClr val="tx1"/>
            </a:solidFill>
            <a:round/>
            <a:headEnd/>
            <a:tailEnd/>
          </a:ln>
          <a:effectLst/>
        </p:spPr>
        <p:txBody>
          <a:bodyPr/>
          <a:lstStyle/>
          <a:p>
            <a:endParaRPr lang="en-US"/>
          </a:p>
        </p:txBody>
      </p:sp>
      <p:sp>
        <p:nvSpPr>
          <p:cNvPr id="14343" name="Line 7"/>
          <p:cNvSpPr>
            <a:spLocks noChangeShapeType="1"/>
          </p:cNvSpPr>
          <p:nvPr/>
        </p:nvSpPr>
        <p:spPr bwMode="auto">
          <a:xfrm>
            <a:off x="8101013" y="6021388"/>
            <a:ext cx="792162" cy="0"/>
          </a:xfrm>
          <a:prstGeom prst="line">
            <a:avLst/>
          </a:prstGeom>
          <a:noFill/>
          <a:ln w="9525">
            <a:solidFill>
              <a:schemeClr val="tx1"/>
            </a:solidFill>
            <a:round/>
            <a:headEnd/>
            <a:tailEnd/>
          </a:ln>
          <a:effectLst/>
        </p:spPr>
        <p:txBody>
          <a:bodyPr/>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Rot="1" noChangeArrowheads="1"/>
          </p:cNvSpPr>
          <p:nvPr>
            <p:ph idx="1"/>
          </p:nvPr>
        </p:nvSpPr>
        <p:spPr>
          <a:xfrm>
            <a:off x="0" y="1484313"/>
            <a:ext cx="9144000" cy="5043487"/>
          </a:xfrm>
        </p:spPr>
        <p:txBody>
          <a:bodyPr>
            <a:normAutofit lnSpcReduction="10000"/>
          </a:bodyPr>
          <a:lstStyle/>
          <a:p>
            <a:pPr>
              <a:buFont typeface="Wingdings" pitchFamily="2" charset="2"/>
              <a:buNone/>
            </a:pPr>
            <a:r>
              <a:rPr lang="en-US" sz="1800">
                <a:latin typeface="Comic Sans MS" pitchFamily="66" charset="0"/>
              </a:rPr>
              <a:t>Penjualan :</a:t>
            </a:r>
          </a:p>
          <a:p>
            <a:pPr>
              <a:buFont typeface="Wingdings" pitchFamily="2" charset="2"/>
              <a:buNone/>
            </a:pPr>
            <a:r>
              <a:rPr lang="en-US" sz="1800">
                <a:latin typeface="Comic Sans MS" pitchFamily="66" charset="0"/>
              </a:rPr>
              <a:t>	Penjualan Produk Utama						xx</a:t>
            </a:r>
          </a:p>
          <a:p>
            <a:pPr>
              <a:buFont typeface="Wingdings" pitchFamily="2" charset="2"/>
              <a:buNone/>
            </a:pPr>
            <a:r>
              <a:rPr lang="en-US" sz="1800">
                <a:latin typeface="Comic Sans MS" pitchFamily="66" charset="0"/>
              </a:rPr>
              <a:t>	</a:t>
            </a:r>
            <a:r>
              <a:rPr lang="en-US" sz="1800">
                <a:solidFill>
                  <a:srgbClr val="FFFF00"/>
                </a:solidFill>
                <a:latin typeface="Comic Sans MS" pitchFamily="66" charset="0"/>
              </a:rPr>
              <a:t>Penjualan Produk Sampingan						xx</a:t>
            </a:r>
          </a:p>
          <a:p>
            <a:pPr>
              <a:buFont typeface="Wingdings" pitchFamily="2" charset="2"/>
              <a:buNone/>
            </a:pPr>
            <a:r>
              <a:rPr lang="en-US" sz="1800">
                <a:latin typeface="Comic Sans MS" pitchFamily="66" charset="0"/>
              </a:rPr>
              <a:t>		Junlah Penjualan							xx</a:t>
            </a:r>
          </a:p>
          <a:p>
            <a:pPr>
              <a:buFont typeface="Wingdings" pitchFamily="2" charset="2"/>
              <a:buNone/>
            </a:pPr>
            <a:r>
              <a:rPr lang="en-US" sz="1800">
                <a:latin typeface="Comic Sans MS" pitchFamily="66" charset="0"/>
              </a:rPr>
              <a:t>Harga Pokok Penjualan :</a:t>
            </a:r>
          </a:p>
          <a:p>
            <a:pPr>
              <a:buFont typeface="Wingdings" pitchFamily="2" charset="2"/>
              <a:buNone/>
            </a:pPr>
            <a:r>
              <a:rPr lang="en-US" sz="1800">
                <a:latin typeface="Comic Sans MS" pitchFamily="66" charset="0"/>
              </a:rPr>
              <a:t>	Biaya Produksi PU (BBB,BTKL,BOP)			xx</a:t>
            </a:r>
          </a:p>
          <a:p>
            <a:pPr>
              <a:buFont typeface="Wingdings" pitchFamily="2" charset="2"/>
              <a:buNone/>
            </a:pPr>
            <a:r>
              <a:rPr lang="en-US" sz="1800">
                <a:latin typeface="Comic Sans MS" pitchFamily="66" charset="0"/>
              </a:rPr>
              <a:t>	Persediaan Akhir PU				            (xx)</a:t>
            </a:r>
          </a:p>
          <a:p>
            <a:pPr>
              <a:buFont typeface="Wingdings" pitchFamily="2" charset="2"/>
              <a:buNone/>
            </a:pPr>
            <a:r>
              <a:rPr lang="en-US" sz="1800">
                <a:latin typeface="Comic Sans MS" pitchFamily="66" charset="0"/>
              </a:rPr>
              <a:t>		HPP PU							            (xx)</a:t>
            </a:r>
          </a:p>
          <a:p>
            <a:pPr>
              <a:buFont typeface="Wingdings" pitchFamily="2" charset="2"/>
              <a:buNone/>
            </a:pPr>
            <a:r>
              <a:rPr lang="en-US" sz="1800">
                <a:latin typeface="Comic Sans MS" pitchFamily="66" charset="0"/>
              </a:rPr>
              <a:t>		Laba Brutto							xx</a:t>
            </a:r>
          </a:p>
          <a:p>
            <a:pPr>
              <a:buFont typeface="Wingdings" pitchFamily="2" charset="2"/>
              <a:buNone/>
            </a:pPr>
            <a:r>
              <a:rPr lang="en-US" sz="1800">
                <a:latin typeface="Comic Sans MS" pitchFamily="66" charset="0"/>
              </a:rPr>
              <a:t>Biaya Usaha :</a:t>
            </a:r>
          </a:p>
          <a:p>
            <a:pPr>
              <a:buFont typeface="Wingdings" pitchFamily="2" charset="2"/>
              <a:buNone/>
            </a:pPr>
            <a:r>
              <a:rPr lang="en-US" sz="1800">
                <a:latin typeface="Comic Sans MS" pitchFamily="66" charset="0"/>
              </a:rPr>
              <a:t>	Biaya Pemasaran			xx</a:t>
            </a:r>
          </a:p>
          <a:p>
            <a:pPr>
              <a:buFont typeface="Wingdings" pitchFamily="2" charset="2"/>
              <a:buNone/>
            </a:pPr>
            <a:r>
              <a:rPr lang="en-US" sz="1800">
                <a:latin typeface="Comic Sans MS" pitchFamily="66" charset="0"/>
              </a:rPr>
              <a:t>	Biaya Administrasi			xx</a:t>
            </a:r>
          </a:p>
          <a:p>
            <a:pPr>
              <a:buFont typeface="Wingdings" pitchFamily="2" charset="2"/>
              <a:buNone/>
            </a:pPr>
            <a:r>
              <a:rPr lang="en-US" sz="1800">
                <a:latin typeface="Comic Sans MS" pitchFamily="66" charset="0"/>
              </a:rPr>
              <a:t>									            (xx)</a:t>
            </a:r>
          </a:p>
          <a:p>
            <a:pPr>
              <a:buFont typeface="Wingdings" pitchFamily="2" charset="2"/>
              <a:buNone/>
            </a:pPr>
            <a:r>
              <a:rPr lang="en-US" sz="1800">
                <a:latin typeface="Comic Sans MS" pitchFamily="66" charset="0"/>
              </a:rPr>
              <a:t>		Laba Bersih Usaha						xx</a:t>
            </a:r>
          </a:p>
          <a:p>
            <a:pPr>
              <a:buFont typeface="Wingdings" pitchFamily="2" charset="2"/>
              <a:buNone/>
            </a:pPr>
            <a:r>
              <a:rPr lang="en-US" sz="1800">
                <a:latin typeface="Comic Sans MS" pitchFamily="66" charset="0"/>
              </a:rPr>
              <a:t>		</a:t>
            </a:r>
            <a:endParaRPr lang="id-ID" sz="1800">
              <a:latin typeface="Comic Sans MS" pitchFamily="66" charset="0"/>
            </a:endParaRPr>
          </a:p>
        </p:txBody>
      </p:sp>
      <p:sp>
        <p:nvSpPr>
          <p:cNvPr id="16386" name="Rectangle 2"/>
          <p:cNvSpPr>
            <a:spLocks noGrp="1" noRot="1" noChangeArrowheads="1"/>
          </p:cNvSpPr>
          <p:nvPr>
            <p:ph type="title"/>
          </p:nvPr>
        </p:nvSpPr>
        <p:spPr>
          <a:xfrm>
            <a:off x="0" y="0"/>
            <a:ext cx="9144000" cy="852488"/>
          </a:xfrm>
        </p:spPr>
        <p:txBody>
          <a:bodyPr>
            <a:normAutofit/>
          </a:bodyPr>
          <a:lstStyle/>
          <a:p>
            <a:pPr algn="ctr"/>
            <a:r>
              <a:rPr lang="en-US" sz="2400">
                <a:latin typeface="Comic Sans MS" pitchFamily="66" charset="0"/>
              </a:rPr>
              <a:t>Hasil penjualan Produk Sampingan diperlakukan sbg Penambah penghasilan penjualan Produk Utama</a:t>
            </a:r>
            <a:endParaRPr lang="id-ID" sz="2400">
              <a:latin typeface="Comic Sans MS" pitchFamily="66" charset="0"/>
            </a:endParaRPr>
          </a:p>
        </p:txBody>
      </p:sp>
      <p:sp>
        <p:nvSpPr>
          <p:cNvPr id="16388" name="Line 4"/>
          <p:cNvSpPr>
            <a:spLocks noChangeShapeType="1"/>
          </p:cNvSpPr>
          <p:nvPr/>
        </p:nvSpPr>
        <p:spPr bwMode="auto">
          <a:xfrm>
            <a:off x="8172450" y="2492375"/>
            <a:ext cx="576263" cy="0"/>
          </a:xfrm>
          <a:prstGeom prst="line">
            <a:avLst/>
          </a:prstGeom>
          <a:noFill/>
          <a:ln w="9525">
            <a:solidFill>
              <a:schemeClr val="tx1"/>
            </a:solidFill>
            <a:round/>
            <a:headEnd/>
            <a:tailEnd/>
          </a:ln>
          <a:effectLst/>
        </p:spPr>
        <p:txBody>
          <a:bodyPr/>
          <a:lstStyle/>
          <a:p>
            <a:endParaRPr lang="en-US"/>
          </a:p>
        </p:txBody>
      </p:sp>
      <p:sp>
        <p:nvSpPr>
          <p:cNvPr id="16389" name="Line 5"/>
          <p:cNvSpPr>
            <a:spLocks noChangeShapeType="1"/>
          </p:cNvSpPr>
          <p:nvPr/>
        </p:nvSpPr>
        <p:spPr bwMode="auto">
          <a:xfrm>
            <a:off x="6227763" y="3789363"/>
            <a:ext cx="720725" cy="0"/>
          </a:xfrm>
          <a:prstGeom prst="line">
            <a:avLst/>
          </a:prstGeom>
          <a:noFill/>
          <a:ln w="9525">
            <a:solidFill>
              <a:schemeClr val="tx1"/>
            </a:solidFill>
            <a:round/>
            <a:headEnd/>
            <a:tailEnd/>
          </a:ln>
          <a:effectLst/>
        </p:spPr>
        <p:txBody>
          <a:bodyPr/>
          <a:lstStyle/>
          <a:p>
            <a:endParaRPr lang="en-US"/>
          </a:p>
        </p:txBody>
      </p:sp>
      <p:sp>
        <p:nvSpPr>
          <p:cNvPr id="16390" name="Line 6"/>
          <p:cNvSpPr>
            <a:spLocks noChangeShapeType="1"/>
          </p:cNvSpPr>
          <p:nvPr/>
        </p:nvSpPr>
        <p:spPr bwMode="auto">
          <a:xfrm>
            <a:off x="8101013" y="4221163"/>
            <a:ext cx="647700" cy="0"/>
          </a:xfrm>
          <a:prstGeom prst="line">
            <a:avLst/>
          </a:prstGeom>
          <a:noFill/>
          <a:ln w="9525">
            <a:solidFill>
              <a:schemeClr val="tx1"/>
            </a:solidFill>
            <a:round/>
            <a:headEnd/>
            <a:tailEnd/>
          </a:ln>
          <a:effectLst/>
        </p:spPr>
        <p:txBody>
          <a:bodyPr/>
          <a:lstStyle/>
          <a:p>
            <a:endParaRPr lang="en-US"/>
          </a:p>
        </p:txBody>
      </p:sp>
      <p:sp>
        <p:nvSpPr>
          <p:cNvPr id="16391" name="Line 7"/>
          <p:cNvSpPr>
            <a:spLocks noChangeShapeType="1"/>
          </p:cNvSpPr>
          <p:nvPr/>
        </p:nvSpPr>
        <p:spPr bwMode="auto">
          <a:xfrm>
            <a:off x="4500563" y="5445125"/>
            <a:ext cx="576262" cy="0"/>
          </a:xfrm>
          <a:prstGeom prst="line">
            <a:avLst/>
          </a:prstGeom>
          <a:noFill/>
          <a:ln w="9525">
            <a:solidFill>
              <a:schemeClr val="tx1"/>
            </a:solidFill>
            <a:round/>
            <a:headEnd/>
            <a:tailEnd/>
          </a:ln>
          <a:effectLst/>
        </p:spPr>
        <p:txBody>
          <a:bodyPr/>
          <a:lstStyle/>
          <a:p>
            <a:endParaRPr lang="en-US"/>
          </a:p>
        </p:txBody>
      </p:sp>
      <p:sp>
        <p:nvSpPr>
          <p:cNvPr id="16392" name="Line 8"/>
          <p:cNvSpPr>
            <a:spLocks noChangeShapeType="1"/>
          </p:cNvSpPr>
          <p:nvPr/>
        </p:nvSpPr>
        <p:spPr bwMode="auto">
          <a:xfrm>
            <a:off x="8101013" y="5805488"/>
            <a:ext cx="647700" cy="0"/>
          </a:xfrm>
          <a:prstGeom prst="line">
            <a:avLst/>
          </a:prstGeom>
          <a:noFill/>
          <a:ln w="9525">
            <a:solidFill>
              <a:schemeClr val="tx1"/>
            </a:solidFill>
            <a:round/>
            <a:headEnd/>
            <a:tailEnd/>
          </a:ln>
          <a:effectLst/>
        </p:spPr>
        <p:txBody>
          <a:bodyPr/>
          <a:lstStyle/>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Rot="1" noChangeArrowheads="1"/>
          </p:cNvSpPr>
          <p:nvPr>
            <p:ph idx="1"/>
          </p:nvPr>
        </p:nvSpPr>
        <p:spPr>
          <a:xfrm>
            <a:off x="0" y="1196975"/>
            <a:ext cx="9144000" cy="4899025"/>
          </a:xfrm>
        </p:spPr>
        <p:txBody>
          <a:bodyPr/>
          <a:lstStyle/>
          <a:p>
            <a:pPr>
              <a:buFont typeface="Wingdings" pitchFamily="2" charset="2"/>
              <a:buNone/>
            </a:pPr>
            <a:r>
              <a:rPr lang="en-US" sz="2000" dirty="0" err="1">
                <a:latin typeface="Comic Sans MS" pitchFamily="66" charset="0"/>
              </a:rPr>
              <a:t>Penjualan</a:t>
            </a:r>
            <a:r>
              <a:rPr lang="en-US" sz="2000" dirty="0">
                <a:latin typeface="Comic Sans MS" pitchFamily="66" charset="0"/>
              </a:rPr>
              <a:t> 								xx</a:t>
            </a:r>
          </a:p>
          <a:p>
            <a:pPr>
              <a:buFont typeface="Wingdings" pitchFamily="2" charset="2"/>
              <a:buNone/>
            </a:pPr>
            <a:r>
              <a:rPr lang="en-US" sz="2000" dirty="0" err="1">
                <a:latin typeface="Comic Sans MS" pitchFamily="66" charset="0"/>
              </a:rPr>
              <a:t>Harga</a:t>
            </a:r>
            <a:r>
              <a:rPr lang="en-US" sz="2000" dirty="0">
                <a:latin typeface="Comic Sans MS" pitchFamily="66" charset="0"/>
              </a:rPr>
              <a:t> </a:t>
            </a:r>
            <a:r>
              <a:rPr lang="en-US" sz="2000" dirty="0" err="1">
                <a:latin typeface="Comic Sans MS" pitchFamily="66" charset="0"/>
              </a:rPr>
              <a:t>Pokok</a:t>
            </a:r>
            <a:r>
              <a:rPr lang="en-US" sz="2000" dirty="0">
                <a:latin typeface="Comic Sans MS" pitchFamily="66" charset="0"/>
              </a:rPr>
              <a:t> </a:t>
            </a:r>
            <a:r>
              <a:rPr lang="en-US" sz="2000" dirty="0" err="1">
                <a:latin typeface="Comic Sans MS" pitchFamily="66" charset="0"/>
              </a:rPr>
              <a:t>Penjualan</a:t>
            </a:r>
            <a:r>
              <a:rPr lang="en-US" sz="2000" dirty="0">
                <a:latin typeface="Comic Sans MS" pitchFamily="66" charset="0"/>
              </a:rPr>
              <a:t> :</a:t>
            </a:r>
          </a:p>
          <a:p>
            <a:pPr>
              <a:buFont typeface="Wingdings" pitchFamily="2" charset="2"/>
              <a:buNone/>
            </a:pPr>
            <a:r>
              <a:rPr lang="en-US" sz="2000" dirty="0">
                <a:latin typeface="Comic Sans MS" pitchFamily="66" charset="0"/>
              </a:rPr>
              <a:t>	</a:t>
            </a:r>
            <a:r>
              <a:rPr lang="en-US" sz="2000" dirty="0" err="1">
                <a:latin typeface="Comic Sans MS" pitchFamily="66" charset="0"/>
              </a:rPr>
              <a:t>Biaya</a:t>
            </a:r>
            <a:r>
              <a:rPr lang="en-US" sz="2000" dirty="0">
                <a:latin typeface="Comic Sans MS" pitchFamily="66" charset="0"/>
              </a:rPr>
              <a:t> </a:t>
            </a:r>
            <a:r>
              <a:rPr lang="en-US" sz="2000" dirty="0" err="1">
                <a:latin typeface="Comic Sans MS" pitchFamily="66" charset="0"/>
              </a:rPr>
              <a:t>Produksi</a:t>
            </a:r>
            <a:r>
              <a:rPr lang="en-US" sz="2000" dirty="0">
                <a:latin typeface="Comic Sans MS" pitchFamily="66" charset="0"/>
              </a:rPr>
              <a:t> PU (BBB,BTKL,BOP)			 xx</a:t>
            </a:r>
          </a:p>
          <a:p>
            <a:pPr>
              <a:buFont typeface="Wingdings" pitchFamily="2" charset="2"/>
              <a:buNone/>
            </a:pPr>
            <a:r>
              <a:rPr lang="en-US" sz="2000" dirty="0">
                <a:latin typeface="Comic Sans MS" pitchFamily="66" charset="0"/>
              </a:rPr>
              <a:t>	</a:t>
            </a:r>
            <a:r>
              <a:rPr lang="en-US" sz="2000" dirty="0" err="1">
                <a:latin typeface="Comic Sans MS" pitchFamily="66" charset="0"/>
              </a:rPr>
              <a:t>Persediaan</a:t>
            </a:r>
            <a:r>
              <a:rPr lang="en-US" sz="2000" dirty="0">
                <a:latin typeface="Comic Sans MS" pitchFamily="66" charset="0"/>
              </a:rPr>
              <a:t> </a:t>
            </a:r>
            <a:r>
              <a:rPr lang="en-US" sz="2000" dirty="0" err="1">
                <a:latin typeface="Comic Sans MS" pitchFamily="66" charset="0"/>
              </a:rPr>
              <a:t>Akhir</a:t>
            </a:r>
            <a:r>
              <a:rPr lang="en-US" sz="2000" dirty="0">
                <a:latin typeface="Comic Sans MS" pitchFamily="66" charset="0"/>
              </a:rPr>
              <a:t> PU			            	(xx)</a:t>
            </a:r>
          </a:p>
          <a:p>
            <a:pPr>
              <a:buFont typeface="Wingdings" pitchFamily="2" charset="2"/>
              <a:buNone/>
            </a:pPr>
            <a:r>
              <a:rPr lang="en-US" sz="2000" dirty="0">
                <a:latin typeface="Comic Sans MS" pitchFamily="66" charset="0"/>
              </a:rPr>
              <a:t>		HPP </a:t>
            </a:r>
            <a:r>
              <a:rPr lang="en-US" sz="2000" dirty="0" err="1">
                <a:latin typeface="Comic Sans MS" pitchFamily="66" charset="0"/>
              </a:rPr>
              <a:t>sblm</a:t>
            </a:r>
            <a:r>
              <a:rPr lang="en-US" sz="2000" dirty="0">
                <a:latin typeface="Comic Sans MS" pitchFamily="66" charset="0"/>
              </a:rPr>
              <a:t> </a:t>
            </a:r>
            <a:r>
              <a:rPr lang="en-US" sz="2000" dirty="0" err="1">
                <a:latin typeface="Comic Sans MS" pitchFamily="66" charset="0"/>
              </a:rPr>
              <a:t>penjualan</a:t>
            </a:r>
            <a:r>
              <a:rPr lang="en-US" sz="2000" dirty="0">
                <a:latin typeface="Comic Sans MS" pitchFamily="66" charset="0"/>
              </a:rPr>
              <a:t> PS			             xx		</a:t>
            </a:r>
            <a:r>
              <a:rPr lang="en-US" sz="2000" dirty="0" err="1">
                <a:solidFill>
                  <a:srgbClr val="FFFF00"/>
                </a:solidFill>
                <a:latin typeface="Comic Sans MS" pitchFamily="66" charset="0"/>
              </a:rPr>
              <a:t>Penjualan</a:t>
            </a:r>
            <a:r>
              <a:rPr lang="en-US" sz="2000" dirty="0">
                <a:solidFill>
                  <a:srgbClr val="FFFF00"/>
                </a:solidFill>
                <a:latin typeface="Comic Sans MS" pitchFamily="66" charset="0"/>
              </a:rPr>
              <a:t> </a:t>
            </a:r>
            <a:r>
              <a:rPr lang="en-US" sz="2000" dirty="0" err="1">
                <a:solidFill>
                  <a:srgbClr val="FFFF00"/>
                </a:solidFill>
                <a:latin typeface="Comic Sans MS" pitchFamily="66" charset="0"/>
              </a:rPr>
              <a:t>Produk</a:t>
            </a:r>
            <a:r>
              <a:rPr lang="en-US" sz="2000" dirty="0">
                <a:solidFill>
                  <a:srgbClr val="FFFF00"/>
                </a:solidFill>
                <a:latin typeface="Comic Sans MS" pitchFamily="66" charset="0"/>
              </a:rPr>
              <a:t> </a:t>
            </a:r>
            <a:r>
              <a:rPr lang="en-US" sz="2000" dirty="0" err="1">
                <a:solidFill>
                  <a:srgbClr val="FFFF00"/>
                </a:solidFill>
                <a:latin typeface="Comic Sans MS" pitchFamily="66" charset="0"/>
              </a:rPr>
              <a:t>Sampingan</a:t>
            </a:r>
            <a:r>
              <a:rPr lang="en-US" sz="2000" dirty="0">
                <a:solidFill>
                  <a:srgbClr val="FFFF00"/>
                </a:solidFill>
                <a:latin typeface="Comic Sans MS" pitchFamily="66" charset="0"/>
              </a:rPr>
              <a:t>			(xx)</a:t>
            </a:r>
          </a:p>
          <a:p>
            <a:pPr>
              <a:buFont typeface="Wingdings" pitchFamily="2" charset="2"/>
              <a:buNone/>
            </a:pPr>
            <a:r>
              <a:rPr lang="en-US" sz="2000" dirty="0">
                <a:latin typeface="Comic Sans MS" pitchFamily="66" charset="0"/>
              </a:rPr>
              <a:t>			HPP PU						           (xx)</a:t>
            </a:r>
          </a:p>
          <a:p>
            <a:pPr>
              <a:buFont typeface="Wingdings" pitchFamily="2" charset="2"/>
              <a:buNone/>
            </a:pPr>
            <a:r>
              <a:rPr lang="en-US" sz="2000" dirty="0">
                <a:latin typeface="Comic Sans MS" pitchFamily="66" charset="0"/>
              </a:rPr>
              <a:t>		</a:t>
            </a:r>
            <a:r>
              <a:rPr lang="en-US" sz="2000" dirty="0" err="1">
                <a:latin typeface="Comic Sans MS" pitchFamily="66" charset="0"/>
              </a:rPr>
              <a:t>Laba</a:t>
            </a:r>
            <a:r>
              <a:rPr lang="en-US" sz="2000" dirty="0">
                <a:latin typeface="Comic Sans MS" pitchFamily="66" charset="0"/>
              </a:rPr>
              <a:t> </a:t>
            </a:r>
            <a:r>
              <a:rPr lang="en-US" sz="2000" dirty="0" err="1">
                <a:latin typeface="Comic Sans MS" pitchFamily="66" charset="0"/>
              </a:rPr>
              <a:t>Brutto</a:t>
            </a:r>
            <a:r>
              <a:rPr lang="en-US" sz="2000" dirty="0">
                <a:latin typeface="Comic Sans MS" pitchFamily="66" charset="0"/>
              </a:rPr>
              <a:t>							xx</a:t>
            </a:r>
          </a:p>
          <a:p>
            <a:pPr>
              <a:buFont typeface="Wingdings" pitchFamily="2" charset="2"/>
              <a:buNone/>
            </a:pPr>
            <a:r>
              <a:rPr lang="en-US" sz="2000" dirty="0" err="1">
                <a:latin typeface="Comic Sans MS" pitchFamily="66" charset="0"/>
              </a:rPr>
              <a:t>Biaya</a:t>
            </a:r>
            <a:r>
              <a:rPr lang="en-US" sz="2000" dirty="0">
                <a:latin typeface="Comic Sans MS" pitchFamily="66" charset="0"/>
              </a:rPr>
              <a:t> Usaha :</a:t>
            </a:r>
          </a:p>
          <a:p>
            <a:pPr>
              <a:buFont typeface="Wingdings" pitchFamily="2" charset="2"/>
              <a:buNone/>
            </a:pPr>
            <a:r>
              <a:rPr lang="en-US" sz="2000" dirty="0">
                <a:latin typeface="Comic Sans MS" pitchFamily="66" charset="0"/>
              </a:rPr>
              <a:t>	</a:t>
            </a:r>
            <a:r>
              <a:rPr lang="en-US" sz="2000" dirty="0" err="1">
                <a:latin typeface="Comic Sans MS" pitchFamily="66" charset="0"/>
              </a:rPr>
              <a:t>Biaya</a:t>
            </a:r>
            <a:r>
              <a:rPr lang="en-US" sz="2000" dirty="0">
                <a:latin typeface="Comic Sans MS" pitchFamily="66" charset="0"/>
              </a:rPr>
              <a:t> </a:t>
            </a:r>
            <a:r>
              <a:rPr lang="en-US" sz="2000" dirty="0" err="1">
                <a:latin typeface="Comic Sans MS" pitchFamily="66" charset="0"/>
              </a:rPr>
              <a:t>Pemasaran</a:t>
            </a:r>
            <a:r>
              <a:rPr lang="en-US" sz="2000" dirty="0">
                <a:latin typeface="Comic Sans MS" pitchFamily="66" charset="0"/>
              </a:rPr>
              <a:t>			xx</a:t>
            </a:r>
          </a:p>
          <a:p>
            <a:pPr>
              <a:buFont typeface="Wingdings" pitchFamily="2" charset="2"/>
              <a:buNone/>
            </a:pPr>
            <a:r>
              <a:rPr lang="en-US" sz="2000" dirty="0">
                <a:latin typeface="Comic Sans MS" pitchFamily="66" charset="0"/>
              </a:rPr>
              <a:t>	</a:t>
            </a:r>
            <a:r>
              <a:rPr lang="en-US" sz="2000" dirty="0" err="1">
                <a:latin typeface="Comic Sans MS" pitchFamily="66" charset="0"/>
              </a:rPr>
              <a:t>Biaya</a:t>
            </a:r>
            <a:r>
              <a:rPr lang="en-US" sz="2000" dirty="0">
                <a:latin typeface="Comic Sans MS" pitchFamily="66" charset="0"/>
              </a:rPr>
              <a:t> </a:t>
            </a:r>
            <a:r>
              <a:rPr lang="en-US" sz="2000" dirty="0" err="1">
                <a:latin typeface="Comic Sans MS" pitchFamily="66" charset="0"/>
              </a:rPr>
              <a:t>Administrasi</a:t>
            </a:r>
            <a:r>
              <a:rPr lang="en-US" sz="2000" dirty="0">
                <a:latin typeface="Comic Sans MS" pitchFamily="66" charset="0"/>
              </a:rPr>
              <a:t>			xx</a:t>
            </a:r>
          </a:p>
          <a:p>
            <a:pPr>
              <a:buFont typeface="Wingdings" pitchFamily="2" charset="2"/>
              <a:buNone/>
            </a:pPr>
            <a:r>
              <a:rPr lang="en-US" sz="2000" dirty="0">
                <a:latin typeface="Comic Sans MS" pitchFamily="66" charset="0"/>
              </a:rPr>
              <a:t>									            (xx)</a:t>
            </a:r>
          </a:p>
          <a:p>
            <a:pPr>
              <a:buFont typeface="Wingdings" pitchFamily="2" charset="2"/>
              <a:buNone/>
            </a:pPr>
            <a:r>
              <a:rPr lang="en-US" sz="2000" dirty="0">
                <a:latin typeface="Comic Sans MS" pitchFamily="66" charset="0"/>
              </a:rPr>
              <a:t>		</a:t>
            </a:r>
            <a:r>
              <a:rPr lang="en-US" sz="2000" dirty="0" err="1">
                <a:latin typeface="Comic Sans MS" pitchFamily="66" charset="0"/>
              </a:rPr>
              <a:t>Laba</a:t>
            </a:r>
            <a:r>
              <a:rPr lang="en-US" sz="2000" dirty="0">
                <a:latin typeface="Comic Sans MS" pitchFamily="66" charset="0"/>
              </a:rPr>
              <a:t> </a:t>
            </a:r>
            <a:r>
              <a:rPr lang="en-US" sz="2000" dirty="0" err="1">
                <a:latin typeface="Comic Sans MS" pitchFamily="66" charset="0"/>
              </a:rPr>
              <a:t>Bersih</a:t>
            </a:r>
            <a:r>
              <a:rPr lang="en-US" sz="2000" dirty="0">
                <a:latin typeface="Comic Sans MS" pitchFamily="66" charset="0"/>
              </a:rPr>
              <a:t> Usaha						 xx</a:t>
            </a:r>
            <a:endParaRPr lang="id-ID" sz="2000" dirty="0">
              <a:latin typeface="Comic Sans MS" pitchFamily="66" charset="0"/>
            </a:endParaRPr>
          </a:p>
        </p:txBody>
      </p:sp>
      <p:sp>
        <p:nvSpPr>
          <p:cNvPr id="18434" name="Rectangle 2"/>
          <p:cNvSpPr>
            <a:spLocks noGrp="1" noRot="1" noChangeArrowheads="1"/>
          </p:cNvSpPr>
          <p:nvPr>
            <p:ph type="title"/>
          </p:nvPr>
        </p:nvSpPr>
        <p:spPr>
          <a:xfrm>
            <a:off x="0" y="0"/>
            <a:ext cx="9144000" cy="808038"/>
          </a:xfrm>
        </p:spPr>
        <p:txBody>
          <a:bodyPr>
            <a:normAutofit fontScale="90000"/>
          </a:bodyPr>
          <a:lstStyle/>
          <a:p>
            <a:pPr algn="ctr"/>
            <a:r>
              <a:rPr lang="en-US" sz="2400">
                <a:latin typeface="Comic Sans MS" pitchFamily="66" charset="0"/>
              </a:rPr>
              <a:t>Hasil penjualan Produk Sampingan diperlakukan sbg </a:t>
            </a:r>
            <a:br>
              <a:rPr lang="en-US" sz="2400">
                <a:latin typeface="Comic Sans MS" pitchFamily="66" charset="0"/>
              </a:rPr>
            </a:br>
            <a:r>
              <a:rPr lang="en-US" sz="2400">
                <a:latin typeface="Comic Sans MS" pitchFamily="66" charset="0"/>
              </a:rPr>
              <a:t>Pengurang Harga Pokok Penjualan</a:t>
            </a:r>
            <a:endParaRPr lang="id-ID" sz="2400">
              <a:latin typeface="Comic Sans MS" pitchFamily="66" charset="0"/>
            </a:endParaRPr>
          </a:p>
        </p:txBody>
      </p:sp>
      <p:sp>
        <p:nvSpPr>
          <p:cNvPr id="18436" name="Line 4"/>
          <p:cNvSpPr>
            <a:spLocks noChangeShapeType="1"/>
          </p:cNvSpPr>
          <p:nvPr/>
        </p:nvSpPr>
        <p:spPr bwMode="auto">
          <a:xfrm>
            <a:off x="6443663" y="2708275"/>
            <a:ext cx="576262" cy="0"/>
          </a:xfrm>
          <a:prstGeom prst="line">
            <a:avLst/>
          </a:prstGeom>
          <a:noFill/>
          <a:ln w="9525">
            <a:solidFill>
              <a:schemeClr val="tx1"/>
            </a:solidFill>
            <a:round/>
            <a:headEnd/>
            <a:tailEnd/>
          </a:ln>
          <a:effectLst/>
        </p:spPr>
        <p:txBody>
          <a:bodyPr/>
          <a:lstStyle/>
          <a:p>
            <a:endParaRPr lang="en-US"/>
          </a:p>
        </p:txBody>
      </p:sp>
      <p:sp>
        <p:nvSpPr>
          <p:cNvPr id="18437" name="Line 5"/>
          <p:cNvSpPr>
            <a:spLocks noChangeShapeType="1"/>
          </p:cNvSpPr>
          <p:nvPr/>
        </p:nvSpPr>
        <p:spPr bwMode="auto">
          <a:xfrm>
            <a:off x="6443663" y="3357563"/>
            <a:ext cx="576262" cy="0"/>
          </a:xfrm>
          <a:prstGeom prst="line">
            <a:avLst/>
          </a:prstGeom>
          <a:noFill/>
          <a:ln w="9525">
            <a:solidFill>
              <a:schemeClr val="tx1"/>
            </a:solidFill>
            <a:round/>
            <a:headEnd/>
            <a:tailEnd/>
          </a:ln>
          <a:effectLst/>
        </p:spPr>
        <p:txBody>
          <a:bodyPr/>
          <a:lstStyle/>
          <a:p>
            <a:endParaRPr lang="en-US"/>
          </a:p>
        </p:txBody>
      </p:sp>
      <p:sp>
        <p:nvSpPr>
          <p:cNvPr id="18438" name="Line 6"/>
          <p:cNvSpPr>
            <a:spLocks noChangeShapeType="1"/>
          </p:cNvSpPr>
          <p:nvPr/>
        </p:nvSpPr>
        <p:spPr bwMode="auto">
          <a:xfrm>
            <a:off x="8172450" y="3789363"/>
            <a:ext cx="576263" cy="0"/>
          </a:xfrm>
          <a:prstGeom prst="line">
            <a:avLst/>
          </a:prstGeom>
          <a:noFill/>
          <a:ln w="9525">
            <a:solidFill>
              <a:schemeClr val="tx1"/>
            </a:solidFill>
            <a:round/>
            <a:headEnd/>
            <a:tailEnd/>
          </a:ln>
          <a:effectLst/>
        </p:spPr>
        <p:txBody>
          <a:bodyPr/>
          <a:lstStyle/>
          <a:p>
            <a:endParaRPr lang="en-US"/>
          </a:p>
        </p:txBody>
      </p:sp>
      <p:sp>
        <p:nvSpPr>
          <p:cNvPr id="18439" name="Line 7"/>
          <p:cNvSpPr>
            <a:spLocks noChangeShapeType="1"/>
          </p:cNvSpPr>
          <p:nvPr/>
        </p:nvSpPr>
        <p:spPr bwMode="auto">
          <a:xfrm>
            <a:off x="4500563" y="5229225"/>
            <a:ext cx="647700" cy="0"/>
          </a:xfrm>
          <a:prstGeom prst="line">
            <a:avLst/>
          </a:prstGeom>
          <a:noFill/>
          <a:ln w="9525">
            <a:solidFill>
              <a:schemeClr val="tx1"/>
            </a:solidFill>
            <a:round/>
            <a:headEnd/>
            <a:tailEnd/>
          </a:ln>
          <a:effectLst/>
        </p:spPr>
        <p:txBody>
          <a:bodyPr/>
          <a:lstStyle/>
          <a:p>
            <a:endParaRPr lang="en-US"/>
          </a:p>
        </p:txBody>
      </p:sp>
      <p:sp>
        <p:nvSpPr>
          <p:cNvPr id="18440" name="Line 8"/>
          <p:cNvSpPr>
            <a:spLocks noChangeShapeType="1"/>
          </p:cNvSpPr>
          <p:nvPr/>
        </p:nvSpPr>
        <p:spPr bwMode="auto">
          <a:xfrm>
            <a:off x="8174038" y="5589588"/>
            <a:ext cx="719137" cy="0"/>
          </a:xfrm>
          <a:prstGeom prst="line">
            <a:avLst/>
          </a:prstGeom>
          <a:noFill/>
          <a:ln w="9525">
            <a:solidFill>
              <a:schemeClr val="tx1"/>
            </a:solidFill>
            <a:round/>
            <a:headEnd/>
            <a:tailEnd/>
          </a:ln>
          <a:effectLst/>
        </p:spPr>
        <p:txBody>
          <a:bodyP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Rot="1" noChangeArrowheads="1"/>
          </p:cNvSpPr>
          <p:nvPr>
            <p:ph idx="1"/>
          </p:nvPr>
        </p:nvSpPr>
        <p:spPr>
          <a:xfrm>
            <a:off x="0" y="1557338"/>
            <a:ext cx="9144000" cy="4538662"/>
          </a:xfrm>
        </p:spPr>
        <p:txBody>
          <a:bodyPr>
            <a:normAutofit lnSpcReduction="10000"/>
          </a:bodyPr>
          <a:lstStyle/>
          <a:p>
            <a:pPr>
              <a:buFont typeface="Wingdings" pitchFamily="2" charset="2"/>
              <a:buNone/>
            </a:pPr>
            <a:r>
              <a:rPr lang="en-US" sz="2000">
                <a:latin typeface="Comic Sans MS" pitchFamily="66" charset="0"/>
              </a:rPr>
              <a:t>Penjualan 								xx</a:t>
            </a:r>
          </a:p>
          <a:p>
            <a:pPr>
              <a:buFont typeface="Wingdings" pitchFamily="2" charset="2"/>
              <a:buNone/>
            </a:pPr>
            <a:r>
              <a:rPr lang="en-US" sz="2000">
                <a:latin typeface="Comic Sans MS" pitchFamily="66" charset="0"/>
              </a:rPr>
              <a:t>Harga Pokok Penjualan :</a:t>
            </a:r>
          </a:p>
          <a:p>
            <a:pPr>
              <a:buFont typeface="Wingdings" pitchFamily="2" charset="2"/>
              <a:buNone/>
            </a:pPr>
            <a:r>
              <a:rPr lang="en-US" sz="2000">
                <a:latin typeface="Comic Sans MS" pitchFamily="66" charset="0"/>
              </a:rPr>
              <a:t>	Biaya Produksi PU (BBB,BTKL,BOP)			 xx</a:t>
            </a:r>
          </a:p>
          <a:p>
            <a:pPr>
              <a:buFont typeface="Wingdings" pitchFamily="2" charset="2"/>
              <a:buNone/>
            </a:pPr>
            <a:r>
              <a:rPr lang="en-US" sz="2000">
                <a:latin typeface="Comic Sans MS" pitchFamily="66" charset="0"/>
              </a:rPr>
              <a:t>	</a:t>
            </a:r>
            <a:r>
              <a:rPr lang="en-US" sz="2000">
                <a:solidFill>
                  <a:srgbClr val="FFFF00"/>
                </a:solidFill>
                <a:latin typeface="Comic Sans MS" pitchFamily="66" charset="0"/>
              </a:rPr>
              <a:t>Penjualan Produk Sampingan				(xx)</a:t>
            </a:r>
            <a:endParaRPr lang="en-US" sz="2000">
              <a:latin typeface="Comic Sans MS" pitchFamily="66" charset="0"/>
            </a:endParaRPr>
          </a:p>
          <a:p>
            <a:pPr>
              <a:buFont typeface="Wingdings" pitchFamily="2" charset="2"/>
              <a:buNone/>
            </a:pPr>
            <a:r>
              <a:rPr lang="en-US" sz="2000">
                <a:latin typeface="Comic Sans MS" pitchFamily="66" charset="0"/>
              </a:rPr>
              <a:t>	Persediaan Akhir PU			            (xx)</a:t>
            </a:r>
          </a:p>
          <a:p>
            <a:pPr>
              <a:buFont typeface="Wingdings" pitchFamily="2" charset="2"/>
              <a:buNone/>
            </a:pPr>
            <a:r>
              <a:rPr lang="en-US" sz="2000">
                <a:latin typeface="Comic Sans MS" pitchFamily="66" charset="0"/>
              </a:rPr>
              <a:t>		HPP PU							          (xx)</a:t>
            </a:r>
          </a:p>
          <a:p>
            <a:pPr>
              <a:buFont typeface="Wingdings" pitchFamily="2" charset="2"/>
              <a:buNone/>
            </a:pPr>
            <a:r>
              <a:rPr lang="en-US" sz="2000">
                <a:latin typeface="Comic Sans MS" pitchFamily="66" charset="0"/>
              </a:rPr>
              <a:t>		Laba Brutto							xx</a:t>
            </a:r>
          </a:p>
          <a:p>
            <a:pPr>
              <a:buFont typeface="Wingdings" pitchFamily="2" charset="2"/>
              <a:buNone/>
            </a:pPr>
            <a:r>
              <a:rPr lang="en-US" sz="2000">
                <a:latin typeface="Comic Sans MS" pitchFamily="66" charset="0"/>
              </a:rPr>
              <a:t>Biaya Usaha :</a:t>
            </a:r>
          </a:p>
          <a:p>
            <a:pPr>
              <a:buFont typeface="Wingdings" pitchFamily="2" charset="2"/>
              <a:buNone/>
            </a:pPr>
            <a:r>
              <a:rPr lang="en-US" sz="2000">
                <a:latin typeface="Comic Sans MS" pitchFamily="66" charset="0"/>
              </a:rPr>
              <a:t>	Biaya Pemasaran			xx</a:t>
            </a:r>
          </a:p>
          <a:p>
            <a:pPr>
              <a:buFont typeface="Wingdings" pitchFamily="2" charset="2"/>
              <a:buNone/>
            </a:pPr>
            <a:r>
              <a:rPr lang="en-US" sz="2000">
                <a:latin typeface="Comic Sans MS" pitchFamily="66" charset="0"/>
              </a:rPr>
              <a:t>	Biaya Administrasi			xx</a:t>
            </a:r>
          </a:p>
          <a:p>
            <a:pPr>
              <a:buFont typeface="Wingdings" pitchFamily="2" charset="2"/>
              <a:buNone/>
            </a:pPr>
            <a:r>
              <a:rPr lang="en-US" sz="2000">
                <a:latin typeface="Comic Sans MS" pitchFamily="66" charset="0"/>
              </a:rPr>
              <a:t>									            (xx)</a:t>
            </a:r>
          </a:p>
          <a:p>
            <a:pPr>
              <a:buFont typeface="Wingdings" pitchFamily="2" charset="2"/>
              <a:buNone/>
            </a:pPr>
            <a:r>
              <a:rPr lang="en-US" sz="2000">
                <a:latin typeface="Comic Sans MS" pitchFamily="66" charset="0"/>
              </a:rPr>
              <a:t>		Laba Bersih Usaha						 xx</a:t>
            </a:r>
            <a:endParaRPr lang="id-ID"/>
          </a:p>
        </p:txBody>
      </p:sp>
      <p:sp>
        <p:nvSpPr>
          <p:cNvPr id="20482" name="Rectangle 2"/>
          <p:cNvSpPr>
            <a:spLocks noGrp="1" noRot="1" noChangeArrowheads="1"/>
          </p:cNvSpPr>
          <p:nvPr>
            <p:ph type="title"/>
          </p:nvPr>
        </p:nvSpPr>
        <p:spPr>
          <a:xfrm>
            <a:off x="0" y="0"/>
            <a:ext cx="9144000" cy="981075"/>
          </a:xfrm>
        </p:spPr>
        <p:txBody>
          <a:bodyPr/>
          <a:lstStyle/>
          <a:p>
            <a:pPr algn="ctr"/>
            <a:r>
              <a:rPr lang="en-US" sz="2800">
                <a:latin typeface="Comic Sans MS" pitchFamily="66" charset="0"/>
              </a:rPr>
              <a:t>Hasil penjualan Produk Sampingan diperlakukan sbg Pengurang biaya produksi Produk Utama</a:t>
            </a:r>
            <a:endParaRPr lang="id-ID" sz="2800">
              <a:latin typeface="Comic Sans MS" pitchFamily="66" charset="0"/>
            </a:endParaRPr>
          </a:p>
        </p:txBody>
      </p:sp>
      <p:sp>
        <p:nvSpPr>
          <p:cNvPr id="20484" name="Line 4"/>
          <p:cNvSpPr>
            <a:spLocks noChangeShapeType="1"/>
          </p:cNvSpPr>
          <p:nvPr/>
        </p:nvSpPr>
        <p:spPr bwMode="auto">
          <a:xfrm>
            <a:off x="6443663" y="3429000"/>
            <a:ext cx="576262" cy="0"/>
          </a:xfrm>
          <a:prstGeom prst="line">
            <a:avLst/>
          </a:prstGeom>
          <a:noFill/>
          <a:ln w="9525">
            <a:solidFill>
              <a:schemeClr val="tx1"/>
            </a:solidFill>
            <a:round/>
            <a:headEnd/>
            <a:tailEnd/>
          </a:ln>
          <a:effectLst/>
        </p:spPr>
        <p:txBody>
          <a:bodyPr/>
          <a:lstStyle/>
          <a:p>
            <a:endParaRPr lang="en-US"/>
          </a:p>
        </p:txBody>
      </p:sp>
      <p:sp>
        <p:nvSpPr>
          <p:cNvPr id="20485" name="Line 5"/>
          <p:cNvSpPr>
            <a:spLocks noChangeShapeType="1"/>
          </p:cNvSpPr>
          <p:nvPr/>
        </p:nvSpPr>
        <p:spPr bwMode="auto">
          <a:xfrm>
            <a:off x="8101013" y="3789363"/>
            <a:ext cx="647700" cy="0"/>
          </a:xfrm>
          <a:prstGeom prst="line">
            <a:avLst/>
          </a:prstGeom>
          <a:noFill/>
          <a:ln w="9525">
            <a:solidFill>
              <a:schemeClr val="tx1"/>
            </a:solidFill>
            <a:round/>
            <a:headEnd/>
            <a:tailEnd/>
          </a:ln>
          <a:effectLst/>
        </p:spPr>
        <p:txBody>
          <a:bodyPr/>
          <a:lstStyle/>
          <a:p>
            <a:endParaRPr lang="en-US"/>
          </a:p>
        </p:txBody>
      </p:sp>
      <p:sp>
        <p:nvSpPr>
          <p:cNvPr id="20486" name="Line 6"/>
          <p:cNvSpPr>
            <a:spLocks noChangeShapeType="1"/>
          </p:cNvSpPr>
          <p:nvPr/>
        </p:nvSpPr>
        <p:spPr bwMode="auto">
          <a:xfrm>
            <a:off x="4427538" y="5229225"/>
            <a:ext cx="720725" cy="0"/>
          </a:xfrm>
          <a:prstGeom prst="line">
            <a:avLst/>
          </a:prstGeom>
          <a:noFill/>
          <a:ln w="9525">
            <a:solidFill>
              <a:schemeClr val="tx1"/>
            </a:solidFill>
            <a:round/>
            <a:headEnd/>
            <a:tailEnd/>
          </a:ln>
          <a:effectLst/>
        </p:spPr>
        <p:txBody>
          <a:bodyPr/>
          <a:lstStyle/>
          <a:p>
            <a:endParaRPr lang="en-US"/>
          </a:p>
        </p:txBody>
      </p:sp>
      <p:sp>
        <p:nvSpPr>
          <p:cNvPr id="20487" name="Line 7"/>
          <p:cNvSpPr>
            <a:spLocks noChangeShapeType="1"/>
          </p:cNvSpPr>
          <p:nvPr/>
        </p:nvSpPr>
        <p:spPr bwMode="auto">
          <a:xfrm>
            <a:off x="8243888" y="5661025"/>
            <a:ext cx="649287" cy="0"/>
          </a:xfrm>
          <a:prstGeom prst="line">
            <a:avLst/>
          </a:prstGeom>
          <a:noFill/>
          <a:ln w="9525">
            <a:solidFill>
              <a:schemeClr val="tx1"/>
            </a:solidFill>
            <a:round/>
            <a:headEnd/>
            <a:tailEnd/>
          </a:ln>
          <a:effectLst/>
        </p:spPr>
        <p:txBody>
          <a:bodyP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Rot="1" noChangeArrowheads="1"/>
          </p:cNvSpPr>
          <p:nvPr>
            <p:ph idx="1"/>
          </p:nvPr>
        </p:nvSpPr>
        <p:spPr>
          <a:xfrm>
            <a:off x="0" y="1125538"/>
            <a:ext cx="9144000" cy="5732462"/>
          </a:xfrm>
        </p:spPr>
        <p:txBody>
          <a:bodyPr/>
          <a:lstStyle/>
          <a:p>
            <a:pPr>
              <a:lnSpc>
                <a:spcPct val="90000"/>
              </a:lnSpc>
              <a:buFont typeface="Wingdings" pitchFamily="2" charset="2"/>
              <a:buNone/>
            </a:pPr>
            <a:r>
              <a:rPr lang="en-US" sz="2400">
                <a:latin typeface="Comic Sans MS" pitchFamily="66" charset="0"/>
              </a:rPr>
              <a:t>			</a:t>
            </a:r>
            <a:r>
              <a:rPr lang="en-US" sz="2000">
                <a:latin typeface="Comic Sans MS" pitchFamily="66" charset="0"/>
              </a:rPr>
              <a:t>PU. A</a:t>
            </a:r>
            <a:endParaRPr lang="en-US" sz="2400">
              <a:latin typeface="Comic Sans MS" pitchFamily="66" charset="0"/>
            </a:endParaRPr>
          </a:p>
          <a:p>
            <a:pPr>
              <a:lnSpc>
                <a:spcPct val="90000"/>
              </a:lnSpc>
              <a:buFont typeface="Wingdings" pitchFamily="2" charset="2"/>
              <a:buNone/>
            </a:pPr>
            <a:r>
              <a:rPr lang="en-US" sz="2000">
                <a:latin typeface="Comic Sans MS" pitchFamily="66" charset="0"/>
              </a:rPr>
              <a:t>Biaya 		PU. B</a:t>
            </a:r>
          </a:p>
          <a:p>
            <a:pPr>
              <a:lnSpc>
                <a:spcPct val="90000"/>
              </a:lnSpc>
              <a:buFont typeface="Wingdings" pitchFamily="2" charset="2"/>
              <a:buNone/>
            </a:pPr>
            <a:r>
              <a:rPr lang="en-US" sz="2000">
                <a:latin typeface="Comic Sans MS" pitchFamily="66" charset="0"/>
              </a:rPr>
              <a:t>Bersama 	PS. X	     Diproses lbh ljt	B.Pemasaran	        Dijual</a:t>
            </a:r>
          </a:p>
          <a:p>
            <a:pPr>
              <a:lnSpc>
                <a:spcPct val="90000"/>
              </a:lnSpc>
              <a:buFont typeface="Wingdings" pitchFamily="2" charset="2"/>
              <a:buNone/>
            </a:pPr>
            <a:r>
              <a:rPr lang="en-US" sz="2000">
                <a:latin typeface="Comic Sans MS" pitchFamily="66" charset="0"/>
              </a:rPr>
              <a:t>							B.Adm&amp;Umum</a:t>
            </a:r>
          </a:p>
          <a:p>
            <a:pPr algn="ctr">
              <a:lnSpc>
                <a:spcPct val="90000"/>
              </a:lnSpc>
              <a:buFont typeface="Wingdings" pitchFamily="2" charset="2"/>
              <a:buNone/>
            </a:pPr>
            <a:endParaRPr lang="en-US" sz="2400">
              <a:latin typeface="Comic Sans MS" pitchFamily="66" charset="0"/>
            </a:endParaRPr>
          </a:p>
          <a:p>
            <a:pPr algn="ctr">
              <a:lnSpc>
                <a:spcPct val="90000"/>
              </a:lnSpc>
              <a:buFont typeface="Wingdings" pitchFamily="2" charset="2"/>
              <a:buNone/>
            </a:pPr>
            <a:endParaRPr lang="en-US" sz="2400">
              <a:latin typeface="Comic Sans MS" pitchFamily="66" charset="0"/>
            </a:endParaRPr>
          </a:p>
          <a:p>
            <a:pPr algn="ctr">
              <a:lnSpc>
                <a:spcPct val="90000"/>
              </a:lnSpc>
              <a:buFont typeface="Wingdings" pitchFamily="2" charset="2"/>
              <a:buNone/>
            </a:pPr>
            <a:r>
              <a:rPr lang="en-US" sz="2400">
                <a:latin typeface="Comic Sans MS" pitchFamily="66" charset="0"/>
              </a:rPr>
              <a:t>Penjualan bersih Produk Sampingan</a:t>
            </a:r>
          </a:p>
          <a:p>
            <a:pPr algn="ctr">
              <a:lnSpc>
                <a:spcPct val="90000"/>
              </a:lnSpc>
              <a:buFont typeface="Wingdings" pitchFamily="2" charset="2"/>
              <a:buNone/>
            </a:pPr>
            <a:r>
              <a:rPr lang="en-US" sz="2400">
                <a:solidFill>
                  <a:srgbClr val="FF3300"/>
                </a:solidFill>
                <a:latin typeface="Comic Sans MS" pitchFamily="66" charset="0"/>
              </a:rPr>
              <a:t>PBs	= Ps – (BPs + BPms + BAs)</a:t>
            </a:r>
          </a:p>
          <a:p>
            <a:pPr algn="ctr">
              <a:lnSpc>
                <a:spcPct val="90000"/>
              </a:lnSpc>
              <a:buFont typeface="Wingdings" pitchFamily="2" charset="2"/>
              <a:buNone/>
            </a:pPr>
            <a:endParaRPr lang="en-US" sz="2400">
              <a:solidFill>
                <a:srgbClr val="FF3300"/>
              </a:solidFill>
              <a:latin typeface="Comic Sans MS" pitchFamily="66" charset="0"/>
            </a:endParaRPr>
          </a:p>
          <a:p>
            <a:pPr>
              <a:lnSpc>
                <a:spcPct val="90000"/>
              </a:lnSpc>
              <a:buFont typeface="Wingdings" pitchFamily="2" charset="2"/>
              <a:buNone/>
            </a:pPr>
            <a:r>
              <a:rPr lang="en-US" sz="2400">
                <a:latin typeface="Comic Sans MS" pitchFamily="66" charset="0"/>
              </a:rPr>
              <a:t>PBs	= Penjualan Bersih Produk Sampingan</a:t>
            </a:r>
          </a:p>
          <a:p>
            <a:pPr>
              <a:lnSpc>
                <a:spcPct val="90000"/>
              </a:lnSpc>
              <a:buFont typeface="Wingdings" pitchFamily="2" charset="2"/>
              <a:buNone/>
            </a:pPr>
            <a:r>
              <a:rPr lang="en-US" sz="2400">
                <a:latin typeface="Comic Sans MS" pitchFamily="66" charset="0"/>
              </a:rPr>
              <a:t>Ps		= Penjualan Produk Sampingan</a:t>
            </a:r>
          </a:p>
          <a:p>
            <a:pPr>
              <a:lnSpc>
                <a:spcPct val="90000"/>
              </a:lnSpc>
              <a:buFont typeface="Wingdings" pitchFamily="2" charset="2"/>
              <a:buNone/>
            </a:pPr>
            <a:r>
              <a:rPr lang="en-US" sz="2400">
                <a:latin typeface="Comic Sans MS" pitchFamily="66" charset="0"/>
              </a:rPr>
              <a:t>BPs	= Biaya Produksi Produk Sampingan setelah dipisah</a:t>
            </a:r>
          </a:p>
          <a:p>
            <a:pPr>
              <a:lnSpc>
                <a:spcPct val="90000"/>
              </a:lnSpc>
              <a:buFont typeface="Wingdings" pitchFamily="2" charset="2"/>
              <a:buNone/>
            </a:pPr>
            <a:r>
              <a:rPr lang="en-US" sz="2400">
                <a:latin typeface="Comic Sans MS" pitchFamily="66" charset="0"/>
              </a:rPr>
              <a:t>BPms	= Biaya Pemasaran Produk Sampingan</a:t>
            </a:r>
          </a:p>
          <a:p>
            <a:pPr>
              <a:lnSpc>
                <a:spcPct val="90000"/>
              </a:lnSpc>
              <a:buFont typeface="Wingdings" pitchFamily="2" charset="2"/>
              <a:buNone/>
            </a:pPr>
            <a:r>
              <a:rPr lang="en-US" sz="2400">
                <a:latin typeface="Comic Sans MS" pitchFamily="66" charset="0"/>
              </a:rPr>
              <a:t>BAs	= Biaya Administrasi Produk Sampingan</a:t>
            </a:r>
            <a:endParaRPr lang="id-ID" sz="2400">
              <a:latin typeface="Comic Sans MS" pitchFamily="66" charset="0"/>
            </a:endParaRPr>
          </a:p>
        </p:txBody>
      </p:sp>
      <p:sp>
        <p:nvSpPr>
          <p:cNvPr id="22530" name="Rectangle 2"/>
          <p:cNvSpPr>
            <a:spLocks noGrp="1" noRot="1" noChangeArrowheads="1"/>
          </p:cNvSpPr>
          <p:nvPr>
            <p:ph type="title"/>
          </p:nvPr>
        </p:nvSpPr>
        <p:spPr>
          <a:xfrm>
            <a:off x="0" y="0"/>
            <a:ext cx="9144000" cy="692150"/>
          </a:xfrm>
        </p:spPr>
        <p:txBody>
          <a:bodyPr/>
          <a:lstStyle/>
          <a:p>
            <a:pPr algn="ctr"/>
            <a:r>
              <a:rPr lang="en-US" sz="2800">
                <a:latin typeface="Comic Sans MS" pitchFamily="66" charset="0"/>
              </a:rPr>
              <a:t>PS perlu proses lebih lanjut setelah dipisah dari PU</a:t>
            </a:r>
            <a:endParaRPr lang="id-ID" sz="2800">
              <a:latin typeface="Comic Sans MS" pitchFamily="66" charset="0"/>
            </a:endParaRPr>
          </a:p>
        </p:txBody>
      </p:sp>
      <p:sp>
        <p:nvSpPr>
          <p:cNvPr id="22532" name="Line 4"/>
          <p:cNvSpPr>
            <a:spLocks noChangeShapeType="1"/>
          </p:cNvSpPr>
          <p:nvPr/>
        </p:nvSpPr>
        <p:spPr bwMode="auto">
          <a:xfrm>
            <a:off x="1116013" y="1773238"/>
            <a:ext cx="719137" cy="0"/>
          </a:xfrm>
          <a:prstGeom prst="line">
            <a:avLst/>
          </a:prstGeom>
          <a:noFill/>
          <a:ln w="9525">
            <a:solidFill>
              <a:schemeClr val="tx1"/>
            </a:solidFill>
            <a:round/>
            <a:headEnd/>
            <a:tailEnd type="triangle" w="med" len="med"/>
          </a:ln>
          <a:effectLst/>
        </p:spPr>
        <p:txBody>
          <a:bodyPr/>
          <a:lstStyle/>
          <a:p>
            <a:endParaRPr lang="en-US"/>
          </a:p>
        </p:txBody>
      </p:sp>
      <p:sp>
        <p:nvSpPr>
          <p:cNvPr id="22533" name="Line 5"/>
          <p:cNvSpPr>
            <a:spLocks noChangeShapeType="1"/>
          </p:cNvSpPr>
          <p:nvPr/>
        </p:nvSpPr>
        <p:spPr bwMode="auto">
          <a:xfrm flipV="1">
            <a:off x="1116013" y="1412875"/>
            <a:ext cx="647700" cy="360363"/>
          </a:xfrm>
          <a:prstGeom prst="line">
            <a:avLst/>
          </a:prstGeom>
          <a:noFill/>
          <a:ln w="9525">
            <a:solidFill>
              <a:schemeClr val="tx1"/>
            </a:solidFill>
            <a:round/>
            <a:headEnd/>
            <a:tailEnd type="triangle" w="med" len="med"/>
          </a:ln>
          <a:effectLst/>
        </p:spPr>
        <p:txBody>
          <a:bodyPr/>
          <a:lstStyle/>
          <a:p>
            <a:endParaRPr lang="en-US"/>
          </a:p>
        </p:txBody>
      </p:sp>
      <p:sp>
        <p:nvSpPr>
          <p:cNvPr id="22534" name="Line 6"/>
          <p:cNvSpPr>
            <a:spLocks noChangeShapeType="1"/>
          </p:cNvSpPr>
          <p:nvPr/>
        </p:nvSpPr>
        <p:spPr bwMode="auto">
          <a:xfrm>
            <a:off x="1116013" y="1773238"/>
            <a:ext cx="647700" cy="360362"/>
          </a:xfrm>
          <a:prstGeom prst="line">
            <a:avLst/>
          </a:prstGeom>
          <a:noFill/>
          <a:ln w="9525">
            <a:solidFill>
              <a:schemeClr val="tx1"/>
            </a:solidFill>
            <a:round/>
            <a:headEnd/>
            <a:tailEnd type="triangle" w="med" len="med"/>
          </a:ln>
          <a:effectLst/>
        </p:spPr>
        <p:txBody>
          <a:bodyPr/>
          <a:lstStyle/>
          <a:p>
            <a:endParaRPr lang="en-US"/>
          </a:p>
        </p:txBody>
      </p:sp>
      <p:sp>
        <p:nvSpPr>
          <p:cNvPr id="22535" name="Line 7"/>
          <p:cNvSpPr>
            <a:spLocks noChangeShapeType="1"/>
          </p:cNvSpPr>
          <p:nvPr/>
        </p:nvSpPr>
        <p:spPr bwMode="auto">
          <a:xfrm>
            <a:off x="2627313" y="2060575"/>
            <a:ext cx="503237" cy="0"/>
          </a:xfrm>
          <a:prstGeom prst="line">
            <a:avLst/>
          </a:prstGeom>
          <a:noFill/>
          <a:ln w="9525">
            <a:solidFill>
              <a:schemeClr val="tx1"/>
            </a:solidFill>
            <a:round/>
            <a:headEnd/>
            <a:tailEnd type="triangle" w="med" len="med"/>
          </a:ln>
          <a:effectLst/>
        </p:spPr>
        <p:txBody>
          <a:bodyPr/>
          <a:lstStyle/>
          <a:p>
            <a:endParaRPr lang="en-US"/>
          </a:p>
        </p:txBody>
      </p:sp>
      <p:sp>
        <p:nvSpPr>
          <p:cNvPr id="22536" name="Line 8"/>
          <p:cNvSpPr>
            <a:spLocks noChangeShapeType="1"/>
          </p:cNvSpPr>
          <p:nvPr/>
        </p:nvSpPr>
        <p:spPr bwMode="auto">
          <a:xfrm>
            <a:off x="5076825" y="2060575"/>
            <a:ext cx="431800" cy="0"/>
          </a:xfrm>
          <a:prstGeom prst="line">
            <a:avLst/>
          </a:prstGeom>
          <a:noFill/>
          <a:ln w="9525">
            <a:solidFill>
              <a:schemeClr val="tx1"/>
            </a:solidFill>
            <a:round/>
            <a:headEnd/>
            <a:tailEnd type="triangle" w="med" len="med"/>
          </a:ln>
          <a:effectLst/>
        </p:spPr>
        <p:txBody>
          <a:bodyPr/>
          <a:lstStyle/>
          <a:p>
            <a:endParaRPr lang="en-US"/>
          </a:p>
        </p:txBody>
      </p:sp>
      <p:sp>
        <p:nvSpPr>
          <p:cNvPr id="22537" name="Line 9"/>
          <p:cNvSpPr>
            <a:spLocks noChangeShapeType="1"/>
          </p:cNvSpPr>
          <p:nvPr/>
        </p:nvSpPr>
        <p:spPr bwMode="auto">
          <a:xfrm>
            <a:off x="7308850" y="2205038"/>
            <a:ext cx="503238" cy="0"/>
          </a:xfrm>
          <a:prstGeom prst="line">
            <a:avLst/>
          </a:prstGeom>
          <a:noFill/>
          <a:ln w="9525">
            <a:solidFill>
              <a:schemeClr val="tx1"/>
            </a:solidFill>
            <a:round/>
            <a:headEnd/>
            <a:tailEnd type="triangle" w="med" len="med"/>
          </a:ln>
          <a:effectLst/>
        </p:spPr>
        <p:txBody>
          <a:bodyPr/>
          <a:lstStyle/>
          <a:p>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Rot="1" noChangeArrowheads="1"/>
          </p:cNvSpPr>
          <p:nvPr>
            <p:ph idx="1"/>
          </p:nvPr>
        </p:nvSpPr>
        <p:spPr>
          <a:xfrm>
            <a:off x="0" y="1989138"/>
            <a:ext cx="9144000" cy="4106862"/>
          </a:xfrm>
        </p:spPr>
        <p:txBody>
          <a:bodyPr/>
          <a:lstStyle/>
          <a:p>
            <a:pPr>
              <a:buFont typeface="Wingdings" pitchFamily="2" charset="2"/>
              <a:buNone/>
            </a:pPr>
            <a:r>
              <a:rPr lang="en-US" sz="2000">
                <a:latin typeface="Comic Sans MS" pitchFamily="66" charset="0"/>
              </a:rPr>
              <a:t>				PU. A</a:t>
            </a:r>
          </a:p>
          <a:p>
            <a:pPr>
              <a:buFont typeface="Wingdings" pitchFamily="2" charset="2"/>
              <a:buNone/>
            </a:pPr>
            <a:r>
              <a:rPr lang="en-US" sz="2000">
                <a:latin typeface="Comic Sans MS" pitchFamily="66" charset="0"/>
              </a:rPr>
              <a:t>Biaya Bersama		PU. B</a:t>
            </a:r>
          </a:p>
          <a:p>
            <a:pPr>
              <a:buFont typeface="Wingdings" pitchFamily="2" charset="2"/>
              <a:buNone/>
            </a:pPr>
            <a:r>
              <a:rPr lang="en-US" sz="2000">
                <a:latin typeface="Comic Sans MS" pitchFamily="66" charset="0"/>
              </a:rPr>
              <a:t>				PS. X		Dimasukkan kembali dlm proses 					produksi</a:t>
            </a:r>
            <a:endParaRPr lang="id-ID" sz="2000">
              <a:latin typeface="Comic Sans MS" pitchFamily="66" charset="0"/>
            </a:endParaRPr>
          </a:p>
        </p:txBody>
      </p:sp>
      <p:sp>
        <p:nvSpPr>
          <p:cNvPr id="24578" name="Rectangle 2"/>
          <p:cNvSpPr>
            <a:spLocks noGrp="1" noRot="1" noChangeArrowheads="1"/>
          </p:cNvSpPr>
          <p:nvPr>
            <p:ph type="title"/>
          </p:nvPr>
        </p:nvSpPr>
        <p:spPr>
          <a:xfrm>
            <a:off x="0" y="0"/>
            <a:ext cx="9144000" cy="592138"/>
          </a:xfrm>
        </p:spPr>
        <p:txBody>
          <a:bodyPr/>
          <a:lstStyle/>
          <a:p>
            <a:r>
              <a:rPr lang="en-US" sz="2800">
                <a:solidFill>
                  <a:srgbClr val="FFFF00"/>
                </a:solidFill>
                <a:latin typeface="Comic Sans MS" pitchFamily="66" charset="0"/>
              </a:rPr>
              <a:t>Metode Harga Pokok Pengganti (Replacement Cost)</a:t>
            </a:r>
            <a:endParaRPr lang="id-ID" sz="2800">
              <a:solidFill>
                <a:srgbClr val="FFFF00"/>
              </a:solidFill>
              <a:latin typeface="Comic Sans MS" pitchFamily="66" charset="0"/>
            </a:endParaRPr>
          </a:p>
        </p:txBody>
      </p:sp>
      <p:sp>
        <p:nvSpPr>
          <p:cNvPr id="24580" name="Line 4"/>
          <p:cNvSpPr>
            <a:spLocks noChangeShapeType="1"/>
          </p:cNvSpPr>
          <p:nvPr/>
        </p:nvSpPr>
        <p:spPr bwMode="auto">
          <a:xfrm>
            <a:off x="2051050" y="2565400"/>
            <a:ext cx="576263" cy="0"/>
          </a:xfrm>
          <a:prstGeom prst="line">
            <a:avLst/>
          </a:prstGeom>
          <a:noFill/>
          <a:ln w="9525">
            <a:solidFill>
              <a:schemeClr val="tx1"/>
            </a:solidFill>
            <a:round/>
            <a:headEnd/>
            <a:tailEnd type="triangle" w="med" len="med"/>
          </a:ln>
          <a:effectLst/>
        </p:spPr>
        <p:txBody>
          <a:bodyPr/>
          <a:lstStyle/>
          <a:p>
            <a:endParaRPr lang="en-US"/>
          </a:p>
        </p:txBody>
      </p:sp>
      <p:sp>
        <p:nvSpPr>
          <p:cNvPr id="24581" name="Line 5"/>
          <p:cNvSpPr>
            <a:spLocks noChangeShapeType="1"/>
          </p:cNvSpPr>
          <p:nvPr/>
        </p:nvSpPr>
        <p:spPr bwMode="auto">
          <a:xfrm flipV="1">
            <a:off x="2051050" y="2206625"/>
            <a:ext cx="576263" cy="358775"/>
          </a:xfrm>
          <a:prstGeom prst="line">
            <a:avLst/>
          </a:prstGeom>
          <a:noFill/>
          <a:ln w="9525">
            <a:solidFill>
              <a:schemeClr val="tx1"/>
            </a:solidFill>
            <a:round/>
            <a:headEnd/>
            <a:tailEnd type="triangle" w="med" len="med"/>
          </a:ln>
          <a:effectLst/>
        </p:spPr>
        <p:txBody>
          <a:bodyPr/>
          <a:lstStyle/>
          <a:p>
            <a:endParaRPr lang="en-US"/>
          </a:p>
        </p:txBody>
      </p:sp>
      <p:sp>
        <p:nvSpPr>
          <p:cNvPr id="24582" name="Line 6"/>
          <p:cNvSpPr>
            <a:spLocks noChangeShapeType="1"/>
          </p:cNvSpPr>
          <p:nvPr/>
        </p:nvSpPr>
        <p:spPr bwMode="auto">
          <a:xfrm>
            <a:off x="2051050" y="2563813"/>
            <a:ext cx="504825" cy="360362"/>
          </a:xfrm>
          <a:prstGeom prst="line">
            <a:avLst/>
          </a:prstGeom>
          <a:noFill/>
          <a:ln w="9525">
            <a:solidFill>
              <a:schemeClr val="tx1"/>
            </a:solidFill>
            <a:round/>
            <a:headEnd/>
            <a:tailEnd type="triangle" w="med" len="med"/>
          </a:ln>
          <a:effectLst/>
        </p:spPr>
        <p:txBody>
          <a:bodyPr/>
          <a:lstStyle/>
          <a:p>
            <a:endParaRPr lang="en-US"/>
          </a:p>
        </p:txBody>
      </p:sp>
      <p:sp>
        <p:nvSpPr>
          <p:cNvPr id="24583" name="Line 7"/>
          <p:cNvSpPr>
            <a:spLocks noChangeShapeType="1"/>
          </p:cNvSpPr>
          <p:nvPr/>
        </p:nvSpPr>
        <p:spPr bwMode="auto">
          <a:xfrm>
            <a:off x="3563938" y="2924175"/>
            <a:ext cx="792162" cy="0"/>
          </a:xfrm>
          <a:prstGeom prst="line">
            <a:avLst/>
          </a:prstGeom>
          <a:noFill/>
          <a:ln w="9525">
            <a:solidFill>
              <a:schemeClr val="tx1"/>
            </a:solidFill>
            <a:round/>
            <a:headEnd/>
            <a:tailEnd type="triangle" w="med" len="med"/>
          </a:ln>
          <a:effectLst/>
        </p:spPr>
        <p:txBody>
          <a:bodyPr/>
          <a:lstStyle/>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Rot="1" noChangeArrowheads="1"/>
          </p:cNvSpPr>
          <p:nvPr>
            <p:ph idx="1"/>
          </p:nvPr>
        </p:nvSpPr>
        <p:spPr>
          <a:xfrm>
            <a:off x="0" y="1196975"/>
            <a:ext cx="9144000" cy="5256213"/>
          </a:xfrm>
        </p:spPr>
        <p:txBody>
          <a:bodyPr/>
          <a:lstStyle/>
          <a:p>
            <a:pPr>
              <a:buFont typeface="Wingdings" pitchFamily="2" charset="2"/>
              <a:buNone/>
            </a:pPr>
            <a:r>
              <a:rPr lang="en-US" sz="2000">
                <a:latin typeface="Comic Sans MS" pitchFamily="66" charset="0"/>
              </a:rPr>
              <a:t>			PU. A</a:t>
            </a:r>
          </a:p>
          <a:p>
            <a:pPr>
              <a:buFont typeface="Wingdings" pitchFamily="2" charset="2"/>
              <a:buNone/>
            </a:pPr>
            <a:r>
              <a:rPr lang="en-US" sz="2000">
                <a:latin typeface="Comic Sans MS" pitchFamily="66" charset="0"/>
              </a:rPr>
              <a:t>Biaya		PU. B	  Diproses lbh ljt</a:t>
            </a:r>
          </a:p>
          <a:p>
            <a:pPr>
              <a:buFont typeface="Wingdings" pitchFamily="2" charset="2"/>
              <a:buNone/>
            </a:pPr>
            <a:r>
              <a:rPr lang="en-US" sz="2000">
                <a:latin typeface="Comic Sans MS" pitchFamily="66" charset="0"/>
              </a:rPr>
              <a:t>Bersama	PU. C</a:t>
            </a:r>
          </a:p>
          <a:p>
            <a:pPr>
              <a:buFont typeface="Wingdings" pitchFamily="2" charset="2"/>
              <a:buNone/>
            </a:pPr>
            <a:r>
              <a:rPr lang="en-US" sz="2000">
                <a:latin typeface="Comic Sans MS" pitchFamily="66" charset="0"/>
              </a:rPr>
              <a:t>			PS. X	  Diproses lbh ljt       B.Pemasaran	           Dijual</a:t>
            </a:r>
          </a:p>
          <a:p>
            <a:pPr>
              <a:buFont typeface="Wingdings" pitchFamily="2" charset="2"/>
              <a:buNone/>
            </a:pPr>
            <a:r>
              <a:rPr lang="en-US" sz="2000">
                <a:latin typeface="Comic Sans MS" pitchFamily="66" charset="0"/>
              </a:rPr>
              <a:t>						         B.Adm&amp;Umum</a:t>
            </a:r>
          </a:p>
          <a:p>
            <a:pPr>
              <a:buFont typeface="Wingdings" pitchFamily="2" charset="2"/>
              <a:buNone/>
            </a:pPr>
            <a:endParaRPr lang="en-US" sz="2000">
              <a:latin typeface="Comic Sans MS" pitchFamily="66" charset="0"/>
            </a:endParaRPr>
          </a:p>
          <a:p>
            <a:pPr>
              <a:buFont typeface="Wingdings" pitchFamily="2" charset="2"/>
              <a:buNone/>
            </a:pPr>
            <a:r>
              <a:rPr lang="en-US" sz="2000">
                <a:latin typeface="Comic Sans MS" pitchFamily="66" charset="0"/>
              </a:rPr>
              <a:t>			???					       Taksiran</a:t>
            </a:r>
          </a:p>
          <a:p>
            <a:pPr>
              <a:buFont typeface="Wingdings" pitchFamily="2" charset="2"/>
              <a:buNone/>
            </a:pPr>
            <a:r>
              <a:rPr lang="en-US" sz="2000">
                <a:latin typeface="Comic Sans MS" pitchFamily="66" charset="0"/>
              </a:rPr>
              <a:t>	Alokasi B.Bersama PS				       Laba Kotor 								</a:t>
            </a:r>
          </a:p>
          <a:p>
            <a:pPr>
              <a:buFont typeface="Wingdings" pitchFamily="2" charset="2"/>
              <a:buNone/>
            </a:pPr>
            <a:r>
              <a:rPr lang="en-US" sz="2400">
                <a:solidFill>
                  <a:srgbClr val="FF3300"/>
                </a:solidFill>
                <a:latin typeface="Comic Sans MS" pitchFamily="66" charset="0"/>
              </a:rPr>
              <a:t>ABS	= TPs – (TLKs + TBPms + TBAs +TBPs)</a:t>
            </a:r>
          </a:p>
          <a:p>
            <a:pPr>
              <a:buFont typeface="Wingdings" pitchFamily="2" charset="2"/>
              <a:buNone/>
            </a:pPr>
            <a:r>
              <a:rPr lang="en-US" sz="2400">
                <a:solidFill>
                  <a:srgbClr val="FF3300"/>
                </a:solidFill>
                <a:latin typeface="Comic Sans MS" pitchFamily="66" charset="0"/>
              </a:rPr>
              <a:t>HPs	= ABs + BPSs</a:t>
            </a:r>
          </a:p>
          <a:p>
            <a:pPr>
              <a:buFont typeface="Wingdings" pitchFamily="2" charset="2"/>
              <a:buNone/>
            </a:pPr>
            <a:r>
              <a:rPr lang="en-US" sz="2400">
                <a:solidFill>
                  <a:srgbClr val="FF3300"/>
                </a:solidFill>
                <a:latin typeface="Comic Sans MS" pitchFamily="66" charset="0"/>
              </a:rPr>
              <a:t>ABu	= B – ABs</a:t>
            </a:r>
          </a:p>
          <a:p>
            <a:pPr>
              <a:buFont typeface="Wingdings" pitchFamily="2" charset="2"/>
              <a:buNone/>
            </a:pPr>
            <a:r>
              <a:rPr lang="en-US" sz="2400">
                <a:solidFill>
                  <a:srgbClr val="FF3300"/>
                </a:solidFill>
                <a:latin typeface="Comic Sans MS" pitchFamily="66" charset="0"/>
              </a:rPr>
              <a:t>HPu	= ABu + BPSu</a:t>
            </a:r>
            <a:endParaRPr lang="id-ID" sz="2400">
              <a:solidFill>
                <a:srgbClr val="FF3300"/>
              </a:solidFill>
              <a:latin typeface="Comic Sans MS" pitchFamily="66" charset="0"/>
            </a:endParaRPr>
          </a:p>
        </p:txBody>
      </p:sp>
      <p:sp>
        <p:nvSpPr>
          <p:cNvPr id="26626" name="Rectangle 2"/>
          <p:cNvSpPr>
            <a:spLocks noGrp="1" noRot="1" noChangeArrowheads="1"/>
          </p:cNvSpPr>
          <p:nvPr>
            <p:ph type="title"/>
          </p:nvPr>
        </p:nvSpPr>
        <p:spPr>
          <a:xfrm>
            <a:off x="0" y="0"/>
            <a:ext cx="9144000" cy="908050"/>
          </a:xfrm>
        </p:spPr>
        <p:txBody>
          <a:bodyPr>
            <a:normAutofit fontScale="90000"/>
          </a:bodyPr>
          <a:lstStyle/>
          <a:p>
            <a:pPr algn="ctr"/>
            <a:r>
              <a:rPr lang="en-US" sz="2800">
                <a:solidFill>
                  <a:srgbClr val="FFFF00"/>
                </a:solidFill>
                <a:latin typeface="Comic Sans MS" pitchFamily="66" charset="0"/>
              </a:rPr>
              <a:t>Metode Harga Pokok</a:t>
            </a:r>
            <a:br>
              <a:rPr lang="en-US" sz="2800">
                <a:solidFill>
                  <a:srgbClr val="FFFF00"/>
                </a:solidFill>
                <a:latin typeface="Comic Sans MS" pitchFamily="66" charset="0"/>
              </a:rPr>
            </a:br>
            <a:r>
              <a:rPr lang="en-US" sz="2800">
                <a:solidFill>
                  <a:srgbClr val="FFFF00"/>
                </a:solidFill>
                <a:latin typeface="Comic Sans MS" pitchFamily="66" charset="0"/>
              </a:rPr>
              <a:t>(Metode Nilai Pasar / Perputaran)</a:t>
            </a:r>
            <a:endParaRPr lang="id-ID" sz="2800">
              <a:solidFill>
                <a:srgbClr val="FFFF00"/>
              </a:solidFill>
              <a:latin typeface="Comic Sans MS" pitchFamily="66" charset="0"/>
            </a:endParaRPr>
          </a:p>
        </p:txBody>
      </p:sp>
      <p:sp>
        <p:nvSpPr>
          <p:cNvPr id="26628" name="Line 4"/>
          <p:cNvSpPr>
            <a:spLocks noChangeShapeType="1"/>
          </p:cNvSpPr>
          <p:nvPr/>
        </p:nvSpPr>
        <p:spPr bwMode="auto">
          <a:xfrm flipV="1">
            <a:off x="1187450" y="1773238"/>
            <a:ext cx="576263" cy="71437"/>
          </a:xfrm>
          <a:prstGeom prst="line">
            <a:avLst/>
          </a:prstGeom>
          <a:noFill/>
          <a:ln w="9525">
            <a:solidFill>
              <a:schemeClr val="tx1"/>
            </a:solidFill>
            <a:round/>
            <a:headEnd/>
            <a:tailEnd type="triangle" w="med" len="med"/>
          </a:ln>
          <a:effectLst/>
        </p:spPr>
        <p:txBody>
          <a:bodyPr/>
          <a:lstStyle/>
          <a:p>
            <a:endParaRPr lang="en-US"/>
          </a:p>
        </p:txBody>
      </p:sp>
      <p:sp>
        <p:nvSpPr>
          <p:cNvPr id="26629" name="Line 5"/>
          <p:cNvSpPr>
            <a:spLocks noChangeShapeType="1"/>
          </p:cNvSpPr>
          <p:nvPr/>
        </p:nvSpPr>
        <p:spPr bwMode="auto">
          <a:xfrm flipV="1">
            <a:off x="1187450" y="1412875"/>
            <a:ext cx="647700" cy="431800"/>
          </a:xfrm>
          <a:prstGeom prst="line">
            <a:avLst/>
          </a:prstGeom>
          <a:noFill/>
          <a:ln w="9525">
            <a:solidFill>
              <a:schemeClr val="tx1"/>
            </a:solidFill>
            <a:round/>
            <a:headEnd/>
            <a:tailEnd type="triangle" w="med" len="med"/>
          </a:ln>
          <a:effectLst/>
        </p:spPr>
        <p:txBody>
          <a:bodyPr/>
          <a:lstStyle/>
          <a:p>
            <a:endParaRPr lang="en-US"/>
          </a:p>
        </p:txBody>
      </p:sp>
      <p:sp>
        <p:nvSpPr>
          <p:cNvPr id="26630" name="Line 6"/>
          <p:cNvSpPr>
            <a:spLocks noChangeShapeType="1"/>
          </p:cNvSpPr>
          <p:nvPr/>
        </p:nvSpPr>
        <p:spPr bwMode="auto">
          <a:xfrm>
            <a:off x="1187450" y="1844675"/>
            <a:ext cx="576263" cy="288925"/>
          </a:xfrm>
          <a:prstGeom prst="line">
            <a:avLst/>
          </a:prstGeom>
          <a:noFill/>
          <a:ln w="9525">
            <a:solidFill>
              <a:schemeClr val="tx1"/>
            </a:solidFill>
            <a:round/>
            <a:headEnd/>
            <a:tailEnd type="triangle" w="med" len="med"/>
          </a:ln>
          <a:effectLst/>
        </p:spPr>
        <p:txBody>
          <a:bodyPr/>
          <a:lstStyle/>
          <a:p>
            <a:endParaRPr lang="en-US"/>
          </a:p>
        </p:txBody>
      </p:sp>
      <p:sp>
        <p:nvSpPr>
          <p:cNvPr id="26631" name="Line 7"/>
          <p:cNvSpPr>
            <a:spLocks noChangeShapeType="1"/>
          </p:cNvSpPr>
          <p:nvPr/>
        </p:nvSpPr>
        <p:spPr bwMode="auto">
          <a:xfrm>
            <a:off x="1187450" y="1844675"/>
            <a:ext cx="504825" cy="576263"/>
          </a:xfrm>
          <a:prstGeom prst="line">
            <a:avLst/>
          </a:prstGeom>
          <a:noFill/>
          <a:ln w="9525">
            <a:solidFill>
              <a:schemeClr val="tx1"/>
            </a:solidFill>
            <a:round/>
            <a:headEnd/>
            <a:tailEnd type="triangle" w="med" len="med"/>
          </a:ln>
          <a:effectLst/>
        </p:spPr>
        <p:txBody>
          <a:bodyPr/>
          <a:lstStyle/>
          <a:p>
            <a:endParaRPr lang="en-US"/>
          </a:p>
        </p:txBody>
      </p:sp>
      <p:sp>
        <p:nvSpPr>
          <p:cNvPr id="26632" name="AutoShape 8"/>
          <p:cNvSpPr>
            <a:spLocks/>
          </p:cNvSpPr>
          <p:nvPr/>
        </p:nvSpPr>
        <p:spPr bwMode="auto">
          <a:xfrm>
            <a:off x="2700338" y="1412875"/>
            <a:ext cx="142875" cy="792163"/>
          </a:xfrm>
          <a:prstGeom prst="rightBrace">
            <a:avLst>
              <a:gd name="adj1" fmla="val 46204"/>
              <a:gd name="adj2" fmla="val 50000"/>
            </a:avLst>
          </a:prstGeom>
          <a:noFill/>
          <a:ln w="9525">
            <a:solidFill>
              <a:schemeClr val="tx1"/>
            </a:solidFill>
            <a:round/>
            <a:headEnd/>
            <a:tailEnd/>
          </a:ln>
          <a:effectLst/>
        </p:spPr>
        <p:txBody>
          <a:bodyPr wrap="none" anchor="ctr"/>
          <a:lstStyle/>
          <a:p>
            <a:endParaRPr lang="en-US"/>
          </a:p>
        </p:txBody>
      </p:sp>
      <p:sp>
        <p:nvSpPr>
          <p:cNvPr id="26633" name="Line 9"/>
          <p:cNvSpPr>
            <a:spLocks noChangeShapeType="1"/>
          </p:cNvSpPr>
          <p:nvPr/>
        </p:nvSpPr>
        <p:spPr bwMode="auto">
          <a:xfrm>
            <a:off x="2627313" y="2492375"/>
            <a:ext cx="288925" cy="0"/>
          </a:xfrm>
          <a:prstGeom prst="line">
            <a:avLst/>
          </a:prstGeom>
          <a:noFill/>
          <a:ln w="9525">
            <a:solidFill>
              <a:schemeClr val="tx1"/>
            </a:solidFill>
            <a:round/>
            <a:headEnd/>
            <a:tailEnd type="triangle" w="med" len="med"/>
          </a:ln>
          <a:effectLst/>
        </p:spPr>
        <p:txBody>
          <a:bodyPr/>
          <a:lstStyle/>
          <a:p>
            <a:endParaRPr lang="en-US"/>
          </a:p>
        </p:txBody>
      </p:sp>
      <p:sp>
        <p:nvSpPr>
          <p:cNvPr id="26634" name="Line 10"/>
          <p:cNvSpPr>
            <a:spLocks noChangeShapeType="1"/>
          </p:cNvSpPr>
          <p:nvPr/>
        </p:nvSpPr>
        <p:spPr bwMode="auto">
          <a:xfrm>
            <a:off x="4932363" y="2492375"/>
            <a:ext cx="287337" cy="0"/>
          </a:xfrm>
          <a:prstGeom prst="line">
            <a:avLst/>
          </a:prstGeom>
          <a:noFill/>
          <a:ln w="9525">
            <a:solidFill>
              <a:schemeClr val="tx1"/>
            </a:solidFill>
            <a:round/>
            <a:headEnd/>
            <a:tailEnd type="triangle" w="med" len="med"/>
          </a:ln>
          <a:effectLst/>
        </p:spPr>
        <p:txBody>
          <a:bodyPr/>
          <a:lstStyle/>
          <a:p>
            <a:endParaRPr lang="en-US"/>
          </a:p>
        </p:txBody>
      </p:sp>
      <p:sp>
        <p:nvSpPr>
          <p:cNvPr id="26635" name="Line 11"/>
          <p:cNvSpPr>
            <a:spLocks noChangeShapeType="1"/>
          </p:cNvSpPr>
          <p:nvPr/>
        </p:nvSpPr>
        <p:spPr bwMode="auto">
          <a:xfrm>
            <a:off x="7092950" y="2636838"/>
            <a:ext cx="863600" cy="0"/>
          </a:xfrm>
          <a:prstGeom prst="line">
            <a:avLst/>
          </a:prstGeom>
          <a:noFill/>
          <a:ln w="9525">
            <a:solidFill>
              <a:schemeClr val="tx1"/>
            </a:solidFill>
            <a:round/>
            <a:headEnd/>
            <a:tailEnd type="triangle" w="med" len="med"/>
          </a:ln>
          <a:effectLst/>
        </p:spPr>
        <p:txBody>
          <a:bodyPr/>
          <a:lstStyle/>
          <a:p>
            <a:endParaRPr lang="en-US"/>
          </a:p>
        </p:txBody>
      </p:sp>
      <p:sp>
        <p:nvSpPr>
          <p:cNvPr id="26636" name="Line 12"/>
          <p:cNvSpPr>
            <a:spLocks noChangeShapeType="1"/>
          </p:cNvSpPr>
          <p:nvPr/>
        </p:nvSpPr>
        <p:spPr bwMode="auto">
          <a:xfrm>
            <a:off x="7524750" y="2636838"/>
            <a:ext cx="0" cy="720725"/>
          </a:xfrm>
          <a:prstGeom prst="line">
            <a:avLst/>
          </a:prstGeom>
          <a:noFill/>
          <a:ln w="9525">
            <a:solidFill>
              <a:schemeClr val="tx1"/>
            </a:solidFill>
            <a:round/>
            <a:headEnd/>
            <a:tailEnd type="triangle" w="med" len="med"/>
          </a:ln>
          <a:effectLst/>
        </p:spPr>
        <p:txBody>
          <a:bodyPr/>
          <a:lstStyle/>
          <a:p>
            <a:endParaRPr lang="en-US"/>
          </a:p>
        </p:txBody>
      </p:sp>
      <p:sp>
        <p:nvSpPr>
          <p:cNvPr id="26637" name="Line 13"/>
          <p:cNvSpPr>
            <a:spLocks noChangeShapeType="1"/>
          </p:cNvSpPr>
          <p:nvPr/>
        </p:nvSpPr>
        <p:spPr bwMode="auto">
          <a:xfrm>
            <a:off x="2195513" y="2708275"/>
            <a:ext cx="0" cy="433388"/>
          </a:xfrm>
          <a:prstGeom prst="line">
            <a:avLst/>
          </a:prstGeom>
          <a:noFill/>
          <a:ln w="9525">
            <a:solidFill>
              <a:schemeClr val="tx1"/>
            </a:solidFill>
            <a:round/>
            <a:headEnd/>
            <a:tailEnd type="triangle" w="med" len="med"/>
          </a:ln>
          <a:effectLst/>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0" y="1196975"/>
            <a:ext cx="9144000" cy="5661025"/>
          </a:xfrm>
        </p:spPr>
        <p:txBody>
          <a:bodyPr/>
          <a:lstStyle/>
          <a:p>
            <a:pPr>
              <a:buFont typeface="Wingdings" pitchFamily="2" charset="2"/>
              <a:buNone/>
            </a:pPr>
            <a:r>
              <a:rPr lang="en-US" sz="2000">
                <a:latin typeface="Comic Sans MS" pitchFamily="66" charset="0"/>
              </a:rPr>
              <a:t>Pengertian</a:t>
            </a:r>
          </a:p>
          <a:p>
            <a:pPr>
              <a:buFont typeface="Wingdings" pitchFamily="2" charset="2"/>
              <a:buNone/>
            </a:pPr>
            <a:r>
              <a:rPr lang="en-US" sz="2000">
                <a:latin typeface="Comic Sans MS" pitchFamily="66" charset="0"/>
              </a:rPr>
              <a:t>	Beberapa macam produk dihasilkan bersama-sama dg BBB, BTKL dan fasilitas sama</a:t>
            </a:r>
          </a:p>
          <a:p>
            <a:pPr>
              <a:buFont typeface="Wingdings" pitchFamily="2" charset="2"/>
              <a:buNone/>
            </a:pPr>
            <a:endParaRPr lang="en-US" sz="2000">
              <a:latin typeface="Comic Sans MS" pitchFamily="66" charset="0"/>
            </a:endParaRPr>
          </a:p>
          <a:p>
            <a:pPr>
              <a:buFont typeface="Wingdings" pitchFamily="2" charset="2"/>
              <a:buNone/>
            </a:pPr>
            <a:endParaRPr lang="en-US" sz="2000">
              <a:latin typeface="Comic Sans MS" pitchFamily="66" charset="0"/>
            </a:endParaRPr>
          </a:p>
          <a:p>
            <a:pPr algn="ctr">
              <a:buFont typeface="Wingdings" pitchFamily="2" charset="2"/>
              <a:buNone/>
            </a:pPr>
            <a:r>
              <a:rPr lang="en-US" sz="2000">
                <a:solidFill>
                  <a:srgbClr val="FFFF00"/>
                </a:solidFill>
                <a:effectLst>
                  <a:outerShdw blurRad="38100" dist="38100" dir="2700000" algn="tl">
                    <a:srgbClr val="FFFFFF"/>
                  </a:outerShdw>
                </a:effectLst>
                <a:latin typeface="Comic Sans MS" pitchFamily="66" charset="0"/>
              </a:rPr>
              <a:t>Joint Cost (Biaya Bersama)</a:t>
            </a:r>
          </a:p>
          <a:p>
            <a:pPr algn="ctr">
              <a:buFont typeface="Wingdings" pitchFamily="2" charset="2"/>
              <a:buNone/>
            </a:pPr>
            <a:endParaRPr lang="en-US" sz="2000">
              <a:solidFill>
                <a:srgbClr val="FFFF00"/>
              </a:solidFill>
              <a:effectLst>
                <a:outerShdw blurRad="38100" dist="38100" dir="2700000" algn="tl">
                  <a:srgbClr val="FFFFFF"/>
                </a:outerShdw>
              </a:effectLst>
              <a:latin typeface="Comic Sans MS" pitchFamily="66" charset="0"/>
            </a:endParaRPr>
          </a:p>
          <a:p>
            <a:pPr>
              <a:buFont typeface="Wingdings" pitchFamily="2" charset="2"/>
              <a:buNone/>
            </a:pPr>
            <a:r>
              <a:rPr lang="en-US" sz="2000">
                <a:latin typeface="Comic Sans MS" pitchFamily="66" charset="0"/>
              </a:rPr>
              <a:t>		BBB</a:t>
            </a:r>
          </a:p>
          <a:p>
            <a:pPr>
              <a:buFont typeface="Wingdings" pitchFamily="2" charset="2"/>
              <a:buNone/>
            </a:pPr>
            <a:r>
              <a:rPr lang="en-US" sz="2000">
                <a:latin typeface="Comic Sans MS" pitchFamily="66" charset="0"/>
              </a:rPr>
              <a:t>		BTKL		Tidak dapat ditelusuri lgs ke setiap produk</a:t>
            </a:r>
          </a:p>
          <a:p>
            <a:pPr>
              <a:buFont typeface="Wingdings" pitchFamily="2" charset="2"/>
              <a:buNone/>
            </a:pPr>
            <a:r>
              <a:rPr lang="en-US" sz="2000">
                <a:latin typeface="Comic Sans MS" pitchFamily="66" charset="0"/>
              </a:rPr>
              <a:t>		BOP</a:t>
            </a:r>
          </a:p>
          <a:p>
            <a:pPr>
              <a:buFont typeface="Wingdings" pitchFamily="2" charset="2"/>
              <a:buNone/>
            </a:pPr>
            <a:endParaRPr lang="en-US" sz="2000">
              <a:latin typeface="Comic Sans MS" pitchFamily="66" charset="0"/>
            </a:endParaRPr>
          </a:p>
          <a:p>
            <a:pPr>
              <a:buFont typeface="Wingdings" pitchFamily="2" charset="2"/>
              <a:buNone/>
            </a:pPr>
            <a:r>
              <a:rPr lang="en-US" sz="2000">
                <a:latin typeface="Comic Sans MS" pitchFamily="66" charset="0"/>
              </a:rPr>
              <a:t>Ex :</a:t>
            </a:r>
          </a:p>
          <a:p>
            <a:pPr>
              <a:buFont typeface="Wingdings" pitchFamily="2" charset="2"/>
              <a:buNone/>
            </a:pPr>
            <a:r>
              <a:rPr lang="en-US" sz="2000">
                <a:latin typeface="Comic Sans MS" pitchFamily="66" charset="0"/>
              </a:rPr>
              <a:t>	Perusahaan Penyulingan Minyak</a:t>
            </a:r>
          </a:p>
          <a:p>
            <a:pPr>
              <a:buFont typeface="Wingdings" pitchFamily="2" charset="2"/>
              <a:buNone/>
            </a:pPr>
            <a:r>
              <a:rPr lang="en-US" sz="2000">
                <a:latin typeface="Comic Sans MS" pitchFamily="66" charset="0"/>
              </a:rPr>
              <a:t>	Perusahaan Pemotongan Hewan</a:t>
            </a:r>
          </a:p>
          <a:p>
            <a:pPr>
              <a:buFont typeface="Wingdings" pitchFamily="2" charset="2"/>
              <a:buNone/>
            </a:pPr>
            <a:r>
              <a:rPr lang="en-US" sz="2000">
                <a:latin typeface="Comic Sans MS" pitchFamily="66" charset="0"/>
              </a:rPr>
              <a:t>	Perusahaan Pupuk</a:t>
            </a:r>
            <a:endParaRPr lang="id-ID" sz="2000">
              <a:latin typeface="Comic Sans MS" pitchFamily="66" charset="0"/>
            </a:endParaRPr>
          </a:p>
        </p:txBody>
      </p:sp>
      <p:sp>
        <p:nvSpPr>
          <p:cNvPr id="15362" name="Rectangle 2"/>
          <p:cNvSpPr>
            <a:spLocks noGrp="1" noChangeArrowheads="1"/>
          </p:cNvSpPr>
          <p:nvPr>
            <p:ph type="title"/>
          </p:nvPr>
        </p:nvSpPr>
        <p:spPr>
          <a:xfrm>
            <a:off x="457200" y="0"/>
            <a:ext cx="8229600" cy="692150"/>
          </a:xfrm>
        </p:spPr>
        <p:txBody>
          <a:bodyPr/>
          <a:lstStyle/>
          <a:p>
            <a:r>
              <a:rPr lang="en-US" sz="3200">
                <a:solidFill>
                  <a:schemeClr val="tx1"/>
                </a:solidFill>
                <a:effectLst>
                  <a:outerShdw blurRad="38100" dist="38100" dir="2700000" algn="tl">
                    <a:srgbClr val="010199"/>
                  </a:outerShdw>
                </a:effectLst>
                <a:latin typeface="Comic Sans MS" pitchFamily="66" charset="0"/>
              </a:rPr>
              <a:t>JOINT PRODUCT (Produk Bersama)</a:t>
            </a:r>
            <a:endParaRPr lang="id-ID" sz="3200">
              <a:solidFill>
                <a:schemeClr val="tx1"/>
              </a:solidFill>
              <a:effectLst>
                <a:outerShdw blurRad="38100" dist="38100" dir="2700000" algn="tl">
                  <a:srgbClr val="010199"/>
                </a:outerShdw>
              </a:effectLst>
              <a:latin typeface="Comic Sans MS" pitchFamily="66" charset="0"/>
            </a:endParaRPr>
          </a:p>
        </p:txBody>
      </p:sp>
      <p:sp>
        <p:nvSpPr>
          <p:cNvPr id="15364" name="Line 4"/>
          <p:cNvSpPr>
            <a:spLocks noChangeShapeType="1"/>
          </p:cNvSpPr>
          <p:nvPr/>
        </p:nvSpPr>
        <p:spPr bwMode="auto">
          <a:xfrm>
            <a:off x="4427538" y="2205038"/>
            <a:ext cx="0" cy="647700"/>
          </a:xfrm>
          <a:prstGeom prst="line">
            <a:avLst/>
          </a:prstGeom>
          <a:noFill/>
          <a:ln w="9525">
            <a:solidFill>
              <a:schemeClr val="tx1"/>
            </a:solidFill>
            <a:round/>
            <a:headEnd/>
            <a:tailEnd type="triangle" w="med" len="med"/>
          </a:ln>
          <a:effectLst/>
        </p:spPr>
        <p:txBody>
          <a:bodyPr/>
          <a:lstStyle/>
          <a:p>
            <a:endParaRPr lang="en-US"/>
          </a:p>
        </p:txBody>
      </p:sp>
      <p:sp>
        <p:nvSpPr>
          <p:cNvPr id="15365" name="AutoShape 5"/>
          <p:cNvSpPr>
            <a:spLocks/>
          </p:cNvSpPr>
          <p:nvPr/>
        </p:nvSpPr>
        <p:spPr bwMode="auto">
          <a:xfrm>
            <a:off x="2124075" y="3860800"/>
            <a:ext cx="217488" cy="792163"/>
          </a:xfrm>
          <a:prstGeom prst="rightBrace">
            <a:avLst>
              <a:gd name="adj1" fmla="val 30353"/>
              <a:gd name="adj2" fmla="val 50000"/>
            </a:avLst>
          </a:prstGeom>
          <a:noFill/>
          <a:ln w="9525">
            <a:solidFill>
              <a:schemeClr val="tx1"/>
            </a:solidFill>
            <a:round/>
            <a:headEnd/>
            <a:tailEnd/>
          </a:ln>
          <a:effectLst/>
        </p:spPr>
        <p:txBody>
          <a:bodyPr wrap="none" anchor="ct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idx="1"/>
          </p:nvPr>
        </p:nvSpPr>
        <p:spPr>
          <a:xfrm>
            <a:off x="0" y="1341438"/>
            <a:ext cx="9144000" cy="4789487"/>
          </a:xfrm>
        </p:spPr>
        <p:txBody>
          <a:bodyPr>
            <a:normAutofit lnSpcReduction="10000"/>
          </a:bodyPr>
          <a:lstStyle/>
          <a:p>
            <a:pPr>
              <a:buFont typeface="Wingdings" pitchFamily="2" charset="2"/>
              <a:buNone/>
            </a:pPr>
            <a:r>
              <a:rPr lang="en-US" sz="2000">
                <a:latin typeface="Comic Sans MS" pitchFamily="66" charset="0"/>
              </a:rPr>
              <a:t>Pengertian</a:t>
            </a:r>
          </a:p>
          <a:p>
            <a:pPr>
              <a:buFont typeface="Wingdings" pitchFamily="2" charset="2"/>
              <a:buNone/>
            </a:pPr>
            <a:r>
              <a:rPr lang="en-US" sz="2000">
                <a:latin typeface="Comic Sans MS" pitchFamily="66" charset="0"/>
              </a:rPr>
              <a:t>	Beberapa macam produk dihasilkan pada waktu yang sama ttp tidak dari proses pengolahan dan BB yang sama</a:t>
            </a:r>
          </a:p>
          <a:p>
            <a:pPr>
              <a:buFont typeface="Wingdings" pitchFamily="2" charset="2"/>
              <a:buNone/>
            </a:pPr>
            <a:endParaRPr lang="en-US" sz="2000">
              <a:latin typeface="Comic Sans MS" pitchFamily="66" charset="0"/>
            </a:endParaRPr>
          </a:p>
          <a:p>
            <a:pPr>
              <a:buFont typeface="Wingdings" pitchFamily="2" charset="2"/>
              <a:buNone/>
            </a:pPr>
            <a:endParaRPr lang="en-US" sz="2000">
              <a:latin typeface="Comic Sans MS" pitchFamily="66" charset="0"/>
            </a:endParaRPr>
          </a:p>
          <a:p>
            <a:pPr algn="ctr">
              <a:buFont typeface="Wingdings" pitchFamily="2" charset="2"/>
              <a:buNone/>
            </a:pPr>
            <a:r>
              <a:rPr lang="en-US" sz="2000">
                <a:solidFill>
                  <a:srgbClr val="FFFF00"/>
                </a:solidFill>
                <a:effectLst>
                  <a:outerShdw blurRad="38100" dist="38100" dir="2700000" algn="tl">
                    <a:srgbClr val="FFFFFF"/>
                  </a:outerShdw>
                </a:effectLst>
                <a:latin typeface="Comic Sans MS" pitchFamily="66" charset="0"/>
              </a:rPr>
              <a:t>Cost of Co Product ( Biaya Produk Ko)</a:t>
            </a:r>
          </a:p>
          <a:p>
            <a:pPr>
              <a:buFont typeface="Wingdings" pitchFamily="2" charset="2"/>
              <a:buNone/>
            </a:pPr>
            <a:r>
              <a:rPr lang="en-US" sz="2000">
                <a:latin typeface="Comic Sans MS" pitchFamily="66" charset="0"/>
              </a:rPr>
              <a:t>BBB		Dapat diidentifikasikan pada macam produk tertentu</a:t>
            </a:r>
          </a:p>
          <a:p>
            <a:pPr>
              <a:buFont typeface="Wingdings" pitchFamily="2" charset="2"/>
              <a:buNone/>
            </a:pPr>
            <a:r>
              <a:rPr lang="en-US" sz="2000">
                <a:latin typeface="Comic Sans MS" pitchFamily="66" charset="0"/>
              </a:rPr>
              <a:t>BTKL</a:t>
            </a:r>
          </a:p>
          <a:p>
            <a:pPr>
              <a:buFont typeface="Wingdings" pitchFamily="2" charset="2"/>
              <a:buNone/>
            </a:pPr>
            <a:r>
              <a:rPr lang="en-US" sz="2000">
                <a:latin typeface="Comic Sans MS" pitchFamily="66" charset="0"/>
              </a:rPr>
              <a:t>BOP		Ada yang dinikmati bersama oleh beberapa macam produk</a:t>
            </a:r>
          </a:p>
          <a:p>
            <a:pPr>
              <a:buFont typeface="Wingdings" pitchFamily="2" charset="2"/>
              <a:buNone/>
            </a:pPr>
            <a:endParaRPr lang="en-US" sz="2000">
              <a:latin typeface="Comic Sans MS" pitchFamily="66" charset="0"/>
            </a:endParaRPr>
          </a:p>
          <a:p>
            <a:pPr>
              <a:buFont typeface="Wingdings" pitchFamily="2" charset="2"/>
              <a:buNone/>
            </a:pPr>
            <a:endParaRPr lang="en-US" sz="2000">
              <a:latin typeface="Comic Sans MS" pitchFamily="66" charset="0"/>
            </a:endParaRPr>
          </a:p>
          <a:p>
            <a:pPr>
              <a:buFont typeface="Wingdings" pitchFamily="2" charset="2"/>
              <a:buNone/>
            </a:pPr>
            <a:r>
              <a:rPr lang="en-US" sz="2000">
                <a:latin typeface="Comic Sans MS" pitchFamily="66" charset="0"/>
              </a:rPr>
              <a:t>Ex :</a:t>
            </a:r>
          </a:p>
          <a:p>
            <a:pPr>
              <a:buFont typeface="Wingdings" pitchFamily="2" charset="2"/>
              <a:buNone/>
            </a:pPr>
            <a:r>
              <a:rPr lang="en-US" sz="2000">
                <a:latin typeface="Comic Sans MS" pitchFamily="66" charset="0"/>
              </a:rPr>
              <a:t>	Perusahaan Penggergajian Kayu</a:t>
            </a:r>
            <a:endParaRPr lang="id-ID" sz="2000">
              <a:latin typeface="Comic Sans MS" pitchFamily="66" charset="0"/>
            </a:endParaRPr>
          </a:p>
        </p:txBody>
      </p:sp>
      <p:sp>
        <p:nvSpPr>
          <p:cNvPr id="18434" name="Rectangle 2"/>
          <p:cNvSpPr>
            <a:spLocks noGrp="1" noChangeArrowheads="1"/>
          </p:cNvSpPr>
          <p:nvPr>
            <p:ph type="title"/>
          </p:nvPr>
        </p:nvSpPr>
        <p:spPr>
          <a:xfrm>
            <a:off x="457200" y="0"/>
            <a:ext cx="8229600" cy="765175"/>
          </a:xfrm>
        </p:spPr>
        <p:txBody>
          <a:bodyPr/>
          <a:lstStyle/>
          <a:p>
            <a:r>
              <a:rPr lang="en-US" sz="3200" dirty="0">
                <a:solidFill>
                  <a:schemeClr val="tx1"/>
                </a:solidFill>
                <a:effectLst>
                  <a:outerShdw blurRad="38100" dist="38100" dir="2700000" algn="tl">
                    <a:srgbClr val="010199"/>
                  </a:outerShdw>
                </a:effectLst>
                <a:latin typeface="Comic Sans MS" pitchFamily="66" charset="0"/>
              </a:rPr>
              <a:t>CO PRODUCT (</a:t>
            </a:r>
            <a:r>
              <a:rPr lang="en-US" sz="3200" dirty="0" err="1">
                <a:solidFill>
                  <a:schemeClr val="tx1"/>
                </a:solidFill>
                <a:effectLst>
                  <a:outerShdw blurRad="38100" dist="38100" dir="2700000" algn="tl">
                    <a:srgbClr val="010199"/>
                  </a:outerShdw>
                </a:effectLst>
                <a:latin typeface="Comic Sans MS" pitchFamily="66" charset="0"/>
              </a:rPr>
              <a:t>Produk</a:t>
            </a:r>
            <a:r>
              <a:rPr lang="en-US" sz="3200" dirty="0">
                <a:solidFill>
                  <a:schemeClr val="tx1"/>
                </a:solidFill>
                <a:effectLst>
                  <a:outerShdw blurRad="38100" dist="38100" dir="2700000" algn="tl">
                    <a:srgbClr val="010199"/>
                  </a:outerShdw>
                </a:effectLst>
                <a:latin typeface="Comic Sans MS" pitchFamily="66" charset="0"/>
              </a:rPr>
              <a:t> </a:t>
            </a:r>
            <a:r>
              <a:rPr sz="3200">
                <a:solidFill>
                  <a:schemeClr val="tx1"/>
                </a:solidFill>
                <a:effectLst>
                  <a:outerShdw blurRad="38100" dist="38100" dir="2700000" algn="tl">
                    <a:srgbClr val="010199"/>
                  </a:outerShdw>
                </a:effectLst>
                <a:latin typeface="Comic Sans MS" pitchFamily="66" charset="0"/>
              </a:rPr>
              <a:t>Sekutu</a:t>
            </a:r>
            <a:r>
              <a:rPr lang="en-US" sz="3200" dirty="0">
                <a:solidFill>
                  <a:schemeClr val="tx1"/>
                </a:solidFill>
                <a:effectLst>
                  <a:outerShdw blurRad="38100" dist="38100" dir="2700000" algn="tl">
                    <a:srgbClr val="010199"/>
                  </a:outerShdw>
                </a:effectLst>
                <a:latin typeface="Comic Sans MS" pitchFamily="66" charset="0"/>
              </a:rPr>
              <a:t>)</a:t>
            </a:r>
            <a:endParaRPr lang="id-ID" sz="3200" dirty="0">
              <a:solidFill>
                <a:schemeClr val="tx1"/>
              </a:solidFill>
              <a:effectLst>
                <a:outerShdw blurRad="38100" dist="38100" dir="2700000" algn="tl">
                  <a:srgbClr val="010199"/>
                </a:outerShdw>
              </a:effectLst>
              <a:latin typeface="Comic Sans MS" pitchFamily="66" charset="0"/>
            </a:endParaRPr>
          </a:p>
        </p:txBody>
      </p:sp>
      <p:sp>
        <p:nvSpPr>
          <p:cNvPr id="18436" name="Line 4"/>
          <p:cNvSpPr>
            <a:spLocks noChangeShapeType="1"/>
          </p:cNvSpPr>
          <p:nvPr/>
        </p:nvSpPr>
        <p:spPr bwMode="auto">
          <a:xfrm>
            <a:off x="4572000" y="2493963"/>
            <a:ext cx="0" cy="503237"/>
          </a:xfrm>
          <a:prstGeom prst="line">
            <a:avLst/>
          </a:prstGeom>
          <a:noFill/>
          <a:ln w="9525">
            <a:solidFill>
              <a:schemeClr val="tx1"/>
            </a:solidFill>
            <a:round/>
            <a:headEnd/>
            <a:tailEnd type="triangle" w="med" len="med"/>
          </a:ln>
          <a:effectLst/>
        </p:spPr>
        <p:txBody>
          <a:bodyPr/>
          <a:lstStyle/>
          <a:p>
            <a:endParaRPr lang="en-US"/>
          </a:p>
        </p:txBody>
      </p:sp>
      <p:sp>
        <p:nvSpPr>
          <p:cNvPr id="18437" name="AutoShape 5"/>
          <p:cNvSpPr>
            <a:spLocks/>
          </p:cNvSpPr>
          <p:nvPr/>
        </p:nvSpPr>
        <p:spPr bwMode="auto">
          <a:xfrm>
            <a:off x="1116013" y="3644900"/>
            <a:ext cx="142875" cy="504825"/>
          </a:xfrm>
          <a:prstGeom prst="rightBrace">
            <a:avLst>
              <a:gd name="adj1" fmla="val 29444"/>
              <a:gd name="adj2" fmla="val 50000"/>
            </a:avLst>
          </a:prstGeom>
          <a:noFill/>
          <a:ln w="9525">
            <a:solidFill>
              <a:schemeClr val="tx1"/>
            </a:solidFill>
            <a:round/>
            <a:headEnd/>
            <a:tailEnd/>
          </a:ln>
          <a:effectLst/>
        </p:spPr>
        <p:txBody>
          <a:bodyPr wrap="none" anchor="ctr"/>
          <a:lstStyle/>
          <a:p>
            <a:endParaRPr lang="en-US"/>
          </a:p>
        </p:txBody>
      </p:sp>
      <p:sp>
        <p:nvSpPr>
          <p:cNvPr id="18438" name="Line 6"/>
          <p:cNvSpPr>
            <a:spLocks noChangeShapeType="1"/>
          </p:cNvSpPr>
          <p:nvPr/>
        </p:nvSpPr>
        <p:spPr bwMode="auto">
          <a:xfrm>
            <a:off x="971550" y="4437063"/>
            <a:ext cx="647700" cy="0"/>
          </a:xfrm>
          <a:prstGeom prst="line">
            <a:avLst/>
          </a:prstGeom>
          <a:noFill/>
          <a:ln w="9525">
            <a:solidFill>
              <a:schemeClr val="tx1"/>
            </a:solidFill>
            <a:round/>
            <a:headEnd/>
            <a:tailEnd type="triangle" w="med" len="med"/>
          </a:ln>
          <a:effectLst/>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a:xfrm>
            <a:off x="0" y="1844675"/>
            <a:ext cx="9144000" cy="4286250"/>
          </a:xfrm>
        </p:spPr>
        <p:txBody>
          <a:bodyPr/>
          <a:lstStyle/>
          <a:p>
            <a:pPr marL="609600" indent="-609600">
              <a:buFont typeface="Wingdings" pitchFamily="2" charset="2"/>
              <a:buAutoNum type="arabicPeriod"/>
            </a:pPr>
            <a:r>
              <a:rPr lang="en-US" sz="2000" dirty="0" err="1">
                <a:latin typeface="Comic Sans MS" pitchFamily="66" charset="0"/>
              </a:rPr>
              <a:t>Produk</a:t>
            </a:r>
            <a:r>
              <a:rPr lang="en-US" sz="2000" dirty="0">
                <a:latin typeface="Comic Sans MS" pitchFamily="66" charset="0"/>
              </a:rPr>
              <a:t> Utama yang </a:t>
            </a:r>
            <a:r>
              <a:rPr lang="en-US" sz="2000" dirty="0" err="1">
                <a:latin typeface="Comic Sans MS" pitchFamily="66" charset="0"/>
              </a:rPr>
              <a:t>dihasilkan</a:t>
            </a:r>
            <a:r>
              <a:rPr lang="en-US" sz="2000" dirty="0">
                <a:latin typeface="Comic Sans MS" pitchFamily="66" charset="0"/>
              </a:rPr>
              <a:t> </a:t>
            </a:r>
            <a:r>
              <a:rPr lang="en-US" sz="2000" dirty="0" err="1">
                <a:latin typeface="Comic Sans MS" pitchFamily="66" charset="0"/>
              </a:rPr>
              <a:t>produk</a:t>
            </a:r>
            <a:r>
              <a:rPr lang="en-US" sz="2000" dirty="0">
                <a:latin typeface="Comic Sans MS" pitchFamily="66" charset="0"/>
              </a:rPr>
              <a:t> </a:t>
            </a:r>
            <a:r>
              <a:rPr lang="en-US" sz="2000" dirty="0" err="1">
                <a:latin typeface="Comic Sans MS" pitchFamily="66" charset="0"/>
              </a:rPr>
              <a:t>bersama</a:t>
            </a:r>
            <a:r>
              <a:rPr lang="en-US" sz="2000" dirty="0">
                <a:latin typeface="Comic Sans MS" pitchFamily="66" charset="0"/>
              </a:rPr>
              <a:t> dan </a:t>
            </a:r>
            <a:r>
              <a:rPr lang="en-US" sz="2000" dirty="0" err="1">
                <a:latin typeface="Comic Sans MS" pitchFamily="66" charset="0"/>
              </a:rPr>
              <a:t>produk</a:t>
            </a:r>
            <a:r>
              <a:rPr lang="en-US" sz="2000" dirty="0">
                <a:latin typeface="Comic Sans MS" pitchFamily="66" charset="0"/>
              </a:rPr>
              <a:t> Ko </a:t>
            </a:r>
            <a:r>
              <a:rPr lang="en-US" sz="2000" dirty="0" err="1">
                <a:latin typeface="Comic Sans MS" pitchFamily="66" charset="0"/>
              </a:rPr>
              <a:t>merupakan</a:t>
            </a:r>
            <a:r>
              <a:rPr lang="en-US" sz="2000" dirty="0">
                <a:latin typeface="Comic Sans MS" pitchFamily="66" charset="0"/>
              </a:rPr>
              <a:t> </a:t>
            </a:r>
            <a:r>
              <a:rPr lang="en-US" sz="2000" dirty="0" err="1">
                <a:latin typeface="Comic Sans MS" pitchFamily="66" charset="0"/>
              </a:rPr>
              <a:t>tujuan</a:t>
            </a:r>
            <a:r>
              <a:rPr lang="en-US" sz="2000" dirty="0">
                <a:latin typeface="Comic Sans MS" pitchFamily="66" charset="0"/>
              </a:rPr>
              <a:t> </a:t>
            </a:r>
            <a:r>
              <a:rPr lang="en-US" sz="2000" dirty="0" err="1">
                <a:latin typeface="Comic Sans MS" pitchFamily="66" charset="0"/>
              </a:rPr>
              <a:t>utama</a:t>
            </a:r>
            <a:r>
              <a:rPr lang="en-US" sz="2000" dirty="0">
                <a:latin typeface="Comic Sans MS" pitchFamily="66" charset="0"/>
              </a:rPr>
              <a:t> </a:t>
            </a:r>
            <a:r>
              <a:rPr lang="en-US" sz="2000" dirty="0" err="1">
                <a:latin typeface="Comic Sans MS" pitchFamily="66" charset="0"/>
              </a:rPr>
              <a:t>pengolahan</a:t>
            </a:r>
            <a:r>
              <a:rPr lang="en-US" sz="2000" dirty="0">
                <a:latin typeface="Comic Sans MS" pitchFamily="66" charset="0"/>
              </a:rPr>
              <a:t> </a:t>
            </a:r>
            <a:r>
              <a:rPr lang="en-US" sz="2000" dirty="0" err="1">
                <a:latin typeface="Comic Sans MS" pitchFamily="66" charset="0"/>
              </a:rPr>
              <a:t>produk</a:t>
            </a:r>
            <a:r>
              <a:rPr lang="en-US" sz="2000" dirty="0">
                <a:latin typeface="Comic Sans MS" pitchFamily="66" charset="0"/>
              </a:rPr>
              <a:t>, </a:t>
            </a:r>
            <a:r>
              <a:rPr lang="en-US" sz="2000" dirty="0" err="1">
                <a:latin typeface="Comic Sans MS" pitchFamily="66" charset="0"/>
              </a:rPr>
              <a:t>sedangkan</a:t>
            </a:r>
            <a:r>
              <a:rPr lang="en-US" sz="2000" dirty="0">
                <a:latin typeface="Comic Sans MS" pitchFamily="66" charset="0"/>
              </a:rPr>
              <a:t> </a:t>
            </a:r>
            <a:r>
              <a:rPr lang="en-US" sz="2000" dirty="0" err="1">
                <a:latin typeface="Comic Sans MS" pitchFamily="66" charset="0"/>
              </a:rPr>
              <a:t>produk</a:t>
            </a:r>
            <a:r>
              <a:rPr lang="en-US" sz="2000" dirty="0">
                <a:latin typeface="Comic Sans MS" pitchFamily="66" charset="0"/>
              </a:rPr>
              <a:t> </a:t>
            </a:r>
            <a:r>
              <a:rPr lang="en-US" sz="2000" dirty="0" err="1">
                <a:latin typeface="Comic Sans MS" pitchFamily="66" charset="0"/>
              </a:rPr>
              <a:t>sampingan</a:t>
            </a:r>
            <a:r>
              <a:rPr lang="en-US" sz="2000" dirty="0">
                <a:latin typeface="Comic Sans MS" pitchFamily="66" charset="0"/>
              </a:rPr>
              <a:t> </a:t>
            </a:r>
            <a:r>
              <a:rPr lang="en-US" sz="2000" dirty="0" err="1">
                <a:latin typeface="Comic Sans MS" pitchFamily="66" charset="0"/>
              </a:rPr>
              <a:t>bukan</a:t>
            </a:r>
            <a:r>
              <a:rPr lang="en-US" sz="2000" dirty="0">
                <a:latin typeface="Comic Sans MS" pitchFamily="66" charset="0"/>
              </a:rPr>
              <a:t> </a:t>
            </a:r>
            <a:r>
              <a:rPr lang="en-US" sz="2000" dirty="0" err="1">
                <a:latin typeface="Comic Sans MS" pitchFamily="66" charset="0"/>
              </a:rPr>
              <a:t>merupakan</a:t>
            </a:r>
            <a:r>
              <a:rPr lang="en-US" sz="2000" dirty="0">
                <a:latin typeface="Comic Sans MS" pitchFamily="66" charset="0"/>
              </a:rPr>
              <a:t> </a:t>
            </a:r>
            <a:r>
              <a:rPr lang="en-US" sz="2000" dirty="0" err="1">
                <a:latin typeface="Comic Sans MS" pitchFamily="66" charset="0"/>
              </a:rPr>
              <a:t>tujuan</a:t>
            </a:r>
            <a:r>
              <a:rPr lang="en-US" sz="2000" dirty="0">
                <a:latin typeface="Comic Sans MS" pitchFamily="66" charset="0"/>
              </a:rPr>
              <a:t> </a:t>
            </a:r>
            <a:r>
              <a:rPr lang="en-US" sz="2000" dirty="0" err="1">
                <a:latin typeface="Comic Sans MS" pitchFamily="66" charset="0"/>
              </a:rPr>
              <a:t>utama</a:t>
            </a:r>
            <a:r>
              <a:rPr lang="en-US" sz="2000" dirty="0">
                <a:latin typeface="Comic Sans MS" pitchFamily="66" charset="0"/>
              </a:rPr>
              <a:t> </a:t>
            </a:r>
            <a:r>
              <a:rPr lang="en-US" sz="2000" dirty="0" err="1">
                <a:latin typeface="Comic Sans MS" pitchFamily="66" charset="0"/>
              </a:rPr>
              <a:t>pengolahan</a:t>
            </a:r>
            <a:r>
              <a:rPr lang="en-US" sz="2000" dirty="0">
                <a:latin typeface="Comic Sans MS" pitchFamily="66" charset="0"/>
              </a:rPr>
              <a:t> </a:t>
            </a:r>
            <a:r>
              <a:rPr lang="en-US" sz="2000" dirty="0" err="1">
                <a:latin typeface="Comic Sans MS" pitchFamily="66" charset="0"/>
              </a:rPr>
              <a:t>produk</a:t>
            </a:r>
            <a:endParaRPr lang="en-US" sz="2000" dirty="0">
              <a:latin typeface="Comic Sans MS" pitchFamily="66" charset="0"/>
            </a:endParaRPr>
          </a:p>
          <a:p>
            <a:pPr marL="609600" indent="-609600">
              <a:buFont typeface="Wingdings" pitchFamily="2" charset="2"/>
              <a:buAutoNum type="arabicPeriod"/>
            </a:pPr>
            <a:r>
              <a:rPr lang="en-US" sz="2000" dirty="0">
                <a:latin typeface="Comic Sans MS" pitchFamily="66" charset="0"/>
              </a:rPr>
              <a:t>Harga </a:t>
            </a:r>
            <a:r>
              <a:rPr lang="en-US" sz="2000" dirty="0" err="1">
                <a:latin typeface="Comic Sans MS" pitchFamily="66" charset="0"/>
              </a:rPr>
              <a:t>jual</a:t>
            </a:r>
            <a:r>
              <a:rPr lang="en-US" sz="2000" dirty="0">
                <a:latin typeface="Comic Sans MS" pitchFamily="66" charset="0"/>
              </a:rPr>
              <a:t> </a:t>
            </a:r>
            <a:r>
              <a:rPr lang="en-US" sz="2000" dirty="0" err="1">
                <a:latin typeface="Comic Sans MS" pitchFamily="66" charset="0"/>
              </a:rPr>
              <a:t>Produk</a:t>
            </a:r>
            <a:r>
              <a:rPr lang="en-US" sz="2000" dirty="0">
                <a:latin typeface="Comic Sans MS" pitchFamily="66" charset="0"/>
              </a:rPr>
              <a:t> Utama &gt; </a:t>
            </a:r>
            <a:r>
              <a:rPr lang="en-US" sz="2000" dirty="0" err="1">
                <a:latin typeface="Comic Sans MS" pitchFamily="66" charset="0"/>
              </a:rPr>
              <a:t>Produk</a:t>
            </a:r>
            <a:r>
              <a:rPr lang="en-US" sz="2000" dirty="0">
                <a:latin typeface="Comic Sans MS" pitchFamily="66" charset="0"/>
              </a:rPr>
              <a:t> </a:t>
            </a:r>
            <a:r>
              <a:rPr lang="en-US" sz="2000" dirty="0" err="1">
                <a:latin typeface="Comic Sans MS" pitchFamily="66" charset="0"/>
              </a:rPr>
              <a:t>Sampingan</a:t>
            </a:r>
            <a:endParaRPr lang="en-US" sz="2000" dirty="0">
              <a:latin typeface="Comic Sans MS" pitchFamily="66" charset="0"/>
            </a:endParaRPr>
          </a:p>
          <a:p>
            <a:pPr marL="609600" indent="-609600">
              <a:buFont typeface="Wingdings" pitchFamily="2" charset="2"/>
              <a:buAutoNum type="arabicPeriod"/>
            </a:pPr>
            <a:r>
              <a:rPr lang="en-US" sz="2000" dirty="0" err="1">
                <a:latin typeface="Comic Sans MS" pitchFamily="66" charset="0"/>
              </a:rPr>
              <a:t>Dalam</a:t>
            </a:r>
            <a:r>
              <a:rPr lang="en-US" sz="2000" dirty="0">
                <a:latin typeface="Comic Sans MS" pitchFamily="66" charset="0"/>
              </a:rPr>
              <a:t> </a:t>
            </a:r>
            <a:r>
              <a:rPr lang="en-US" sz="2000" dirty="0" err="1">
                <a:latin typeface="Comic Sans MS" pitchFamily="66" charset="0"/>
              </a:rPr>
              <a:t>pengolahan</a:t>
            </a:r>
            <a:r>
              <a:rPr lang="en-US" sz="2000" dirty="0">
                <a:latin typeface="Comic Sans MS" pitchFamily="66" charset="0"/>
              </a:rPr>
              <a:t> </a:t>
            </a:r>
            <a:r>
              <a:rPr lang="en-US" sz="2000" dirty="0" err="1">
                <a:latin typeface="Comic Sans MS" pitchFamily="66" charset="0"/>
              </a:rPr>
              <a:t>produk</a:t>
            </a:r>
            <a:r>
              <a:rPr lang="en-US" sz="2000" dirty="0">
                <a:latin typeface="Comic Sans MS" pitchFamily="66" charset="0"/>
              </a:rPr>
              <a:t> </a:t>
            </a:r>
            <a:r>
              <a:rPr lang="en-US" sz="2000" dirty="0" err="1">
                <a:latin typeface="Comic Sans MS" pitchFamily="66" charset="0"/>
              </a:rPr>
              <a:t>bersama</a:t>
            </a:r>
            <a:r>
              <a:rPr lang="en-US" sz="2000" dirty="0">
                <a:latin typeface="Comic Sans MS" pitchFamily="66" charset="0"/>
              </a:rPr>
              <a:t> </a:t>
            </a:r>
            <a:r>
              <a:rPr lang="en-US" sz="2000" dirty="0" err="1">
                <a:latin typeface="Comic Sans MS" pitchFamily="66" charset="0"/>
              </a:rPr>
              <a:t>tidak</a:t>
            </a:r>
            <a:r>
              <a:rPr lang="en-US" sz="2000" dirty="0">
                <a:latin typeface="Comic Sans MS" pitchFamily="66" charset="0"/>
              </a:rPr>
              <a:t> </a:t>
            </a:r>
            <a:r>
              <a:rPr lang="en-US" sz="2000" dirty="0" err="1">
                <a:latin typeface="Comic Sans MS" pitchFamily="66" charset="0"/>
              </a:rPr>
              <a:t>dapat</a:t>
            </a:r>
            <a:r>
              <a:rPr lang="en-US" sz="2000" dirty="0">
                <a:latin typeface="Comic Sans MS" pitchFamily="66" charset="0"/>
              </a:rPr>
              <a:t> </a:t>
            </a:r>
            <a:r>
              <a:rPr lang="en-US" sz="2000" dirty="0" err="1">
                <a:latin typeface="Comic Sans MS" pitchFamily="66" charset="0"/>
              </a:rPr>
              <a:t>dihindari</a:t>
            </a:r>
            <a:r>
              <a:rPr lang="en-US" sz="2000" dirty="0">
                <a:latin typeface="Comic Sans MS" pitchFamily="66" charset="0"/>
              </a:rPr>
              <a:t> </a:t>
            </a:r>
            <a:r>
              <a:rPr lang="en-US" sz="2000" dirty="0" err="1">
                <a:latin typeface="Comic Sans MS" pitchFamily="66" charset="0"/>
              </a:rPr>
              <a:t>untuk</a:t>
            </a:r>
            <a:r>
              <a:rPr lang="en-US" sz="2000" dirty="0">
                <a:latin typeface="Comic Sans MS" pitchFamily="66" charset="0"/>
              </a:rPr>
              <a:t> </a:t>
            </a:r>
            <a:r>
              <a:rPr lang="en-US" sz="2000" dirty="0" err="1">
                <a:latin typeface="Comic Sans MS" pitchFamily="66" charset="0"/>
              </a:rPr>
              <a:t>tidak</a:t>
            </a:r>
            <a:r>
              <a:rPr lang="en-US" sz="2000" dirty="0">
                <a:latin typeface="Comic Sans MS" pitchFamily="66" charset="0"/>
              </a:rPr>
              <a:t> </a:t>
            </a:r>
            <a:r>
              <a:rPr lang="en-US" sz="2000" dirty="0" err="1">
                <a:latin typeface="Comic Sans MS" pitchFamily="66" charset="0"/>
              </a:rPr>
              <a:t>menghasilkan</a:t>
            </a:r>
            <a:r>
              <a:rPr lang="en-US" sz="2000" dirty="0">
                <a:latin typeface="Comic Sans MS" pitchFamily="66" charset="0"/>
              </a:rPr>
              <a:t> </a:t>
            </a:r>
            <a:r>
              <a:rPr lang="en-US" sz="2000" dirty="0" err="1">
                <a:latin typeface="Comic Sans MS" pitchFamily="66" charset="0"/>
              </a:rPr>
              <a:t>produk</a:t>
            </a:r>
            <a:r>
              <a:rPr lang="en-US" sz="2000" dirty="0">
                <a:latin typeface="Comic Sans MS" pitchFamily="66" charset="0"/>
              </a:rPr>
              <a:t> </a:t>
            </a:r>
            <a:r>
              <a:rPr lang="en-US" sz="2000" dirty="0" err="1">
                <a:latin typeface="Comic Sans MS" pitchFamily="66" charset="0"/>
              </a:rPr>
              <a:t>tertentu</a:t>
            </a:r>
            <a:r>
              <a:rPr lang="en-US" sz="2000" dirty="0">
                <a:latin typeface="Comic Sans MS" pitchFamily="66" charset="0"/>
              </a:rPr>
              <a:t>. </a:t>
            </a:r>
            <a:r>
              <a:rPr lang="en-US" sz="2000" dirty="0" err="1">
                <a:latin typeface="Comic Sans MS" pitchFamily="66" charset="0"/>
              </a:rPr>
              <a:t>Sedangkan</a:t>
            </a:r>
            <a:r>
              <a:rPr lang="en-US" sz="2000" dirty="0">
                <a:latin typeface="Comic Sans MS" pitchFamily="66" charset="0"/>
              </a:rPr>
              <a:t> </a:t>
            </a:r>
            <a:r>
              <a:rPr lang="en-US" sz="2000" dirty="0" err="1">
                <a:latin typeface="Comic Sans MS" pitchFamily="66" charset="0"/>
              </a:rPr>
              <a:t>Produk</a:t>
            </a:r>
            <a:r>
              <a:rPr lang="en-US" sz="2000" dirty="0">
                <a:latin typeface="Comic Sans MS" pitchFamily="66" charset="0"/>
              </a:rPr>
              <a:t> Ko, </a:t>
            </a:r>
            <a:r>
              <a:rPr lang="en-US" sz="2000" dirty="0" err="1">
                <a:latin typeface="Comic Sans MS" pitchFamily="66" charset="0"/>
              </a:rPr>
              <a:t>dapat</a:t>
            </a:r>
            <a:r>
              <a:rPr lang="en-US" sz="2000" dirty="0">
                <a:latin typeface="Comic Sans MS" pitchFamily="66" charset="0"/>
              </a:rPr>
              <a:t> </a:t>
            </a:r>
            <a:r>
              <a:rPr lang="en-US" sz="2000" dirty="0" err="1">
                <a:latin typeface="Comic Sans MS" pitchFamily="66" charset="0"/>
              </a:rPr>
              <a:t>dihindari</a:t>
            </a:r>
            <a:r>
              <a:rPr lang="en-US" sz="2000" dirty="0">
                <a:latin typeface="Comic Sans MS" pitchFamily="66" charset="0"/>
              </a:rPr>
              <a:t> </a:t>
            </a:r>
            <a:r>
              <a:rPr lang="en-US" sz="2000" dirty="0" err="1">
                <a:latin typeface="Comic Sans MS" pitchFamily="66" charset="0"/>
              </a:rPr>
              <a:t>untuk</a:t>
            </a:r>
            <a:r>
              <a:rPr lang="en-US" sz="2000" dirty="0">
                <a:latin typeface="Comic Sans MS" pitchFamily="66" charset="0"/>
              </a:rPr>
              <a:t> </a:t>
            </a:r>
            <a:r>
              <a:rPr lang="en-US" sz="2000" dirty="0" err="1">
                <a:latin typeface="Comic Sans MS" pitchFamily="66" charset="0"/>
              </a:rPr>
              <a:t>tidak</a:t>
            </a:r>
            <a:r>
              <a:rPr lang="en-US" sz="2000" dirty="0">
                <a:latin typeface="Comic Sans MS" pitchFamily="66" charset="0"/>
              </a:rPr>
              <a:t> </a:t>
            </a:r>
            <a:r>
              <a:rPr lang="en-US" sz="2000" dirty="0" err="1">
                <a:latin typeface="Comic Sans MS" pitchFamily="66" charset="0"/>
              </a:rPr>
              <a:t>menghasilkan</a:t>
            </a:r>
            <a:r>
              <a:rPr lang="en-US" sz="2000" dirty="0">
                <a:latin typeface="Comic Sans MS" pitchFamily="66" charset="0"/>
              </a:rPr>
              <a:t> </a:t>
            </a:r>
            <a:r>
              <a:rPr lang="en-US" sz="2000" dirty="0" err="1">
                <a:latin typeface="Comic Sans MS" pitchFamily="66" charset="0"/>
              </a:rPr>
              <a:t>produk</a:t>
            </a:r>
            <a:r>
              <a:rPr lang="en-US" sz="2000" dirty="0">
                <a:latin typeface="Comic Sans MS" pitchFamily="66" charset="0"/>
              </a:rPr>
              <a:t> </a:t>
            </a:r>
            <a:r>
              <a:rPr lang="en-US" sz="2000" dirty="0" err="1">
                <a:latin typeface="Comic Sans MS" pitchFamily="66" charset="0"/>
              </a:rPr>
              <a:t>tertentu</a:t>
            </a:r>
            <a:r>
              <a:rPr lang="en-US" sz="2000" dirty="0">
                <a:latin typeface="Comic Sans MS" pitchFamily="66" charset="0"/>
              </a:rPr>
              <a:t>. </a:t>
            </a:r>
          </a:p>
          <a:p>
            <a:pPr marL="609600" indent="-609600">
              <a:buFont typeface="Wingdings" pitchFamily="2" charset="2"/>
              <a:buAutoNum type="arabicPeriod"/>
            </a:pPr>
            <a:r>
              <a:rPr lang="en-US" sz="2000" dirty="0" err="1">
                <a:latin typeface="Comic Sans MS" pitchFamily="66" charset="0"/>
              </a:rPr>
              <a:t>Dalam</a:t>
            </a:r>
            <a:r>
              <a:rPr lang="en-US" sz="2000" dirty="0">
                <a:latin typeface="Comic Sans MS" pitchFamily="66" charset="0"/>
              </a:rPr>
              <a:t> </a:t>
            </a:r>
            <a:r>
              <a:rPr lang="en-US" sz="2000" dirty="0" err="1">
                <a:latin typeface="Comic Sans MS" pitchFamily="66" charset="0"/>
              </a:rPr>
              <a:t>pengolahan</a:t>
            </a:r>
            <a:r>
              <a:rPr lang="en-US" sz="2000" dirty="0">
                <a:latin typeface="Comic Sans MS" pitchFamily="66" charset="0"/>
              </a:rPr>
              <a:t> </a:t>
            </a:r>
            <a:r>
              <a:rPr lang="en-US" sz="2000" dirty="0" err="1">
                <a:latin typeface="Comic Sans MS" pitchFamily="66" charset="0"/>
              </a:rPr>
              <a:t>produk</a:t>
            </a:r>
            <a:r>
              <a:rPr lang="en-US" sz="2000" dirty="0">
                <a:latin typeface="Comic Sans MS" pitchFamily="66" charset="0"/>
              </a:rPr>
              <a:t> </a:t>
            </a:r>
            <a:r>
              <a:rPr lang="en-US" sz="2000" dirty="0" err="1">
                <a:latin typeface="Comic Sans MS" pitchFamily="66" charset="0"/>
              </a:rPr>
              <a:t>bersama</a:t>
            </a:r>
            <a:r>
              <a:rPr lang="en-US" sz="2000" dirty="0">
                <a:latin typeface="Comic Sans MS" pitchFamily="66" charset="0"/>
              </a:rPr>
              <a:t> </a:t>
            </a:r>
            <a:r>
              <a:rPr lang="en-US" sz="2000" dirty="0" err="1">
                <a:latin typeface="Comic Sans MS" pitchFamily="66" charset="0"/>
              </a:rPr>
              <a:t>manajemen</a:t>
            </a:r>
            <a:r>
              <a:rPr lang="en-US" sz="2000" dirty="0">
                <a:latin typeface="Comic Sans MS" pitchFamily="66" charset="0"/>
              </a:rPr>
              <a:t> </a:t>
            </a:r>
            <a:r>
              <a:rPr lang="en-US" sz="2000" dirty="0" err="1">
                <a:latin typeface="Comic Sans MS" pitchFamily="66" charset="0"/>
              </a:rPr>
              <a:t>tidak</a:t>
            </a:r>
            <a:r>
              <a:rPr lang="en-US" sz="2000" dirty="0">
                <a:latin typeface="Comic Sans MS" pitchFamily="66" charset="0"/>
              </a:rPr>
              <a:t> </a:t>
            </a:r>
            <a:r>
              <a:rPr lang="en-US" sz="2000" dirty="0" err="1">
                <a:latin typeface="Comic Sans MS" pitchFamily="66" charset="0"/>
              </a:rPr>
              <a:t>dapat</a:t>
            </a:r>
            <a:r>
              <a:rPr lang="en-US" sz="2000" dirty="0">
                <a:latin typeface="Comic Sans MS" pitchFamily="66" charset="0"/>
              </a:rPr>
              <a:t> </a:t>
            </a:r>
            <a:r>
              <a:rPr lang="en-US" sz="2000" dirty="0" err="1">
                <a:latin typeface="Comic Sans MS" pitchFamily="66" charset="0"/>
              </a:rPr>
              <a:t>mengendalikan</a:t>
            </a:r>
            <a:r>
              <a:rPr lang="en-US" sz="2000" dirty="0">
                <a:latin typeface="Comic Sans MS" pitchFamily="66" charset="0"/>
              </a:rPr>
              <a:t> </a:t>
            </a:r>
            <a:r>
              <a:rPr lang="en-US" sz="2000" dirty="0" err="1">
                <a:latin typeface="Comic Sans MS" pitchFamily="66" charset="0"/>
              </a:rPr>
              <a:t>jumlah</a:t>
            </a:r>
            <a:r>
              <a:rPr lang="en-US" sz="2000" dirty="0">
                <a:latin typeface="Comic Sans MS" pitchFamily="66" charset="0"/>
              </a:rPr>
              <a:t> </a:t>
            </a:r>
            <a:r>
              <a:rPr lang="en-US" sz="2000" dirty="0" err="1">
                <a:latin typeface="Comic Sans MS" pitchFamily="66" charset="0"/>
              </a:rPr>
              <a:t>atau</a:t>
            </a:r>
            <a:r>
              <a:rPr lang="en-US" sz="2000" dirty="0">
                <a:latin typeface="Comic Sans MS" pitchFamily="66" charset="0"/>
              </a:rPr>
              <a:t> </a:t>
            </a:r>
            <a:r>
              <a:rPr lang="en-US" sz="2000" dirty="0" err="1">
                <a:latin typeface="Comic Sans MS" pitchFamily="66" charset="0"/>
              </a:rPr>
              <a:t>kuantitas</a:t>
            </a:r>
            <a:r>
              <a:rPr lang="en-US" sz="2000" dirty="0">
                <a:latin typeface="Comic Sans MS" pitchFamily="66" charset="0"/>
              </a:rPr>
              <a:t> </a:t>
            </a:r>
            <a:r>
              <a:rPr lang="en-US" sz="2000" dirty="0" err="1">
                <a:latin typeface="Comic Sans MS" pitchFamily="66" charset="0"/>
              </a:rPr>
              <a:t>relatif</a:t>
            </a:r>
            <a:r>
              <a:rPr lang="en-US" sz="2000" dirty="0">
                <a:latin typeface="Comic Sans MS" pitchFamily="66" charset="0"/>
              </a:rPr>
              <a:t> </a:t>
            </a:r>
            <a:r>
              <a:rPr lang="en-US" sz="2000" dirty="0" err="1">
                <a:latin typeface="Comic Sans MS" pitchFamily="66" charset="0"/>
              </a:rPr>
              <a:t>dari</a:t>
            </a:r>
            <a:r>
              <a:rPr lang="en-US" sz="2000" dirty="0">
                <a:latin typeface="Comic Sans MS" pitchFamily="66" charset="0"/>
              </a:rPr>
              <a:t> </a:t>
            </a:r>
            <a:r>
              <a:rPr lang="en-US" sz="2000" dirty="0" err="1">
                <a:latin typeface="Comic Sans MS" pitchFamily="66" charset="0"/>
              </a:rPr>
              <a:t>setiap</a:t>
            </a:r>
            <a:r>
              <a:rPr lang="en-US" sz="2000" dirty="0">
                <a:latin typeface="Comic Sans MS" pitchFamily="66" charset="0"/>
              </a:rPr>
              <a:t> </a:t>
            </a:r>
            <a:r>
              <a:rPr lang="en-US" sz="2000" dirty="0" err="1">
                <a:latin typeface="Comic Sans MS" pitchFamily="66" charset="0"/>
              </a:rPr>
              <a:t>macam</a:t>
            </a:r>
            <a:r>
              <a:rPr lang="en-US" sz="2000" dirty="0">
                <a:latin typeface="Comic Sans MS" pitchFamily="66" charset="0"/>
              </a:rPr>
              <a:t> </a:t>
            </a:r>
            <a:r>
              <a:rPr lang="en-US" sz="2000" dirty="0" err="1">
                <a:latin typeface="Comic Sans MS" pitchFamily="66" charset="0"/>
              </a:rPr>
              <a:t>produk</a:t>
            </a:r>
            <a:r>
              <a:rPr lang="en-US" sz="2000" dirty="0">
                <a:latin typeface="Comic Sans MS" pitchFamily="66" charset="0"/>
              </a:rPr>
              <a:t> yang </a:t>
            </a:r>
            <a:r>
              <a:rPr lang="en-US" sz="2000" dirty="0" err="1">
                <a:latin typeface="Comic Sans MS" pitchFamily="66" charset="0"/>
              </a:rPr>
              <a:t>dihasilkan</a:t>
            </a:r>
            <a:r>
              <a:rPr lang="en-US" sz="2000" dirty="0">
                <a:latin typeface="Comic Sans MS" pitchFamily="66" charset="0"/>
              </a:rPr>
              <a:t>. </a:t>
            </a:r>
            <a:r>
              <a:rPr lang="en-US" sz="2000" dirty="0" err="1">
                <a:latin typeface="Comic Sans MS" pitchFamily="66" charset="0"/>
              </a:rPr>
              <a:t>Sedangkan</a:t>
            </a:r>
            <a:r>
              <a:rPr lang="en-US" sz="2000" dirty="0">
                <a:latin typeface="Comic Sans MS" pitchFamily="66" charset="0"/>
              </a:rPr>
              <a:t> </a:t>
            </a:r>
            <a:r>
              <a:rPr lang="en-US" sz="2000" dirty="0" err="1">
                <a:latin typeface="Comic Sans MS" pitchFamily="66" charset="0"/>
              </a:rPr>
              <a:t>produk</a:t>
            </a:r>
            <a:r>
              <a:rPr lang="en-US" sz="2000" dirty="0">
                <a:latin typeface="Comic Sans MS" pitchFamily="66" charset="0"/>
              </a:rPr>
              <a:t> Ko </a:t>
            </a:r>
            <a:r>
              <a:rPr lang="en-US" sz="2000" dirty="0" err="1">
                <a:latin typeface="Comic Sans MS" pitchFamily="66" charset="0"/>
              </a:rPr>
              <a:t>jumlah</a:t>
            </a:r>
            <a:r>
              <a:rPr lang="en-US" sz="2000" dirty="0">
                <a:latin typeface="Comic Sans MS" pitchFamily="66" charset="0"/>
              </a:rPr>
              <a:t> </a:t>
            </a:r>
            <a:r>
              <a:rPr lang="en-US" sz="2000" dirty="0" err="1">
                <a:latin typeface="Comic Sans MS" pitchFamily="66" charset="0"/>
              </a:rPr>
              <a:t>atau</a:t>
            </a:r>
            <a:r>
              <a:rPr lang="en-US" sz="2000" dirty="0">
                <a:latin typeface="Comic Sans MS" pitchFamily="66" charset="0"/>
              </a:rPr>
              <a:t> </a:t>
            </a:r>
            <a:r>
              <a:rPr lang="en-US" sz="2000" dirty="0" err="1">
                <a:latin typeface="Comic Sans MS" pitchFamily="66" charset="0"/>
              </a:rPr>
              <a:t>kuantitas</a:t>
            </a:r>
            <a:r>
              <a:rPr lang="en-US" sz="2000" dirty="0">
                <a:latin typeface="Comic Sans MS" pitchFamily="66" charset="0"/>
              </a:rPr>
              <a:t> </a:t>
            </a:r>
            <a:r>
              <a:rPr lang="en-US" sz="2000" dirty="0" err="1">
                <a:latin typeface="Comic Sans MS" pitchFamily="66" charset="0"/>
              </a:rPr>
              <a:t>relatif</a:t>
            </a:r>
            <a:r>
              <a:rPr lang="en-US" sz="2000" dirty="0">
                <a:latin typeface="Comic Sans MS" pitchFamily="66" charset="0"/>
              </a:rPr>
              <a:t> </a:t>
            </a:r>
            <a:r>
              <a:rPr lang="en-US" sz="2000" dirty="0" err="1">
                <a:latin typeface="Comic Sans MS" pitchFamily="66" charset="0"/>
              </a:rPr>
              <a:t>dari</a:t>
            </a:r>
            <a:r>
              <a:rPr lang="en-US" sz="2000" dirty="0">
                <a:latin typeface="Comic Sans MS" pitchFamily="66" charset="0"/>
              </a:rPr>
              <a:t> </a:t>
            </a:r>
            <a:r>
              <a:rPr lang="en-US" sz="2000" dirty="0" err="1">
                <a:latin typeface="Comic Sans MS" pitchFamily="66" charset="0"/>
              </a:rPr>
              <a:t>setiap</a:t>
            </a:r>
            <a:r>
              <a:rPr lang="en-US" sz="2000" dirty="0">
                <a:latin typeface="Comic Sans MS" pitchFamily="66" charset="0"/>
              </a:rPr>
              <a:t> </a:t>
            </a:r>
            <a:r>
              <a:rPr lang="en-US" sz="2000" dirty="0" err="1">
                <a:latin typeface="Comic Sans MS" pitchFamily="66" charset="0"/>
              </a:rPr>
              <a:t>macam</a:t>
            </a:r>
            <a:r>
              <a:rPr lang="en-US" sz="2000" dirty="0">
                <a:latin typeface="Comic Sans MS" pitchFamily="66" charset="0"/>
              </a:rPr>
              <a:t> </a:t>
            </a:r>
            <a:r>
              <a:rPr lang="en-US" sz="2000" dirty="0" err="1">
                <a:latin typeface="Comic Sans MS" pitchFamily="66" charset="0"/>
              </a:rPr>
              <a:t>produk</a:t>
            </a:r>
            <a:r>
              <a:rPr lang="en-US" sz="2000" dirty="0">
                <a:latin typeface="Comic Sans MS" pitchFamily="66" charset="0"/>
              </a:rPr>
              <a:t> yang </a:t>
            </a:r>
            <a:r>
              <a:rPr lang="en-US" sz="2000" dirty="0" err="1">
                <a:latin typeface="Comic Sans MS" pitchFamily="66" charset="0"/>
              </a:rPr>
              <a:t>dihasilkan</a:t>
            </a:r>
            <a:r>
              <a:rPr lang="en-US" sz="2000" dirty="0">
                <a:latin typeface="Comic Sans MS" pitchFamily="66" charset="0"/>
              </a:rPr>
              <a:t> </a:t>
            </a:r>
            <a:r>
              <a:rPr lang="en-US" sz="2000" dirty="0" err="1">
                <a:latin typeface="Comic Sans MS" pitchFamily="66" charset="0"/>
              </a:rPr>
              <a:t>dapat</a:t>
            </a:r>
            <a:r>
              <a:rPr lang="en-US" sz="2000" dirty="0">
                <a:latin typeface="Comic Sans MS" pitchFamily="66" charset="0"/>
              </a:rPr>
              <a:t> </a:t>
            </a:r>
            <a:r>
              <a:rPr lang="en-US" sz="2000" dirty="0" err="1">
                <a:latin typeface="Comic Sans MS" pitchFamily="66" charset="0"/>
              </a:rPr>
              <a:t>dikendalikan</a:t>
            </a:r>
            <a:r>
              <a:rPr lang="en-US" sz="2000" dirty="0">
                <a:latin typeface="Comic Sans MS" pitchFamily="66" charset="0"/>
              </a:rPr>
              <a:t>.</a:t>
            </a:r>
            <a:endParaRPr lang="id-ID" sz="2000" dirty="0">
              <a:latin typeface="Comic Sans MS" pitchFamily="66" charset="0"/>
            </a:endParaRPr>
          </a:p>
        </p:txBody>
      </p:sp>
      <p:sp>
        <p:nvSpPr>
          <p:cNvPr id="47106" name="Rectangle 2"/>
          <p:cNvSpPr>
            <a:spLocks noGrp="1" noChangeArrowheads="1"/>
          </p:cNvSpPr>
          <p:nvPr>
            <p:ph type="title"/>
          </p:nvPr>
        </p:nvSpPr>
        <p:spPr>
          <a:xfrm>
            <a:off x="0" y="0"/>
            <a:ext cx="9144000" cy="908050"/>
          </a:xfrm>
        </p:spPr>
        <p:txBody>
          <a:bodyPr>
            <a:normAutofit fontScale="90000"/>
          </a:bodyPr>
          <a:lstStyle/>
          <a:p>
            <a:r>
              <a:rPr lang="en-US" sz="2800">
                <a:solidFill>
                  <a:srgbClr val="FFFF00"/>
                </a:solidFill>
                <a:latin typeface="Comic Sans MS" pitchFamily="66" charset="0"/>
              </a:rPr>
              <a:t>Karakteristik </a:t>
            </a:r>
            <a:br>
              <a:rPr lang="en-US" sz="2800">
                <a:solidFill>
                  <a:srgbClr val="FFFF00"/>
                </a:solidFill>
                <a:latin typeface="Comic Sans MS" pitchFamily="66" charset="0"/>
              </a:rPr>
            </a:br>
            <a:r>
              <a:rPr lang="en-US" sz="2800">
                <a:solidFill>
                  <a:srgbClr val="FFFF00"/>
                </a:solidFill>
                <a:latin typeface="Comic Sans MS" pitchFamily="66" charset="0"/>
              </a:rPr>
              <a:t>Produk Bersama, Produk Ko &amp; Produk Sampingan</a:t>
            </a:r>
            <a:endParaRPr lang="id-ID" sz="2800">
              <a:solidFill>
                <a:srgbClr val="FFFF00"/>
              </a:solidFill>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a:xfrm>
            <a:off x="0" y="1341438"/>
            <a:ext cx="9144000" cy="5111750"/>
          </a:xfrm>
        </p:spPr>
        <p:txBody>
          <a:bodyPr/>
          <a:lstStyle/>
          <a:p>
            <a:pPr algn="ctr">
              <a:buFont typeface="Wingdings" pitchFamily="2" charset="2"/>
              <a:buNone/>
            </a:pPr>
            <a:r>
              <a:rPr lang="en-US" sz="2400">
                <a:latin typeface="Comic Sans MS" pitchFamily="66" charset="0"/>
              </a:rPr>
              <a:t>Penentuan Proporsi Total Biaya Produksi Yg Dibebankan Ke Setiap Produk Bersama</a:t>
            </a:r>
          </a:p>
          <a:p>
            <a:pPr algn="ctr">
              <a:buFont typeface="Wingdings" pitchFamily="2" charset="2"/>
              <a:buNone/>
            </a:pPr>
            <a:endParaRPr lang="en-US">
              <a:solidFill>
                <a:srgbClr val="FFFF00"/>
              </a:solidFill>
              <a:effectLst>
                <a:outerShdw blurRad="38100" dist="38100" dir="2700000" algn="tl">
                  <a:srgbClr val="FFFFFF"/>
                </a:outerShdw>
              </a:effectLst>
              <a:latin typeface="Comic Sans MS" pitchFamily="66" charset="0"/>
            </a:endParaRPr>
          </a:p>
          <a:p>
            <a:pPr>
              <a:buFont typeface="Wingdings" pitchFamily="2" charset="2"/>
              <a:buNone/>
            </a:pPr>
            <a:r>
              <a:rPr lang="en-US" sz="2800">
                <a:solidFill>
                  <a:srgbClr val="FFFF00"/>
                </a:solidFill>
                <a:effectLst>
                  <a:outerShdw blurRad="38100" dist="38100" dir="2700000" algn="tl">
                    <a:srgbClr val="FFFFFF"/>
                  </a:outerShdw>
                </a:effectLst>
                <a:latin typeface="Comic Sans MS" pitchFamily="66" charset="0"/>
              </a:rPr>
              <a:t>Metode Pengalokasian Biaya Bersama</a:t>
            </a:r>
          </a:p>
          <a:p>
            <a:pPr>
              <a:buFont typeface="Wingdings" pitchFamily="2" charset="2"/>
              <a:buNone/>
            </a:pPr>
            <a:endParaRPr lang="en-US" sz="2400">
              <a:latin typeface="Comic Sans MS" pitchFamily="66" charset="0"/>
            </a:endParaRPr>
          </a:p>
          <a:p>
            <a:pPr>
              <a:buFont typeface="Wingdings" pitchFamily="2" charset="2"/>
              <a:buNone/>
            </a:pPr>
            <a:endParaRPr lang="en-US" sz="2400">
              <a:latin typeface="Comic Sans MS" pitchFamily="66" charset="0"/>
            </a:endParaRPr>
          </a:p>
          <a:p>
            <a:pPr>
              <a:buFont typeface="Wingdings" pitchFamily="2" charset="2"/>
              <a:buNone/>
            </a:pPr>
            <a:r>
              <a:rPr lang="en-US" sz="2400">
                <a:latin typeface="Comic Sans MS" pitchFamily="66" charset="0"/>
              </a:rPr>
              <a:t>Metode Harga Pasar (Market value)</a:t>
            </a:r>
          </a:p>
          <a:p>
            <a:pPr>
              <a:buFont typeface="Wingdings" pitchFamily="2" charset="2"/>
              <a:buNone/>
            </a:pPr>
            <a:r>
              <a:rPr lang="en-US" sz="2400">
                <a:latin typeface="Comic Sans MS" pitchFamily="66" charset="0"/>
              </a:rPr>
              <a:t>Metode Harga Pasar Hipotetis (Net Reliazable Value Methode)</a:t>
            </a:r>
          </a:p>
          <a:p>
            <a:pPr>
              <a:buFont typeface="Wingdings" pitchFamily="2" charset="2"/>
              <a:buNone/>
            </a:pPr>
            <a:r>
              <a:rPr lang="en-US" sz="2400">
                <a:latin typeface="Comic Sans MS" pitchFamily="66" charset="0"/>
              </a:rPr>
              <a:t>Metode Satuan Fisik / Kuantitas</a:t>
            </a:r>
          </a:p>
          <a:p>
            <a:pPr>
              <a:buFont typeface="Wingdings" pitchFamily="2" charset="2"/>
              <a:buNone/>
            </a:pPr>
            <a:r>
              <a:rPr lang="en-US" sz="2400">
                <a:latin typeface="Comic Sans MS" pitchFamily="66" charset="0"/>
              </a:rPr>
              <a:t>Metode Biaya Rata-rata Satuan</a:t>
            </a:r>
          </a:p>
          <a:p>
            <a:pPr>
              <a:buFont typeface="Wingdings" pitchFamily="2" charset="2"/>
              <a:buNone/>
            </a:pPr>
            <a:r>
              <a:rPr lang="en-US" sz="2400">
                <a:latin typeface="Comic Sans MS" pitchFamily="66" charset="0"/>
              </a:rPr>
              <a:t>Metode Rata-rata Tertimbang</a:t>
            </a:r>
            <a:endParaRPr lang="id-ID" sz="2400">
              <a:latin typeface="Comic Sans MS" pitchFamily="66" charset="0"/>
            </a:endParaRPr>
          </a:p>
        </p:txBody>
      </p:sp>
      <p:sp>
        <p:nvSpPr>
          <p:cNvPr id="20482" name="Rectangle 2"/>
          <p:cNvSpPr>
            <a:spLocks noGrp="1" noChangeArrowheads="1"/>
          </p:cNvSpPr>
          <p:nvPr>
            <p:ph type="title"/>
          </p:nvPr>
        </p:nvSpPr>
        <p:spPr>
          <a:xfrm>
            <a:off x="0" y="0"/>
            <a:ext cx="9144000" cy="630238"/>
          </a:xfrm>
        </p:spPr>
        <p:txBody>
          <a:bodyPr>
            <a:normAutofit fontScale="90000"/>
          </a:bodyPr>
          <a:lstStyle/>
          <a:p>
            <a:r>
              <a:rPr lang="en-US" sz="3600">
                <a:solidFill>
                  <a:schemeClr val="tx1"/>
                </a:solidFill>
                <a:effectLst>
                  <a:outerShdw blurRad="38100" dist="38100" dir="2700000" algn="tl">
                    <a:srgbClr val="010199"/>
                  </a:outerShdw>
                </a:effectLst>
                <a:latin typeface="Comic Sans MS" pitchFamily="66" charset="0"/>
              </a:rPr>
              <a:t>AKUNTANSI PRODUK BERSAMA</a:t>
            </a:r>
            <a:endParaRPr lang="id-ID" sz="3600">
              <a:solidFill>
                <a:schemeClr val="tx1"/>
              </a:solidFill>
              <a:effectLst>
                <a:outerShdw blurRad="38100" dist="38100" dir="2700000" algn="tl">
                  <a:srgbClr val="010199"/>
                </a:outerShdw>
              </a:effectLst>
              <a:latin typeface="Comic Sans MS" pitchFamily="66" charset="0"/>
            </a:endParaRPr>
          </a:p>
        </p:txBody>
      </p:sp>
      <p:sp>
        <p:nvSpPr>
          <p:cNvPr id="20484" name="Line 4"/>
          <p:cNvSpPr>
            <a:spLocks noChangeShapeType="1"/>
          </p:cNvSpPr>
          <p:nvPr/>
        </p:nvSpPr>
        <p:spPr bwMode="auto">
          <a:xfrm>
            <a:off x="2700338" y="3284538"/>
            <a:ext cx="0" cy="865187"/>
          </a:xfrm>
          <a:prstGeom prst="line">
            <a:avLst/>
          </a:prstGeom>
          <a:noFill/>
          <a:ln w="9525">
            <a:solidFill>
              <a:schemeClr val="tx1"/>
            </a:solidFill>
            <a:round/>
            <a:headEnd/>
            <a:tailEnd type="triangle" w="med" len="med"/>
          </a:ln>
          <a:effectLst/>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sz="3200">
                <a:solidFill>
                  <a:srgbClr val="FFFF00"/>
                </a:solidFill>
                <a:latin typeface="Comic Sans MS" pitchFamily="66" charset="0"/>
              </a:rPr>
              <a:t>Metode Biaya Rata-rata Satuan</a:t>
            </a:r>
            <a:endParaRPr lang="id-ID" sz="3200">
              <a:solidFill>
                <a:srgbClr val="FFFF00"/>
              </a:solidFill>
              <a:latin typeface="Comic Sans MS" pitchFamily="66" charset="0"/>
            </a:endParaRPr>
          </a:p>
        </p:txBody>
      </p:sp>
      <p:sp>
        <p:nvSpPr>
          <p:cNvPr id="34819" name="Rectangle 3"/>
          <p:cNvSpPr>
            <a:spLocks noGrp="1" noChangeArrowheads="1"/>
          </p:cNvSpPr>
          <p:nvPr>
            <p:ph type="body" sz="half" idx="1"/>
          </p:nvPr>
        </p:nvSpPr>
        <p:spPr>
          <a:xfrm>
            <a:off x="0" y="1600200"/>
            <a:ext cx="9144000" cy="4530725"/>
          </a:xfrm>
        </p:spPr>
        <p:txBody>
          <a:bodyPr/>
          <a:lstStyle/>
          <a:p>
            <a:endParaRPr lang="en-US" sz="1800">
              <a:latin typeface="Comic Sans MS" pitchFamily="66" charset="0"/>
            </a:endParaRPr>
          </a:p>
          <a:p>
            <a:endParaRPr lang="en-US" sz="1800">
              <a:latin typeface="Comic Sans MS" pitchFamily="66" charset="0"/>
            </a:endParaRPr>
          </a:p>
          <a:p>
            <a:r>
              <a:rPr lang="en-US" sz="2000">
                <a:latin typeface="Comic Sans MS" pitchFamily="66" charset="0"/>
              </a:rPr>
              <a:t>Biaya rata2 satuan	= 	</a:t>
            </a:r>
            <a:r>
              <a:rPr lang="en-US" sz="2000">
                <a:latin typeface="Verdana" pitchFamily="34" charset="0"/>
              </a:rPr>
              <a:t>∑ </a:t>
            </a:r>
            <a:r>
              <a:rPr lang="en-US" sz="2000">
                <a:latin typeface="Comic Sans MS" pitchFamily="66" charset="0"/>
              </a:rPr>
              <a:t>Biaya Bersama</a:t>
            </a:r>
            <a:endParaRPr lang="en-US" sz="2000">
              <a:latin typeface="Verdana" pitchFamily="34" charset="0"/>
            </a:endParaRPr>
          </a:p>
          <a:p>
            <a:pPr>
              <a:buFont typeface="Wingdings" pitchFamily="2" charset="2"/>
              <a:buNone/>
            </a:pPr>
            <a:r>
              <a:rPr lang="en-US" sz="2000">
                <a:latin typeface="Comic Sans MS" pitchFamily="66" charset="0"/>
              </a:rPr>
              <a:t>				   	</a:t>
            </a:r>
            <a:r>
              <a:rPr lang="en-US" sz="2000">
                <a:latin typeface="Verdana" pitchFamily="34" charset="0"/>
              </a:rPr>
              <a:t>∑ </a:t>
            </a:r>
            <a:r>
              <a:rPr lang="en-US" sz="2000">
                <a:latin typeface="Comic Sans MS" pitchFamily="66" charset="0"/>
              </a:rPr>
              <a:t>Unit produksi</a:t>
            </a:r>
          </a:p>
          <a:p>
            <a:pPr>
              <a:buFont typeface="Wingdings" pitchFamily="2" charset="2"/>
              <a:buNone/>
            </a:pPr>
            <a:endParaRPr lang="en-US" sz="1800">
              <a:latin typeface="Comic Sans MS" pitchFamily="66" charset="0"/>
            </a:endParaRPr>
          </a:p>
          <a:p>
            <a:pPr>
              <a:buFont typeface="Wingdings" pitchFamily="2" charset="2"/>
              <a:buNone/>
            </a:pPr>
            <a:endParaRPr lang="id-ID" sz="1800">
              <a:latin typeface="Comic Sans MS" pitchFamily="66" charset="0"/>
            </a:endParaRPr>
          </a:p>
        </p:txBody>
      </p:sp>
      <p:graphicFrame>
        <p:nvGraphicFramePr>
          <p:cNvPr id="34872" name="Group 56"/>
          <p:cNvGraphicFramePr>
            <a:graphicFrameLocks noGrp="1"/>
          </p:cNvGraphicFramePr>
          <p:nvPr>
            <p:ph sz="half" idx="2"/>
          </p:nvPr>
        </p:nvGraphicFramePr>
        <p:xfrm>
          <a:off x="611188" y="3860800"/>
          <a:ext cx="8353425" cy="1920240"/>
        </p:xfrm>
        <a:graphic>
          <a:graphicData uri="http://schemas.openxmlformats.org/drawingml/2006/table">
            <a:tbl>
              <a:tblPr/>
              <a:tblGrid>
                <a:gridCol w="1079500">
                  <a:extLst>
                    <a:ext uri="{9D8B030D-6E8A-4147-A177-3AD203B41FA5}">
                      <a16:colId xmlns:a16="http://schemas.microsoft.com/office/drawing/2014/main" val="20000"/>
                    </a:ext>
                  </a:extLst>
                </a:gridCol>
                <a:gridCol w="865187">
                  <a:extLst>
                    <a:ext uri="{9D8B030D-6E8A-4147-A177-3AD203B41FA5}">
                      <a16:colId xmlns:a16="http://schemas.microsoft.com/office/drawing/2014/main" val="20001"/>
                    </a:ext>
                  </a:extLst>
                </a:gridCol>
                <a:gridCol w="2519363">
                  <a:extLst>
                    <a:ext uri="{9D8B030D-6E8A-4147-A177-3AD203B41FA5}">
                      <a16:colId xmlns:a16="http://schemas.microsoft.com/office/drawing/2014/main" val="20002"/>
                    </a:ext>
                  </a:extLst>
                </a:gridCol>
                <a:gridCol w="3889375">
                  <a:extLst>
                    <a:ext uri="{9D8B030D-6E8A-4147-A177-3AD203B41FA5}">
                      <a16:colId xmlns:a16="http://schemas.microsoft.com/office/drawing/2014/main" val="20003"/>
                    </a:ext>
                  </a:extLst>
                </a:gridCol>
              </a:tblGrid>
              <a:tr h="28892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dirty="0" err="1">
                          <a:ln>
                            <a:noFill/>
                          </a:ln>
                          <a:solidFill>
                            <a:schemeClr val="tx1"/>
                          </a:solidFill>
                          <a:effectLst>
                            <a:outerShdw blurRad="38100" dist="38100" dir="2700000" algn="tl">
                              <a:srgbClr val="010199"/>
                            </a:outerShdw>
                          </a:effectLst>
                          <a:latin typeface="Comic Sans MS" pitchFamily="66" charset="0"/>
                        </a:rPr>
                        <a:t>Produk</a:t>
                      </a:r>
                      <a:endParaRPr kumimoji="0" lang="id-ID" sz="2000" b="0" i="0" u="none" strike="noStrike" cap="none" normalizeH="0" baseline="0" dirty="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Q</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Biaya rata2 satuan</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Alokasi Biaya Bersama (3.000)</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873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A</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B</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C</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100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250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50</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dirty="0" err="1">
                          <a:ln>
                            <a:noFill/>
                          </a:ln>
                          <a:solidFill>
                            <a:schemeClr val="tx1">
                              <a:lumMod val="95000"/>
                            </a:schemeClr>
                          </a:solidFill>
                          <a:effectLst>
                            <a:outerShdw blurRad="38100" dist="38100" dir="2700000" algn="tl">
                              <a:srgbClr val="010199"/>
                            </a:outerShdw>
                          </a:effectLst>
                          <a:latin typeface="Comic Sans MS" pitchFamily="66" charset="0"/>
                        </a:rPr>
                        <a:t>Rp</a:t>
                      </a:r>
                      <a:r>
                        <a:rPr kumimoji="0" lang="en-US" sz="2000" b="0" i="0" u="none" strike="noStrike" cap="none" normalizeH="0" baseline="0" dirty="0">
                          <a:ln>
                            <a:noFill/>
                          </a:ln>
                          <a:solidFill>
                            <a:schemeClr val="tx1">
                              <a:lumMod val="95000"/>
                            </a:schemeClr>
                          </a:solidFill>
                          <a:effectLst>
                            <a:outerShdw blurRad="38100" dist="38100" dir="2700000" algn="tl">
                              <a:srgbClr val="010199"/>
                            </a:outerShdw>
                          </a:effectLst>
                          <a:latin typeface="Comic Sans MS" pitchFamily="66" charset="0"/>
                        </a:rPr>
                        <a:t>. 7,5</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dirty="0" err="1">
                          <a:ln>
                            <a:noFill/>
                          </a:ln>
                          <a:solidFill>
                            <a:schemeClr val="tx1">
                              <a:lumMod val="95000"/>
                            </a:schemeClr>
                          </a:solidFill>
                          <a:effectLst>
                            <a:outerShdw blurRad="38100" dist="38100" dir="2700000" algn="tl">
                              <a:srgbClr val="010199"/>
                            </a:outerShdw>
                          </a:effectLst>
                          <a:latin typeface="Comic Sans MS" pitchFamily="66" charset="0"/>
                        </a:rPr>
                        <a:t>Rp</a:t>
                      </a:r>
                      <a:r>
                        <a:rPr kumimoji="0" lang="en-US" sz="2000" b="0" i="0" u="none" strike="noStrike" cap="none" normalizeH="0" baseline="0" dirty="0">
                          <a:ln>
                            <a:noFill/>
                          </a:ln>
                          <a:solidFill>
                            <a:schemeClr val="tx1">
                              <a:lumMod val="95000"/>
                            </a:schemeClr>
                          </a:solidFill>
                          <a:effectLst>
                            <a:outerShdw blurRad="38100" dist="38100" dir="2700000" algn="tl">
                              <a:srgbClr val="010199"/>
                            </a:outerShdw>
                          </a:effectLst>
                          <a:latin typeface="Comic Sans MS" pitchFamily="66" charset="0"/>
                        </a:rPr>
                        <a:t>. 7,5</a:t>
                      </a:r>
                      <a:endParaRPr kumimoji="0" lang="id-ID" sz="2000" b="0" i="0" u="none" strike="noStrike" cap="none" normalizeH="0" baseline="0" dirty="0">
                        <a:ln>
                          <a:noFill/>
                        </a:ln>
                        <a:solidFill>
                          <a:schemeClr val="tx1">
                            <a:lumMod val="95000"/>
                          </a:schemeClr>
                        </a:solidFill>
                        <a:effectLst>
                          <a:outerShdw blurRad="38100" dist="38100" dir="2700000" algn="tl">
                            <a:srgbClr val="010199"/>
                          </a:outerShdw>
                        </a:effectLst>
                        <a:latin typeface="Comic Sans MS" pitchFamily="66" charset="0"/>
                      </a:endParaRP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dirty="0" err="1">
                          <a:ln>
                            <a:noFill/>
                          </a:ln>
                          <a:solidFill>
                            <a:schemeClr val="tx1">
                              <a:lumMod val="95000"/>
                            </a:schemeClr>
                          </a:solidFill>
                          <a:effectLst>
                            <a:outerShdw blurRad="38100" dist="38100" dir="2700000" algn="tl">
                              <a:srgbClr val="010199"/>
                            </a:outerShdw>
                          </a:effectLst>
                          <a:latin typeface="Comic Sans MS" pitchFamily="66" charset="0"/>
                        </a:rPr>
                        <a:t>Rp</a:t>
                      </a:r>
                      <a:r>
                        <a:rPr kumimoji="0" lang="en-US" sz="2000" b="0" i="0" u="none" strike="noStrike" cap="none" normalizeH="0" baseline="0" dirty="0">
                          <a:ln>
                            <a:noFill/>
                          </a:ln>
                          <a:solidFill>
                            <a:schemeClr val="tx1">
                              <a:lumMod val="95000"/>
                            </a:schemeClr>
                          </a:solidFill>
                          <a:effectLst>
                            <a:outerShdw blurRad="38100" dist="38100" dir="2700000" algn="tl">
                              <a:srgbClr val="010199"/>
                            </a:outerShdw>
                          </a:effectLst>
                          <a:latin typeface="Comic Sans MS" pitchFamily="66" charset="0"/>
                        </a:rPr>
                        <a:t>. 7,5</a:t>
                      </a:r>
                      <a:endParaRPr kumimoji="0" lang="id-ID" sz="2000" b="0" i="0" u="none" strike="noStrike" cap="none" normalizeH="0" baseline="0" dirty="0">
                        <a:ln>
                          <a:noFill/>
                        </a:ln>
                        <a:solidFill>
                          <a:schemeClr val="tx1">
                            <a:lumMod val="95000"/>
                          </a:schemeClr>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dirty="0">
                          <a:ln>
                            <a:noFill/>
                          </a:ln>
                          <a:solidFill>
                            <a:schemeClr val="tx1">
                              <a:lumMod val="95000"/>
                            </a:schemeClr>
                          </a:solidFill>
                          <a:effectLst>
                            <a:outerShdw blurRad="38100" dist="38100" dir="2700000" algn="tl">
                              <a:srgbClr val="010199"/>
                            </a:outerShdw>
                          </a:effectLst>
                          <a:latin typeface="Comic Sans MS" pitchFamily="66" charset="0"/>
                        </a:rPr>
                        <a:t>750,-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dirty="0">
                          <a:ln>
                            <a:noFill/>
                          </a:ln>
                          <a:solidFill>
                            <a:schemeClr val="tx1">
                              <a:lumMod val="95000"/>
                            </a:schemeClr>
                          </a:solidFill>
                          <a:effectLst>
                            <a:outerShdw blurRad="38100" dist="38100" dir="2700000" algn="tl">
                              <a:srgbClr val="010199"/>
                            </a:outerShdw>
                          </a:effectLst>
                          <a:latin typeface="Comic Sans MS" pitchFamily="66" charset="0"/>
                        </a:rPr>
                        <a:t>1.875,-</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dirty="0">
                          <a:ln>
                            <a:noFill/>
                          </a:ln>
                          <a:solidFill>
                            <a:schemeClr val="tx1">
                              <a:lumMod val="95000"/>
                            </a:schemeClr>
                          </a:solidFill>
                          <a:effectLst>
                            <a:outerShdw blurRad="38100" dist="38100" dir="2700000" algn="tl">
                              <a:srgbClr val="010199"/>
                            </a:outerShdw>
                          </a:effectLst>
                          <a:latin typeface="Comic Sans MS" pitchFamily="66" charset="0"/>
                        </a:rPr>
                        <a:t>375,-</a:t>
                      </a:r>
                      <a:endParaRPr kumimoji="0" lang="id-ID" sz="2000" b="0" i="0" u="none" strike="noStrike" cap="none" normalizeH="0" baseline="0" dirty="0">
                        <a:ln>
                          <a:noFill/>
                        </a:ln>
                        <a:solidFill>
                          <a:schemeClr val="tx1">
                            <a:lumMod val="95000"/>
                          </a:schemeClr>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73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Total</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400</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3.000,-</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34820" name="Line 4"/>
          <p:cNvSpPr>
            <a:spLocks noChangeShapeType="1"/>
          </p:cNvSpPr>
          <p:nvPr/>
        </p:nvSpPr>
        <p:spPr bwMode="auto">
          <a:xfrm>
            <a:off x="3635375" y="2636838"/>
            <a:ext cx="2016125" cy="0"/>
          </a:xfrm>
          <a:prstGeom prst="line">
            <a:avLst/>
          </a:prstGeom>
          <a:noFill/>
          <a:ln w="9525">
            <a:solidFill>
              <a:schemeClr val="tx1"/>
            </a:solidFill>
            <a:round/>
            <a:headEnd/>
            <a:tailEnd/>
          </a:ln>
          <a:effectLst/>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0" y="0"/>
            <a:ext cx="9144000" cy="765175"/>
          </a:xfrm>
        </p:spPr>
        <p:txBody>
          <a:bodyPr/>
          <a:lstStyle/>
          <a:p>
            <a:r>
              <a:rPr lang="en-US" sz="3600">
                <a:solidFill>
                  <a:srgbClr val="FFFF00"/>
                </a:solidFill>
                <a:latin typeface="Comic Sans MS" pitchFamily="66" charset="0"/>
              </a:rPr>
              <a:t>Metode Rata-rata Tertimbang</a:t>
            </a:r>
            <a:endParaRPr lang="id-ID" sz="3600">
              <a:solidFill>
                <a:srgbClr val="FFFF00"/>
              </a:solidFill>
              <a:latin typeface="Comic Sans MS" pitchFamily="66" charset="0"/>
            </a:endParaRPr>
          </a:p>
        </p:txBody>
      </p:sp>
      <p:sp>
        <p:nvSpPr>
          <p:cNvPr id="37891" name="Rectangle 3"/>
          <p:cNvSpPr>
            <a:spLocks noGrp="1" noChangeArrowheads="1"/>
          </p:cNvSpPr>
          <p:nvPr>
            <p:ph type="body" sz="half" idx="1"/>
          </p:nvPr>
        </p:nvSpPr>
        <p:spPr>
          <a:xfrm>
            <a:off x="0" y="1196975"/>
            <a:ext cx="9144000" cy="4933950"/>
          </a:xfrm>
        </p:spPr>
        <p:txBody>
          <a:bodyPr/>
          <a:lstStyle/>
          <a:p>
            <a:pPr>
              <a:buFont typeface="Wingdings" pitchFamily="2" charset="2"/>
              <a:buNone/>
            </a:pPr>
            <a:r>
              <a:rPr lang="en-US" sz="2000">
                <a:latin typeface="Comic Sans MS" pitchFamily="66" charset="0"/>
              </a:rPr>
              <a:t>Faktor Penimbang		Berat produk</a:t>
            </a:r>
          </a:p>
          <a:p>
            <a:pPr>
              <a:buFont typeface="Wingdings" pitchFamily="2" charset="2"/>
              <a:buNone/>
            </a:pPr>
            <a:r>
              <a:rPr lang="en-US" sz="2000">
                <a:latin typeface="Comic Sans MS" pitchFamily="66" charset="0"/>
              </a:rPr>
              <a:t>(dasar nilai)			Volume / ukuran produk</a:t>
            </a:r>
          </a:p>
          <a:p>
            <a:pPr>
              <a:buFont typeface="Wingdings" pitchFamily="2" charset="2"/>
              <a:buNone/>
            </a:pPr>
            <a:r>
              <a:rPr lang="en-US" sz="2000">
                <a:latin typeface="Comic Sans MS" pitchFamily="66" charset="0"/>
              </a:rPr>
              <a:t>					Kesulitan pengolahan</a:t>
            </a:r>
          </a:p>
          <a:p>
            <a:pPr>
              <a:buFont typeface="Wingdings" pitchFamily="2" charset="2"/>
              <a:buNone/>
            </a:pPr>
            <a:r>
              <a:rPr lang="en-US" sz="2000">
                <a:latin typeface="Comic Sans MS" pitchFamily="66" charset="0"/>
              </a:rPr>
              <a:t>					Lama pengolahan</a:t>
            </a:r>
          </a:p>
          <a:p>
            <a:pPr>
              <a:buFont typeface="Wingdings" pitchFamily="2" charset="2"/>
              <a:buNone/>
            </a:pPr>
            <a:r>
              <a:rPr lang="en-US" sz="2000">
                <a:latin typeface="Comic Sans MS" pitchFamily="66" charset="0"/>
              </a:rPr>
              <a:t>					Keahlian tenaga kerja</a:t>
            </a:r>
          </a:p>
          <a:p>
            <a:pPr>
              <a:buFont typeface="Wingdings" pitchFamily="2" charset="2"/>
              <a:buNone/>
            </a:pPr>
            <a:r>
              <a:rPr lang="en-US" sz="2000">
                <a:latin typeface="Comic Sans MS" pitchFamily="66" charset="0"/>
              </a:rPr>
              <a:t>					Jumlah bahan yg dikonsumsi</a:t>
            </a:r>
            <a:endParaRPr lang="id-ID" sz="2000">
              <a:latin typeface="Comic Sans MS" pitchFamily="66" charset="0"/>
            </a:endParaRPr>
          </a:p>
        </p:txBody>
      </p:sp>
      <p:graphicFrame>
        <p:nvGraphicFramePr>
          <p:cNvPr id="37955" name="Group 67"/>
          <p:cNvGraphicFramePr>
            <a:graphicFrameLocks noGrp="1"/>
          </p:cNvGraphicFramePr>
          <p:nvPr>
            <p:ph sz="half" idx="2"/>
          </p:nvPr>
        </p:nvGraphicFramePr>
        <p:xfrm>
          <a:off x="0" y="4005263"/>
          <a:ext cx="9144000" cy="2286000"/>
        </p:xfrm>
        <a:graphic>
          <a:graphicData uri="http://schemas.openxmlformats.org/drawingml/2006/table">
            <a:tbl>
              <a:tblPr/>
              <a:tblGrid>
                <a:gridCol w="1042988">
                  <a:extLst>
                    <a:ext uri="{9D8B030D-6E8A-4147-A177-3AD203B41FA5}">
                      <a16:colId xmlns:a16="http://schemas.microsoft.com/office/drawing/2014/main" val="20000"/>
                    </a:ext>
                  </a:extLst>
                </a:gridCol>
                <a:gridCol w="792162">
                  <a:extLst>
                    <a:ext uri="{9D8B030D-6E8A-4147-A177-3AD203B41FA5}">
                      <a16:colId xmlns:a16="http://schemas.microsoft.com/office/drawing/2014/main" val="20001"/>
                    </a:ext>
                  </a:extLst>
                </a:gridCol>
                <a:gridCol w="1512888">
                  <a:extLst>
                    <a:ext uri="{9D8B030D-6E8A-4147-A177-3AD203B41FA5}">
                      <a16:colId xmlns:a16="http://schemas.microsoft.com/office/drawing/2014/main" val="20002"/>
                    </a:ext>
                  </a:extLst>
                </a:gridCol>
                <a:gridCol w="863600">
                  <a:extLst>
                    <a:ext uri="{9D8B030D-6E8A-4147-A177-3AD203B41FA5}">
                      <a16:colId xmlns:a16="http://schemas.microsoft.com/office/drawing/2014/main" val="20003"/>
                    </a:ext>
                  </a:extLst>
                </a:gridCol>
                <a:gridCol w="936625">
                  <a:extLst>
                    <a:ext uri="{9D8B030D-6E8A-4147-A177-3AD203B41FA5}">
                      <a16:colId xmlns:a16="http://schemas.microsoft.com/office/drawing/2014/main" val="20004"/>
                    </a:ext>
                  </a:extLst>
                </a:gridCol>
                <a:gridCol w="2376487">
                  <a:extLst>
                    <a:ext uri="{9D8B030D-6E8A-4147-A177-3AD203B41FA5}">
                      <a16:colId xmlns:a16="http://schemas.microsoft.com/office/drawing/2014/main" val="20005"/>
                    </a:ext>
                  </a:extLst>
                </a:gridCol>
                <a:gridCol w="1619250">
                  <a:extLst>
                    <a:ext uri="{9D8B030D-6E8A-4147-A177-3AD203B41FA5}">
                      <a16:colId xmlns:a16="http://schemas.microsoft.com/office/drawing/2014/main" val="20006"/>
                    </a:ext>
                  </a:extLst>
                </a:gridCol>
              </a:tblGrid>
              <a:tr h="27622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Produk</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Q</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Nilai </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Penimbang</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Jml</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Alokasi B.Bersama (3.000,-)</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Harga Pokok / unit</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778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A</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B</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C</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100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250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50</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3</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200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750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50</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20 %</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75 %</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5 %</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600,-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2.250,-</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150,-</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6,-</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9,-</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3,-</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7622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Total</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400</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1.000</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100 %</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3.000,-</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37929" name="Line 41"/>
          <p:cNvSpPr>
            <a:spLocks noChangeShapeType="1"/>
          </p:cNvSpPr>
          <p:nvPr/>
        </p:nvSpPr>
        <p:spPr bwMode="auto">
          <a:xfrm>
            <a:off x="2411413" y="1412875"/>
            <a:ext cx="1081087" cy="0"/>
          </a:xfrm>
          <a:prstGeom prst="line">
            <a:avLst/>
          </a:prstGeom>
          <a:noFill/>
          <a:ln w="9525">
            <a:solidFill>
              <a:schemeClr val="tx1"/>
            </a:solidFill>
            <a:round/>
            <a:headEnd/>
            <a:tailEnd type="triangle" w="med" len="med"/>
          </a:ln>
          <a:effectLst/>
        </p:spPr>
        <p:txBody>
          <a:bodyPr/>
          <a:lstStyle/>
          <a:p>
            <a:endParaRPr lang="en-US"/>
          </a:p>
        </p:txBody>
      </p:sp>
      <p:sp>
        <p:nvSpPr>
          <p:cNvPr id="37930" name="Line 42"/>
          <p:cNvSpPr>
            <a:spLocks noChangeShapeType="1"/>
          </p:cNvSpPr>
          <p:nvPr/>
        </p:nvSpPr>
        <p:spPr bwMode="auto">
          <a:xfrm>
            <a:off x="2411413" y="1412875"/>
            <a:ext cx="1081087" cy="287338"/>
          </a:xfrm>
          <a:prstGeom prst="line">
            <a:avLst/>
          </a:prstGeom>
          <a:noFill/>
          <a:ln w="9525">
            <a:solidFill>
              <a:schemeClr val="tx1"/>
            </a:solidFill>
            <a:round/>
            <a:headEnd/>
            <a:tailEnd type="triangle" w="med" len="med"/>
          </a:ln>
          <a:effectLst/>
        </p:spPr>
        <p:txBody>
          <a:bodyPr/>
          <a:lstStyle/>
          <a:p>
            <a:endParaRPr lang="en-US"/>
          </a:p>
        </p:txBody>
      </p:sp>
      <p:sp>
        <p:nvSpPr>
          <p:cNvPr id="37931" name="Line 43"/>
          <p:cNvSpPr>
            <a:spLocks noChangeShapeType="1"/>
          </p:cNvSpPr>
          <p:nvPr/>
        </p:nvSpPr>
        <p:spPr bwMode="auto">
          <a:xfrm>
            <a:off x="2411413" y="1412875"/>
            <a:ext cx="1081087" cy="647700"/>
          </a:xfrm>
          <a:prstGeom prst="line">
            <a:avLst/>
          </a:prstGeom>
          <a:noFill/>
          <a:ln w="9525">
            <a:solidFill>
              <a:schemeClr val="tx1"/>
            </a:solidFill>
            <a:round/>
            <a:headEnd/>
            <a:tailEnd type="triangle" w="med" len="med"/>
          </a:ln>
          <a:effectLst/>
        </p:spPr>
        <p:txBody>
          <a:bodyPr/>
          <a:lstStyle/>
          <a:p>
            <a:endParaRPr lang="en-US"/>
          </a:p>
        </p:txBody>
      </p:sp>
      <p:sp>
        <p:nvSpPr>
          <p:cNvPr id="37932" name="Line 44"/>
          <p:cNvSpPr>
            <a:spLocks noChangeShapeType="1"/>
          </p:cNvSpPr>
          <p:nvPr/>
        </p:nvSpPr>
        <p:spPr bwMode="auto">
          <a:xfrm>
            <a:off x="2411413" y="1412875"/>
            <a:ext cx="1081087" cy="1008063"/>
          </a:xfrm>
          <a:prstGeom prst="line">
            <a:avLst/>
          </a:prstGeom>
          <a:noFill/>
          <a:ln w="9525">
            <a:solidFill>
              <a:schemeClr val="tx1"/>
            </a:solidFill>
            <a:round/>
            <a:headEnd/>
            <a:tailEnd type="triangle" w="med" len="med"/>
          </a:ln>
          <a:effectLst/>
        </p:spPr>
        <p:txBody>
          <a:bodyPr/>
          <a:lstStyle/>
          <a:p>
            <a:endParaRPr lang="en-US"/>
          </a:p>
        </p:txBody>
      </p:sp>
      <p:sp>
        <p:nvSpPr>
          <p:cNvPr id="37933" name="Line 45"/>
          <p:cNvSpPr>
            <a:spLocks noChangeShapeType="1"/>
          </p:cNvSpPr>
          <p:nvPr/>
        </p:nvSpPr>
        <p:spPr bwMode="auto">
          <a:xfrm>
            <a:off x="2411413" y="1412875"/>
            <a:ext cx="1081087" cy="1295400"/>
          </a:xfrm>
          <a:prstGeom prst="line">
            <a:avLst/>
          </a:prstGeom>
          <a:noFill/>
          <a:ln w="9525">
            <a:solidFill>
              <a:schemeClr val="tx1"/>
            </a:solidFill>
            <a:round/>
            <a:headEnd/>
            <a:tailEnd type="triangle" w="med" len="med"/>
          </a:ln>
          <a:effectLst/>
        </p:spPr>
        <p:txBody>
          <a:bodyPr/>
          <a:lstStyle/>
          <a:p>
            <a:endParaRPr lang="en-US"/>
          </a:p>
        </p:txBody>
      </p:sp>
      <p:sp>
        <p:nvSpPr>
          <p:cNvPr id="37934" name="Line 46"/>
          <p:cNvSpPr>
            <a:spLocks noChangeShapeType="1"/>
          </p:cNvSpPr>
          <p:nvPr/>
        </p:nvSpPr>
        <p:spPr bwMode="auto">
          <a:xfrm>
            <a:off x="2411413" y="1412875"/>
            <a:ext cx="1081087" cy="1728788"/>
          </a:xfrm>
          <a:prstGeom prst="line">
            <a:avLst/>
          </a:prstGeom>
          <a:noFill/>
          <a:ln w="9525">
            <a:solidFill>
              <a:schemeClr val="tx1"/>
            </a:solidFill>
            <a:round/>
            <a:headEnd/>
            <a:tailEnd type="triangle" w="med" len="med"/>
          </a:ln>
          <a:effectLst/>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0" y="277813"/>
            <a:ext cx="9144000" cy="1139825"/>
          </a:xfrm>
        </p:spPr>
        <p:txBody>
          <a:bodyPr>
            <a:normAutofit/>
          </a:bodyPr>
          <a:lstStyle/>
          <a:p>
            <a:r>
              <a:rPr lang="en-US" sz="3600">
                <a:solidFill>
                  <a:srgbClr val="FFFF00"/>
                </a:solidFill>
                <a:latin typeface="Comic Sans MS" pitchFamily="66" charset="0"/>
              </a:rPr>
              <a:t>Metode Satuan Fisik / Kuantitas</a:t>
            </a:r>
            <a:endParaRPr lang="id-ID" sz="3600">
              <a:solidFill>
                <a:srgbClr val="FFFF00"/>
              </a:solidFill>
              <a:latin typeface="Comic Sans MS" pitchFamily="66" charset="0"/>
            </a:endParaRPr>
          </a:p>
        </p:txBody>
      </p:sp>
      <p:graphicFrame>
        <p:nvGraphicFramePr>
          <p:cNvPr id="31786" name="Group 42"/>
          <p:cNvGraphicFramePr>
            <a:graphicFrameLocks noGrp="1"/>
          </p:cNvGraphicFramePr>
          <p:nvPr>
            <p:ph type="tbl" idx="1"/>
          </p:nvPr>
        </p:nvGraphicFramePr>
        <p:xfrm>
          <a:off x="0" y="2420938"/>
          <a:ext cx="9144000" cy="1920240"/>
        </p:xfrm>
        <a:graphic>
          <a:graphicData uri="http://schemas.openxmlformats.org/drawingml/2006/table">
            <a:tbl>
              <a:tblPr/>
              <a:tblGrid>
                <a:gridCol w="1835150">
                  <a:extLst>
                    <a:ext uri="{9D8B030D-6E8A-4147-A177-3AD203B41FA5}">
                      <a16:colId xmlns:a16="http://schemas.microsoft.com/office/drawing/2014/main" val="20000"/>
                    </a:ext>
                  </a:extLst>
                </a:gridCol>
                <a:gridCol w="2089150">
                  <a:extLst>
                    <a:ext uri="{9D8B030D-6E8A-4147-A177-3AD203B41FA5}">
                      <a16:colId xmlns:a16="http://schemas.microsoft.com/office/drawing/2014/main" val="20001"/>
                    </a:ext>
                  </a:extLst>
                </a:gridCol>
                <a:gridCol w="1223963">
                  <a:extLst>
                    <a:ext uri="{9D8B030D-6E8A-4147-A177-3AD203B41FA5}">
                      <a16:colId xmlns:a16="http://schemas.microsoft.com/office/drawing/2014/main" val="20002"/>
                    </a:ext>
                  </a:extLst>
                </a:gridCol>
                <a:gridCol w="3995737">
                  <a:extLst>
                    <a:ext uri="{9D8B030D-6E8A-4147-A177-3AD203B41FA5}">
                      <a16:colId xmlns:a16="http://schemas.microsoft.com/office/drawing/2014/main" val="20003"/>
                    </a:ext>
                  </a:extLst>
                </a:gridCol>
              </a:tblGrid>
              <a:tr h="1539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Jenis Produk</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Jumlah Produk</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Alokasi Biaya Bersama (100 Jt)</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52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Super</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Standar</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Ekonomi</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200 unit</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300 unit</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500 unit</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20 %</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30 %</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50 %</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20 Jt</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30 Jt</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50 Jt</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539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1.000 unit</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100 %</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10199"/>
                            </a:outerShdw>
                          </a:effectLst>
                          <a:latin typeface="Comic Sans MS" pitchFamily="66" charset="0"/>
                        </a:rPr>
                        <a:t>100 Jt</a:t>
                      </a:r>
                      <a:endParaRPr kumimoji="0" lang="id-ID" sz="2000" b="0" i="0" u="none" strike="noStrike" cap="none" normalizeH="0" baseline="0">
                        <a:ln>
                          <a:noFill/>
                        </a:ln>
                        <a:solidFill>
                          <a:schemeClr val="tx1"/>
                        </a:solidFill>
                        <a:effectLst>
                          <a:outerShdw blurRad="38100" dist="38100" dir="2700000" algn="tl">
                            <a:srgbClr val="010199"/>
                          </a:outerShdw>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692</TotalTime>
  <Words>2321</Words>
  <Application>Microsoft Office PowerPoint</Application>
  <PresentationFormat>On-screen Show (4:3)</PresentationFormat>
  <Paragraphs>511</Paragraphs>
  <Slides>26</Slides>
  <Notes>26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Comic Sans MS</vt:lpstr>
      <vt:lpstr>Constantia</vt:lpstr>
      <vt:lpstr>Verdana</vt:lpstr>
      <vt:lpstr>Wingdings</vt:lpstr>
      <vt:lpstr>Wingdings 2</vt:lpstr>
      <vt:lpstr>Paper</vt:lpstr>
      <vt:lpstr>PENENTUAN HARGA POKOK</vt:lpstr>
      <vt:lpstr>COMMON PRODUCT (Produk Gabungan)</vt:lpstr>
      <vt:lpstr>JOINT PRODUCT (Produk Bersama)</vt:lpstr>
      <vt:lpstr>CO PRODUCT (Produk Sekutu)</vt:lpstr>
      <vt:lpstr>Karakteristik  Produk Bersama, Produk Ko &amp; Produk Sampingan</vt:lpstr>
      <vt:lpstr>AKUNTANSI PRODUK BERSAMA</vt:lpstr>
      <vt:lpstr>Metode Biaya Rata-rata Satuan</vt:lpstr>
      <vt:lpstr>Metode Rata-rata Tertimbang</vt:lpstr>
      <vt:lpstr>Metode Satuan Fisik / Kuantitas</vt:lpstr>
      <vt:lpstr>Metode Harga Pasar (Market Value)</vt:lpstr>
      <vt:lpstr>Metode Harga Pasar Hipotetis  (Net Reliazable Value Methode)</vt:lpstr>
      <vt:lpstr>Pengalokasian Biaya Bersama (3.000,-)  Metode Harga Pasar Hipotetis </vt:lpstr>
      <vt:lpstr>SOAL</vt:lpstr>
      <vt:lpstr>Tugas  (Akt Produk Bersama Dlm Pengambilan Keputusan)</vt:lpstr>
      <vt:lpstr>PowerPoint Presentation</vt:lpstr>
      <vt:lpstr>AKUNTANSI</vt:lpstr>
      <vt:lpstr>Sub Bab :</vt:lpstr>
      <vt:lpstr>Penggolongan Produk Sampingan</vt:lpstr>
      <vt:lpstr>Penentuan Harga Pokok Produk Sampingan</vt:lpstr>
      <vt:lpstr>Hasil penjualan Produk Sampingan diperlakukan sbg Penghasilan diluar usaha</vt:lpstr>
      <vt:lpstr>Hasil penjualan Produk Sampingan diperlakukan sbg Penambah penghasilan penjualan Produk Utama</vt:lpstr>
      <vt:lpstr>Hasil penjualan Produk Sampingan diperlakukan sbg  Pengurang Harga Pokok Penjualan</vt:lpstr>
      <vt:lpstr>Hasil penjualan Produk Sampingan diperlakukan sbg Pengurang biaya produksi Produk Utama</vt:lpstr>
      <vt:lpstr>PS perlu proses lebih lanjut setelah dipisah dari PU</vt:lpstr>
      <vt:lpstr>Metode Harga Pokok Pengganti (Replacement Cost)</vt:lpstr>
      <vt:lpstr>Metode Harga Pokok (Metode Nilai Pasar / Perputaran)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PENENTUAN HARGA POKOK</dc:title>
  <dc:creator>lecture</dc:creator>
  <cp:lastModifiedBy>Mery</cp:lastModifiedBy>
  <cp:revision>63</cp:revision>
  <dcterms:created xsi:type="dcterms:W3CDTF">2007-05-20T22:47:12Z</dcterms:created>
  <dcterms:modified xsi:type="dcterms:W3CDTF">2023-12-13T03:25:48Z</dcterms:modified>
</cp:coreProperties>
</file>