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B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DE91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5041573" cy="1261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</a:defRPr>
            </a:pPr>
            <a:r>
              <a:rPr dirty="0"/>
              <a:t>PERSEPSI SEBAGAI</a:t>
            </a:r>
            <a:br>
              <a:rPr dirty="0"/>
            </a:br>
            <a:r>
              <a:rPr dirty="0"/>
              <a:t>PROSES DASAR KOGNISI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1. Mengapa Persepsi Penting dalam Kognisi?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Manusia terus-menerus menerima informasi dari lingkungan melalui sistem sensorik.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Informasi sensorik belum otomatis menjadi pengalaman yang bermakna; informasi perlu diproses dan diinterpretasikan.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menjadi jembatan antara stimulus yang diterima indera dan representasi mental yang digunakan dalam berpikir.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Kesalahan persepsi dapat memengaruhi perhatian, ingatan, penalaran, penilaian, dan tindakan.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Dalam perspektif kognitif, persepsi bukan sekadar 'melihat', tetapi proses aktif membentuk representasi tentang dunia.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2. Sensasi vs. Persepsi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Sensasi: deteksi awal terhadap stimulus/energi fisik melalui mekanisme sensorik.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Persepsi: interpretasi informasi sensorik sehingga stimulus memperoleh makna.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Sensasi menekankan penerimaan input; persepsi menekankan organisasi dan interpretasi.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Contoh: retina menerima pola cahaya → sistem visual mengolahnya → individu mengenali 'wajah teman'.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Proses ini saling terkait dan berlangsung cepat, sering kali tanpa kesadaran penuh.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3. Persepsi sebagai Proses Kognitif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melibatkan seleksi, organisasi, interpretasi, dan integrasi informasi.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Input sensorik berinteraksi dengan pengetahuan sebelumnya, pengalaman, ekspektasi, serta konteks.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menghasilkan representasi internal yang memungkinkan individu mengenali objek dan memahami situasi.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Karena melibatkan interpretasi, stimulus yang sama dapat menghasilkan pengalaman perseptual yang berbeda.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bersifat adaptif: sistem kognitif berusaha menghasilkan interpretasi yang berguna untuk berinteraksi dengan lingkungan.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4. Pertanyaan Utama dalam Teori Persepsi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Bagaimana informasi fisik dari lingkungan menjadi pengalaman mental yang bermakna?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Seberapa besar persepsi dibentuk oleh stimulus yang masuk dibandingkan pengetahuan yang telah dimiliki?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Bagaimana manusia mengenali objek yang familiar secara cepat?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Bagaimana manusia mengenali objek dari sudut, ukuran, atau kondisi pencahayaan yang berbeda?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Bagaimana otak mengisi informasi yang tidak lengkap atau ambigu?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5. Persepsi Konstruktif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konstruktif memandang persepsi sebagai hasil konstruksi aktif dari informasi sensorik.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Individu memilih stimulus yang relevan dan menggabungkannya dengan pengetahuan serta pengalaman sebelumnya.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Informasi bottom-up dari stimulus dipadukan dengan informasi top-down dari memori dan pengetahuan.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Interpretasi dapat berubah ketika konteks, ekspektasi, atau pengetahuan awal berubah.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Implikasi: persepsi dapat akurat, tetapi juga dapat menghasilkan ilusi atau bias ketika informasi tidak lengkap/ambigu.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6. Persepsi Langsung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Perspektif persepsi langsung menekankan bahwa lingkungan menyediakan informasi yang cukup untuk memungkinkan persepsi.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Individu dapat memperoleh informasi yang relevan secara langsung dari pola stimulus di lingkungan.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Pendekatan ini menekankan hubungan antara karakteristik lingkungan dan tindakan/perilaku.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Dalam kerangka ini, tidak semua persepsi harus dipandang sebagai konstruksi mental yang kompleks.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Perbedaan utama dengan persepsi konstruktif: sumber informasi dan peran inferensi kognitif diberi bobot berbeda.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7. Bottom-Up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Pemrosesan dimulai dari karakteristik stimulus menuju representasi yang lebih kompleks.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Fokus pada data yang tersedia: bentuk, warna, garis, intensitas, orientasi, tekstur, dan pola.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Sering disebut data-driven processing.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Contoh: mengenali huruf berdasarkan garis dan bentuk visual sebelum mengidentifikasi kata.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Lebih dominan ketika stimulus baru, tidak familiar, atau ketika pengetahuan sebelumnya kurang membantu.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8. Top-Down 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Pemrosesan dipandu oleh pengetahuan, pengalaman, ekspektasi, tujuan, dan konteks.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Sering disebut conceptually driven processing.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Contoh: kata yang sebagian hurufnya kabur tetap dapat dibaca karena konteks kalimat.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Top-down membantu mempercepat pengenalan, terutama ketika informasi sensorik tidak lengkap.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Namun, ekspektasi yang keliru dapat menyebabkan interpretasi yang tidak sesuai dengan stimulus.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9. Bottom-Up + Top-Down: Sistem yang Terintegrasi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sehari-hari biasanya melibatkan interaksi kedua arah pemrosesan.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Bottom-up menyediakan bukti sensorik; top-down menyediakan hipotesis/interpretasi berdasarkan pengetahuan.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Contoh: teknisi membaca sinyal radar berdasarkan bentuk sinyal sekaligus pengetahuan tentang kondisi sekitar.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dapat dipahami sebagai proses pencocokan antara bukti sensorik dan model mental.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Interaksi ini menjelaskan mengapa konteks sangat menentukan apa yang kita lihat atau kenali.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10. Organisasi Perseptual: Perspektif Gestalt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Psikologi Gestalt menekankan bahwa manusia cenderung mengorganisasi stimulus menjadi pola yang bermakna.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Prinsip figure-ground: objek utama dipisahkan dari latar.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Similarity/kesamaan: elemen yang mirip cenderung dikelompokkan.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Proximity/kedekatan: elemen yang berdekatan cenderung dipersepsi sebagai satu kelompok.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Closure/ketertutupan: sistem perseptual cenderung melengkapi pola yang tidak lengkap.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Good continuation/kelanjutan yang baik: garis/pola cenderung dipersepsi sebagai bentuk yang berkesinambungan.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11. Figure–Ground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tidak memperlakukan seluruh bidang visual sebagai informasi yang setara.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Figure adalah bagian yang menjadi fokus atau objek; ground menjadi latar pendukung.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Hubungan figure-ground dapat berubah, terutama pada stimulus ambigu.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Contoh klasik: gambar yang dapat dipersepsi sebagai dua wajah atau sebuah vas.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Prinsip ini menunjukkan bahwa organisasi perseptual ikut menentukan apa yang 'menjadi objek' bagi kita.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12. Pengenalan Pola dan Objek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207893"/>
            <a:ext cx="10789920" cy="196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rPr dirty="0" err="1"/>
              <a:t>Pengenalan</a:t>
            </a:r>
            <a:r>
              <a:rPr dirty="0"/>
              <a:t> </a:t>
            </a:r>
            <a:r>
              <a:rPr dirty="0" err="1"/>
              <a:t>objek</a:t>
            </a:r>
            <a:r>
              <a:rPr dirty="0"/>
              <a:t> </a:t>
            </a:r>
            <a:r>
              <a:rPr dirty="0" err="1"/>
              <a:t>merupakan</a:t>
            </a:r>
            <a:r>
              <a:rPr dirty="0"/>
              <a:t> </a:t>
            </a:r>
            <a:r>
              <a:rPr dirty="0" err="1"/>
              <a:t>kemampuan</a:t>
            </a:r>
            <a:r>
              <a:rPr dirty="0"/>
              <a:t> </a:t>
            </a:r>
            <a:r>
              <a:rPr dirty="0" err="1"/>
              <a:t>mengenali</a:t>
            </a:r>
            <a:r>
              <a:rPr dirty="0"/>
              <a:t> </a:t>
            </a:r>
            <a:r>
              <a:rPr dirty="0" err="1"/>
              <a:t>pola</a:t>
            </a:r>
            <a:r>
              <a:rPr dirty="0"/>
              <a:t> familiar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cepat</a:t>
            </a:r>
            <a:r>
              <a:rPr dirty="0"/>
              <a:t> dan </a:t>
            </a:r>
            <a:r>
              <a:rPr dirty="0" err="1"/>
              <a:t>relatif</a:t>
            </a:r>
            <a:r>
              <a:rPr dirty="0"/>
              <a:t> </a:t>
            </a:r>
            <a:r>
              <a:rPr dirty="0" err="1"/>
              <a:t>otomatis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rPr dirty="0"/>
              <a:t>Kita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mengenali</a:t>
            </a:r>
            <a:r>
              <a:rPr dirty="0"/>
              <a:t> </a:t>
            </a:r>
            <a:r>
              <a:rPr dirty="0" err="1"/>
              <a:t>wajah</a:t>
            </a:r>
            <a:r>
              <a:rPr dirty="0"/>
              <a:t>, </a:t>
            </a:r>
            <a:r>
              <a:rPr dirty="0" err="1"/>
              <a:t>benda</a:t>
            </a:r>
            <a:r>
              <a:rPr dirty="0"/>
              <a:t>, kata, </a:t>
            </a:r>
            <a:r>
              <a:rPr dirty="0" err="1"/>
              <a:t>simbol</a:t>
            </a:r>
            <a:r>
              <a:rPr dirty="0"/>
              <a:t>, dan </a:t>
            </a:r>
            <a:r>
              <a:rPr dirty="0" err="1"/>
              <a:t>objek</a:t>
            </a:r>
            <a:r>
              <a:rPr dirty="0"/>
              <a:t> </a:t>
            </a:r>
            <a:r>
              <a:rPr dirty="0" err="1"/>
              <a:t>meskipun</a:t>
            </a:r>
            <a:r>
              <a:rPr dirty="0"/>
              <a:t> </a:t>
            </a:r>
            <a:r>
              <a:rPr dirty="0" err="1"/>
              <a:t>kondisi</a:t>
            </a:r>
            <a:r>
              <a:rPr dirty="0"/>
              <a:t> </a:t>
            </a:r>
            <a:r>
              <a:rPr dirty="0" err="1"/>
              <a:t>tampilannya</a:t>
            </a:r>
            <a:r>
              <a:rPr dirty="0"/>
              <a:t> </a:t>
            </a:r>
            <a:r>
              <a:rPr dirty="0" err="1"/>
              <a:t>berubah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rPr dirty="0" err="1"/>
              <a:t>pengenalan</a:t>
            </a:r>
            <a:r>
              <a:rPr dirty="0"/>
              <a:t> </a:t>
            </a:r>
            <a:r>
              <a:rPr dirty="0" err="1"/>
              <a:t>pola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proses yang </a:t>
            </a:r>
            <a:r>
              <a:rPr dirty="0" err="1"/>
              <a:t>melibatkan</a:t>
            </a:r>
            <a:r>
              <a:rPr dirty="0"/>
              <a:t> </a:t>
            </a:r>
            <a:r>
              <a:rPr dirty="0" err="1"/>
              <a:t>interaksi</a:t>
            </a:r>
            <a:r>
              <a:rPr dirty="0"/>
              <a:t> </a:t>
            </a:r>
            <a:r>
              <a:rPr dirty="0" err="1"/>
              <a:t>sensasi</a:t>
            </a:r>
            <a:r>
              <a:rPr dirty="0"/>
              <a:t>, </a:t>
            </a:r>
            <a:r>
              <a:rPr dirty="0" err="1"/>
              <a:t>persepsi</a:t>
            </a:r>
            <a:r>
              <a:rPr dirty="0"/>
              <a:t>, </a:t>
            </a:r>
            <a:r>
              <a:rPr dirty="0" err="1"/>
              <a:t>memori</a:t>
            </a:r>
            <a:r>
              <a:rPr dirty="0"/>
              <a:t>, dan </a:t>
            </a:r>
            <a:r>
              <a:rPr dirty="0" err="1"/>
              <a:t>pencarian</a:t>
            </a:r>
            <a:r>
              <a:rPr dirty="0"/>
              <a:t> </a:t>
            </a:r>
            <a:r>
              <a:rPr dirty="0" err="1"/>
              <a:t>kognitif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rPr dirty="0" err="1"/>
              <a:t>Masalah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: </a:t>
            </a: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representasi</a:t>
            </a:r>
            <a:r>
              <a:rPr dirty="0"/>
              <a:t> mental </a:t>
            </a:r>
            <a:r>
              <a:rPr dirty="0" err="1"/>
              <a:t>suatu</a:t>
            </a:r>
            <a:r>
              <a:rPr dirty="0"/>
              <a:t> </a:t>
            </a:r>
            <a:r>
              <a:rPr dirty="0" err="1"/>
              <a:t>objek</a:t>
            </a:r>
            <a:r>
              <a:rPr dirty="0"/>
              <a:t> </a:t>
            </a:r>
            <a:r>
              <a:rPr dirty="0" err="1"/>
              <a:t>disimpan</a:t>
            </a:r>
            <a:r>
              <a:rPr dirty="0"/>
              <a:t> </a:t>
            </a:r>
            <a:r>
              <a:rPr dirty="0" err="1"/>
              <a:t>sehingga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dikenali</a:t>
            </a:r>
            <a:r>
              <a:rPr dirty="0"/>
              <a:t> </a:t>
            </a:r>
            <a:r>
              <a:rPr dirty="0" err="1"/>
              <a:t>kembali</a:t>
            </a:r>
            <a:r>
              <a:rPr dirty="0"/>
              <a:t>?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rPr dirty="0"/>
              <a:t>Proses </a:t>
            </a:r>
            <a:r>
              <a:rPr dirty="0" err="1"/>
              <a:t>pengenalan</a:t>
            </a:r>
            <a:r>
              <a:rPr dirty="0"/>
              <a:t> juga </a:t>
            </a:r>
            <a:r>
              <a:rPr dirty="0" err="1"/>
              <a:t>berlaku</a:t>
            </a:r>
            <a:r>
              <a:rPr dirty="0"/>
              <a:t> pada </a:t>
            </a:r>
            <a:r>
              <a:rPr dirty="0" err="1"/>
              <a:t>pola</a:t>
            </a:r>
            <a:r>
              <a:rPr dirty="0"/>
              <a:t> nonvisual, </a:t>
            </a:r>
            <a:r>
              <a:rPr dirty="0" err="1"/>
              <a:t>seperti</a:t>
            </a:r>
            <a:r>
              <a:rPr dirty="0"/>
              <a:t> </a:t>
            </a:r>
            <a:r>
              <a:rPr dirty="0" err="1"/>
              <a:t>suara</a:t>
            </a:r>
            <a:r>
              <a:rPr dirty="0"/>
              <a:t>, </a:t>
            </a:r>
            <a:r>
              <a:rPr dirty="0" err="1"/>
              <a:t>sentuhan</a:t>
            </a:r>
            <a:r>
              <a:rPr dirty="0"/>
              <a:t>, </a:t>
            </a:r>
            <a:r>
              <a:rPr dirty="0" err="1"/>
              <a:t>bau</a:t>
            </a:r>
            <a:r>
              <a:rPr dirty="0"/>
              <a:t>, dan rasa.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13. Teori Pencocokan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Template matching mengasumsikan bahwa pola yang diterima dibandingkan dengan representasi/template yang tersimpan.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Jika stimulus cukup mirip dengan template, pola dapat dikenali.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Kelebihan: intuitif untuk stimulus yang relatif konsisten.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Keterbatasan: sulit menjelaskan bagaimana kita mengenali objek yang berubah ukuran, posisi, orientasi, atau kondisi tampilannya.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Karena variasi stimulus tinggi, teori lain diperlukan untuk menjelaskan fleksibilitas pengenalan manusia.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14. Analisis Fitur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Stimulus dapat diuraikan menjadi fitur-fitur sederhana seperti garis, sudut, orientasi, atau bentuk.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Fitur diproses dan dikombinasikan untuk menghasilkan pengenalan pola yang lebih kompleks.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Pendekatan ini membantu menjelaskan bagaimana pola kompleks dapat dikenali dari komponen yang lebih sederhana.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Contoh: huruf dapat dibedakan melalui kombinasi garis vertikal, horizontal, lengkung, dan posisi.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Analisis fitur banyak berhubungan dengan pemrosesan bottom-up.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15. Teori Geon dan Pengenalan Struktur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Teori recognition-by-components menjelaskan pengenalan objek melalui komponen bentuk dasar (geon) dan hubungan spasialnya.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Objek dapat dikenali berdasarkan kombinasi komponen serta cara komponen tersebut tersusun.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Contoh konseptual: cangkir dapat dipahami sebagai bentuk wadah + pegangan dengan hubungan tertentu.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Pendekatan ini menjelaskan kemampuan mengenali objek dari sudut pandang berbeda dengan memanfaatkan struktur relatif yang stabil.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Fokus utama: bukan sekadar detail permukaan, tetapi struktur komponen objek.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16. Pencocokan Prototipe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Prototype adalah representasi rata-rata/karakteristik utama dari suatu kategori.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Objek tidak harus identik dengan satu contoh spesifik untuk dapat dikenali sebagai anggota kategori.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Contoh: kita dapat mengenali berbagai jenis 'kursi' meskipun bentuk, warna, dan ukurannya berbeda.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Prototype membantu menjelaskan fleksibilitas kategorisasi dan generalisasi.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Pengalaman memperkaya representasi kategori sehingga pengenalan dapat menjadi semakin cepat.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17. Peran Memori dalam Persepsi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dan memori saling berinteraksi: pengetahuan yang tersimpan memengaruhi interpretasi stimulus saat ini.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Memori menyediakan kategori, konsep, pengalaman, dan ekspektasi yang membantu pengenalan.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Priming dapat membuat stimulus tertentu lebih mudah diproses setelah adanya paparan sebelumnya.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Pengalaman juga dapat mempercepat pengenalan objek yang sering ditemui.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Implikasi: apa yang kita persepsi tidak sepenuhnya ditentukan oleh stimulus saat ini.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18. Gerakan Mata dan Pengenalan Objek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Penglihatan manusia tidak menerima seluruh detail visual dengan resolusi yang sama pada setiap lokasi.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Pergerakan mata membantu mengarahkan informasi visual yang lebih rinci ke area yang relevan.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Fiksasi dan perpindahan pandangan mendukung pengambilan informasi dari bagian-bagian objek.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Perhatian dan tujuan memengaruhi lokasi yang dipandang.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Karena itu, pengenalan objek merupakan hasil koordinasi persepsi, perhatian, gerakan mata, dan memori.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19. Persepsi terhadap Objek yang Tidak Lengkap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Manusia sering dapat mengenali objek walaupun sebagian informasi visual terhalang atau tidak tersedia.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Sistem perseptual menggunakan konteks dan pengetahuan untuk menginferensikan bagian yang hilang.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Prinsip closure Gestalt membantu menjelaskan kecenderungan melengkapi pola.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Top-down processing menjadi penting ketika informasi sensorik ambigu atau tidak lengkap.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Fenomena ini menunjukkan bahwa persepsi bersifat inferensial sekaligus berbasis data sensorik.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20. Ilusi Perseptual: Ketika Interpretasi Menyimpang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Ilusi menunjukkan bahwa pengalaman perseptual tidak selalu identik dengan karakteristik fisik stimulus.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Ilusi dapat muncul karena konteks, ekspektasi, prinsip organisasi, atau cara sistem visual menginterpretasikan informasi.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Ilusi tidak berarti sistem perseptual 'gagal'; ilusi justru dapat mengungkap aturan yang digunakan sistem perseptual.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Analisis ilusi membantu psikolog kognitif memahami mekanisme normal persepsi.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Gunakan ilusi sebagai bahan diskusi: stimulus sama, interpretasi dapat berbeda.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21. Faktor yang Memengaruhi Persepsi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Karakteristik stimulus: intensitas, ukuran, kontras, gerakan, kebaruan, dan struktur.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Perhatian: stimulus yang menjadi fokus lebih mungkin diproses secara mendalam.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Pengetahuan dan pengalaman: pengalaman sebelumnya membentuk interpretasi.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Ekspektasi dan tujuan: individu mencari informasi yang relevan dengan kebutuhan atau tujuan.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Konteks: lingkungan sekitar memberikan informasi tambahan untuk menafsirkan stimulus.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Keadaan internal: motivasi, emosi, dan kondisi fisiologis dapat memengaruhi pemrosesan—tanpa berarti menentukan persepsi secara tunggal.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22. Persepsi, Atensi, dan Kesadaran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Atensi berfungsi menyeleksi informasi yang diproses lebih lanjut ketika kapasitas pemrosesan terbatas.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dan atensi saling memengaruhi: apa yang diperhatikan dapat memperkaya persepsi, sementara karakteristik stimulus dapat menarik perhatian.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Sebagian proses perseptual berlangsung cepat dan otomatis tanpa kesadaran eksplisit.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Kesadaran bukan satu-satunya indikator bahwa pemrosesan telah terjadi.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Implikasi: individu dapat gagal menyadari stimulus yang sebenarnya berada di depan mata ketika perhatian diarahkan ke hal lain.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23. Contoh Aplikasi dalam Kehidupan Sehari-hari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Keselamatan berkendara: pengenalan rambu, kendaraan, jarak, dan gerakan membutuhkan integrasi sensorik dan konteks.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Pembelajaran: pemahaman materi dipengaruhi perhatian, pengetahuan awal, dan cara informasi disajikan.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Rekrutmen/wawancara: kesan awal dapat memengaruhi interpretasi informasi berikutnya—perlu kewaspadaan terhadap bias perseptual.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Interaksi sosial: ekspresi wajah, nada suara, dan konteks membantu menginterpretasikan perilaku orang lain.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Desain informasi: kontras, grouping, hierarchy, dan figure-ground menentukan kemudahan pengguna memahami tampilan.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6"/>
                </a:solidFill>
              </a:defRPr>
            </a:pPr>
            <a:r>
              <a:t>24. Implikasi untuk Psikologi Kognitif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menunjukkan bahwa kognisi merupakan sistem pengolahan informasi yang aktif.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Pemahaman terhadap persepsi membantu menjelaskan bagaimana manusia membangun representasi mental.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Persepsi menjadi dasar bagi proses berikutnya: pengenalan, memori, bahasa, pemecahan masalah, dan pengambilan keputusan.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Studi persepsi memperlihatkan pentingnya hubungan antara data sensorik dan pengetahuan yang telah tersimpan.</a:t>
            </a:r>
          </a:p>
          <a:p>
            <a:pPr>
              <a:spcAft>
                <a:spcPts val="800"/>
              </a:spcAft>
              <a:defRPr sz="1900">
                <a:solidFill>
                  <a:srgbClr val="28303A"/>
                </a:solidFill>
              </a:defRPr>
            </a:pPr>
            <a:r>
              <a:t>Kesalahan persepsi dapat dipelajari sebagai petunjuk tentang mekanisme normal sistem kognitif.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1813</Words>
  <Application>Microsoft Office PowerPoint</Application>
  <PresentationFormat>Widescreen</PresentationFormat>
  <Paragraphs>147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Rheiki iki</cp:lastModifiedBy>
  <cp:revision>2</cp:revision>
  <dcterms:created xsi:type="dcterms:W3CDTF">2013-01-27T09:14:16Z</dcterms:created>
  <dcterms:modified xsi:type="dcterms:W3CDTF">2026-09-27T18:21:01Z</dcterms:modified>
  <cp:category/>
</cp:coreProperties>
</file>