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sldIdLst>
    <p:sldId id="270" r:id="rId3"/>
    <p:sldId id="258" r:id="rId4"/>
    <p:sldId id="265" r:id="rId5"/>
    <p:sldId id="259" r:id="rId6"/>
    <p:sldId id="260" r:id="rId7"/>
    <p:sldId id="267" r:id="rId8"/>
    <p:sldId id="268" r:id="rId9"/>
    <p:sldId id="263" r:id="rId10"/>
    <p:sldId id="269" r:id="rId11"/>
    <p:sldId id="261"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783D-B5C7-4B99-A49F-2D7F9065C1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B5CD1F36-8486-4C7E-A2B9-0826F596B0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85E0310C-A2F6-49E2-91A5-5D5BD3DE09F0}"/>
              </a:ext>
            </a:extLst>
          </p:cNvPr>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a:extLst>
              <a:ext uri="{FF2B5EF4-FFF2-40B4-BE49-F238E27FC236}">
                <a16:creationId xmlns:a16="http://schemas.microsoft.com/office/drawing/2014/main" id="{887A1CA7-972A-467E-A77C-1FC922D42FF7}"/>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32160B73-5089-4C47-B7B0-0CF4BBB6EA8F}"/>
              </a:ext>
            </a:extLst>
          </p:cNvPr>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406024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5EBD-5E07-4B15-8363-5741F1EDD383}"/>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5686BA9-0768-4D9D-967D-4EDECA5941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ADC3706-6922-4AD5-AA8B-8E1CBBFF8BC6}"/>
              </a:ext>
            </a:extLst>
          </p:cNvPr>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a:extLst>
              <a:ext uri="{FF2B5EF4-FFF2-40B4-BE49-F238E27FC236}">
                <a16:creationId xmlns:a16="http://schemas.microsoft.com/office/drawing/2014/main" id="{5A7C62EE-5034-4896-B238-A8DA4F3BF5F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E537597D-9E79-4544-8C4E-56AF497DD54F}"/>
              </a:ext>
            </a:extLst>
          </p:cNvPr>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2914170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6B7FC-7D4E-4BB1-97E5-EF412BD887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13F244B2-4725-4E0E-BE52-B453D18E0E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F54F46E-85F2-4F87-A733-16C04E3C3718}"/>
              </a:ext>
            </a:extLst>
          </p:cNvPr>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a:extLst>
              <a:ext uri="{FF2B5EF4-FFF2-40B4-BE49-F238E27FC236}">
                <a16:creationId xmlns:a16="http://schemas.microsoft.com/office/drawing/2014/main" id="{514407BA-A74C-4847-A668-CB1BF836776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6DECD73F-D983-420D-8C2B-BDD5B1A71BC0}"/>
              </a:ext>
            </a:extLst>
          </p:cNvPr>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288938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875185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17333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1144489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55C3AA-A3CB-4ADF-AACD-E02B1863C064}" type="datetimeFigureOut">
              <a:rPr lang="id-ID" smtClean="0"/>
              <a:t>28/03/2024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4079130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55C3AA-A3CB-4ADF-AACD-E02B1863C064}" type="datetimeFigureOut">
              <a:rPr lang="id-ID" smtClean="0"/>
              <a:t>28/03/2024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3568757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55C3AA-A3CB-4ADF-AACD-E02B1863C064}" type="datetimeFigureOut">
              <a:rPr lang="id-ID" smtClean="0"/>
              <a:t>28/03/2024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3126183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5C3AA-A3CB-4ADF-AACD-E02B1863C064}" type="datetimeFigureOut">
              <a:rPr lang="id-ID" smtClean="0"/>
              <a:t>28/03/2024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876749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55C3AA-A3CB-4ADF-AACD-E02B1863C064}" type="datetimeFigureOut">
              <a:rPr lang="id-ID" smtClean="0"/>
              <a:t>28/03/2024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37704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D53F-AA0D-4268-BDB4-F00A98403C7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EFCCA6D9-8AF5-44C9-8BEB-8F720A645A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723E48A-6746-44BB-8FCA-0830632DEA56}"/>
              </a:ext>
            </a:extLst>
          </p:cNvPr>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a:extLst>
              <a:ext uri="{FF2B5EF4-FFF2-40B4-BE49-F238E27FC236}">
                <a16:creationId xmlns:a16="http://schemas.microsoft.com/office/drawing/2014/main" id="{3D57DB80-3E62-48CE-9F97-C38E236464DF}"/>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47EE7DF6-1843-4ACD-B752-3EDF62798312}"/>
              </a:ext>
            </a:extLst>
          </p:cNvPr>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1848905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55C3AA-A3CB-4ADF-AACD-E02B1863C064}" type="datetimeFigureOut">
              <a:rPr lang="id-ID" smtClean="0"/>
              <a:t>28/03/2024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1954821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3330585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AD6696F-8EF3-4F5C-8491-B9EA485FAE5B}" type="slidenum">
              <a:rPr lang="id-ID" smtClean="0"/>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78742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2700453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AD6696F-8EF3-4F5C-8491-B9EA485FAE5B}" type="slidenum">
              <a:rPr lang="id-ID" smtClean="0"/>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5815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2209890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1778114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11957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133D-70FF-430E-B390-A7A34307EC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97526455-274A-4088-89D9-D29752CA5B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0A0877-D213-4C39-98D4-69B360A6E61B}"/>
              </a:ext>
            </a:extLst>
          </p:cNvPr>
          <p:cNvSpPr>
            <a:spLocks noGrp="1"/>
          </p:cNvSpPr>
          <p:nvPr>
            <p:ph type="dt" sz="half" idx="10"/>
          </p:nvPr>
        </p:nvSpPr>
        <p:spPr/>
        <p:txBody>
          <a:bodyPr/>
          <a:lstStyle/>
          <a:p>
            <a:fld id="{6D55C3AA-A3CB-4ADF-AACD-E02B1863C064}" type="datetimeFigureOut">
              <a:rPr lang="id-ID" smtClean="0"/>
              <a:t>28/03/2024</a:t>
            </a:fld>
            <a:endParaRPr lang="id-ID"/>
          </a:p>
        </p:txBody>
      </p:sp>
      <p:sp>
        <p:nvSpPr>
          <p:cNvPr id="5" name="Footer Placeholder 4">
            <a:extLst>
              <a:ext uri="{FF2B5EF4-FFF2-40B4-BE49-F238E27FC236}">
                <a16:creationId xmlns:a16="http://schemas.microsoft.com/office/drawing/2014/main" id="{9356C978-BEDF-4EFA-A9F3-4306C1A149E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AA2449CB-B34B-49FA-9B27-CC37601DDC9B}"/>
              </a:ext>
            </a:extLst>
          </p:cNvPr>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327504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5CD5-2607-4CE1-9408-88E796E7ABF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EBC9137-CA01-4748-89B8-060455A17D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3990D217-C8C5-47BF-BC3B-90441FD780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F3B7B3F0-7C99-4E4D-AE25-34BF6CEFC848}"/>
              </a:ext>
            </a:extLst>
          </p:cNvPr>
          <p:cNvSpPr>
            <a:spLocks noGrp="1"/>
          </p:cNvSpPr>
          <p:nvPr>
            <p:ph type="dt" sz="half" idx="10"/>
          </p:nvPr>
        </p:nvSpPr>
        <p:spPr/>
        <p:txBody>
          <a:bodyPr/>
          <a:lstStyle/>
          <a:p>
            <a:fld id="{6D55C3AA-A3CB-4ADF-AACD-E02B1863C064}" type="datetimeFigureOut">
              <a:rPr lang="id-ID" smtClean="0"/>
              <a:t>28/03/2024</a:t>
            </a:fld>
            <a:endParaRPr lang="id-ID"/>
          </a:p>
        </p:txBody>
      </p:sp>
      <p:sp>
        <p:nvSpPr>
          <p:cNvPr id="6" name="Footer Placeholder 5">
            <a:extLst>
              <a:ext uri="{FF2B5EF4-FFF2-40B4-BE49-F238E27FC236}">
                <a16:creationId xmlns:a16="http://schemas.microsoft.com/office/drawing/2014/main" id="{B54BBDC4-ECE8-404A-B83F-010FC5FA4AB1}"/>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16D7D4B0-54F4-482D-8AF1-46C024105997}"/>
              </a:ext>
            </a:extLst>
          </p:cNvPr>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57960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F552-60E4-4F75-B6DF-DF8797A9422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E2C7C66-F367-4646-BAD9-D48E25F426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E15C9-CE40-428C-AE2F-58C6B349F5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29F31F20-49F9-4566-B6FC-86C62C87D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0D578D-677F-4FDF-9CB5-E020D869DD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42C968CC-973F-48E2-A284-E77281D770B6}"/>
              </a:ext>
            </a:extLst>
          </p:cNvPr>
          <p:cNvSpPr>
            <a:spLocks noGrp="1"/>
          </p:cNvSpPr>
          <p:nvPr>
            <p:ph type="dt" sz="half" idx="10"/>
          </p:nvPr>
        </p:nvSpPr>
        <p:spPr/>
        <p:txBody>
          <a:bodyPr/>
          <a:lstStyle/>
          <a:p>
            <a:fld id="{6D55C3AA-A3CB-4ADF-AACD-E02B1863C064}" type="datetimeFigureOut">
              <a:rPr lang="id-ID" smtClean="0"/>
              <a:t>28/03/2024</a:t>
            </a:fld>
            <a:endParaRPr lang="id-ID"/>
          </a:p>
        </p:txBody>
      </p:sp>
      <p:sp>
        <p:nvSpPr>
          <p:cNvPr id="8" name="Footer Placeholder 7">
            <a:extLst>
              <a:ext uri="{FF2B5EF4-FFF2-40B4-BE49-F238E27FC236}">
                <a16:creationId xmlns:a16="http://schemas.microsoft.com/office/drawing/2014/main" id="{E8C12CEC-CAF4-4FF4-8CAE-9EF3B2ADC729}"/>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EA82960B-BF30-4C8C-9EC3-4D486F1AE5B4}"/>
              </a:ext>
            </a:extLst>
          </p:cNvPr>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69890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4B32-C2C2-4A24-9DF5-CB37D1AF3588}"/>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605B52ED-A68C-4182-B47C-3148CCC2F7F6}"/>
              </a:ext>
            </a:extLst>
          </p:cNvPr>
          <p:cNvSpPr>
            <a:spLocks noGrp="1"/>
          </p:cNvSpPr>
          <p:nvPr>
            <p:ph type="dt" sz="half" idx="10"/>
          </p:nvPr>
        </p:nvSpPr>
        <p:spPr/>
        <p:txBody>
          <a:bodyPr/>
          <a:lstStyle/>
          <a:p>
            <a:fld id="{6D55C3AA-A3CB-4ADF-AACD-E02B1863C064}" type="datetimeFigureOut">
              <a:rPr lang="id-ID" smtClean="0"/>
              <a:t>28/03/2024</a:t>
            </a:fld>
            <a:endParaRPr lang="id-ID"/>
          </a:p>
        </p:txBody>
      </p:sp>
      <p:sp>
        <p:nvSpPr>
          <p:cNvPr id="4" name="Footer Placeholder 3">
            <a:extLst>
              <a:ext uri="{FF2B5EF4-FFF2-40B4-BE49-F238E27FC236}">
                <a16:creationId xmlns:a16="http://schemas.microsoft.com/office/drawing/2014/main" id="{B27ABF55-C312-461F-8677-393EBCFB5930}"/>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EF29027F-1911-4A68-8047-5A4C34C6F204}"/>
              </a:ext>
            </a:extLst>
          </p:cNvPr>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188776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15E09-383D-4E8F-8D5D-86A583C35813}"/>
              </a:ext>
            </a:extLst>
          </p:cNvPr>
          <p:cNvSpPr>
            <a:spLocks noGrp="1"/>
          </p:cNvSpPr>
          <p:nvPr>
            <p:ph type="dt" sz="half" idx="10"/>
          </p:nvPr>
        </p:nvSpPr>
        <p:spPr/>
        <p:txBody>
          <a:bodyPr/>
          <a:lstStyle/>
          <a:p>
            <a:fld id="{6D55C3AA-A3CB-4ADF-AACD-E02B1863C064}" type="datetimeFigureOut">
              <a:rPr lang="id-ID" smtClean="0"/>
              <a:t>28/03/2024</a:t>
            </a:fld>
            <a:endParaRPr lang="id-ID"/>
          </a:p>
        </p:txBody>
      </p:sp>
      <p:sp>
        <p:nvSpPr>
          <p:cNvPr id="3" name="Footer Placeholder 2">
            <a:extLst>
              <a:ext uri="{FF2B5EF4-FFF2-40B4-BE49-F238E27FC236}">
                <a16:creationId xmlns:a16="http://schemas.microsoft.com/office/drawing/2014/main" id="{35E31FA5-8923-4F29-A528-5900EF566A1E}"/>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BB245FC8-8512-4DFF-BF8E-C9ABE37C6252}"/>
              </a:ext>
            </a:extLst>
          </p:cNvPr>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33264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8ED3-E155-4F6F-A85F-AC8D290DD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C6B745C1-7613-4D3E-9E13-9D91CA8229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9EC9C64A-4FBE-4BCF-9820-86366F197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1310C-CC95-4E30-AFA2-12C8FE56315E}"/>
              </a:ext>
            </a:extLst>
          </p:cNvPr>
          <p:cNvSpPr>
            <a:spLocks noGrp="1"/>
          </p:cNvSpPr>
          <p:nvPr>
            <p:ph type="dt" sz="half" idx="10"/>
          </p:nvPr>
        </p:nvSpPr>
        <p:spPr/>
        <p:txBody>
          <a:bodyPr/>
          <a:lstStyle/>
          <a:p>
            <a:fld id="{6D55C3AA-A3CB-4ADF-AACD-E02B1863C064}" type="datetimeFigureOut">
              <a:rPr lang="id-ID" smtClean="0"/>
              <a:t>28/03/2024</a:t>
            </a:fld>
            <a:endParaRPr lang="id-ID"/>
          </a:p>
        </p:txBody>
      </p:sp>
      <p:sp>
        <p:nvSpPr>
          <p:cNvPr id="6" name="Footer Placeholder 5">
            <a:extLst>
              <a:ext uri="{FF2B5EF4-FFF2-40B4-BE49-F238E27FC236}">
                <a16:creationId xmlns:a16="http://schemas.microsoft.com/office/drawing/2014/main" id="{C0100295-2D2D-4F4F-BED9-8B642BFE81E9}"/>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0E0C6086-E4D4-45F0-BEC0-02F70E357F07}"/>
              </a:ext>
            </a:extLst>
          </p:cNvPr>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36039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D6D1-20CF-486B-8A1E-4EF361A30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6CDA963C-56B9-4FF3-81FF-6470E8A136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CEFC4650-5C73-4FB2-94B0-FEF8B0A0CB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421F3-E987-421F-A3BA-98CF1DE49B4D}"/>
              </a:ext>
            </a:extLst>
          </p:cNvPr>
          <p:cNvSpPr>
            <a:spLocks noGrp="1"/>
          </p:cNvSpPr>
          <p:nvPr>
            <p:ph type="dt" sz="half" idx="10"/>
          </p:nvPr>
        </p:nvSpPr>
        <p:spPr/>
        <p:txBody>
          <a:bodyPr/>
          <a:lstStyle/>
          <a:p>
            <a:fld id="{6D55C3AA-A3CB-4ADF-AACD-E02B1863C064}" type="datetimeFigureOut">
              <a:rPr lang="id-ID" smtClean="0"/>
              <a:t>28/03/2024</a:t>
            </a:fld>
            <a:endParaRPr lang="id-ID"/>
          </a:p>
        </p:txBody>
      </p:sp>
      <p:sp>
        <p:nvSpPr>
          <p:cNvPr id="6" name="Footer Placeholder 5">
            <a:extLst>
              <a:ext uri="{FF2B5EF4-FFF2-40B4-BE49-F238E27FC236}">
                <a16:creationId xmlns:a16="http://schemas.microsoft.com/office/drawing/2014/main" id="{2C6052DA-0B5D-4181-8C49-CEFE7F86D297}"/>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7C2AF7E2-A63F-4914-8D4A-9410BBA0A08A}"/>
              </a:ext>
            </a:extLst>
          </p:cNvPr>
          <p:cNvSpPr>
            <a:spLocks noGrp="1"/>
          </p:cNvSpPr>
          <p:nvPr>
            <p:ph type="sldNum" sz="quarter" idx="12"/>
          </p:nvPr>
        </p:nvSpPr>
        <p:spPr/>
        <p:txBody>
          <a:bodyPr/>
          <a:lstStyle/>
          <a:p>
            <a:fld id="{EAD6696F-8EF3-4F5C-8491-B9EA485FAE5B}" type="slidenum">
              <a:rPr lang="id-ID" smtClean="0"/>
              <a:t>‹#›</a:t>
            </a:fld>
            <a:endParaRPr lang="id-ID"/>
          </a:p>
        </p:txBody>
      </p:sp>
    </p:spTree>
    <p:extLst>
      <p:ext uri="{BB962C8B-B14F-4D97-AF65-F5344CB8AC3E}">
        <p14:creationId xmlns:p14="http://schemas.microsoft.com/office/powerpoint/2010/main" val="365498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7A0F0E-FA74-43E2-819A-496536BC96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7FC72F0-45D9-4BC0-8116-19217CB85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04FA8BA-DF4D-4AF3-A43D-2EBBBDE3D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5C3AA-A3CB-4ADF-AACD-E02B1863C064}" type="datetimeFigureOut">
              <a:rPr lang="id-ID" smtClean="0"/>
              <a:t>28/03/2024</a:t>
            </a:fld>
            <a:endParaRPr lang="id-ID"/>
          </a:p>
        </p:txBody>
      </p:sp>
      <p:sp>
        <p:nvSpPr>
          <p:cNvPr id="5" name="Footer Placeholder 4">
            <a:extLst>
              <a:ext uri="{FF2B5EF4-FFF2-40B4-BE49-F238E27FC236}">
                <a16:creationId xmlns:a16="http://schemas.microsoft.com/office/drawing/2014/main" id="{57D64558-DB4E-45EC-B5E9-69F956C75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15DE1CA6-204F-4269-920A-79AE5AD89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6696F-8EF3-4F5C-8491-B9EA485FAE5B}" type="slidenum">
              <a:rPr lang="id-ID" smtClean="0"/>
              <a:t>‹#›</a:t>
            </a:fld>
            <a:endParaRPr lang="id-ID"/>
          </a:p>
        </p:txBody>
      </p:sp>
    </p:spTree>
    <p:extLst>
      <p:ext uri="{BB962C8B-B14F-4D97-AF65-F5344CB8AC3E}">
        <p14:creationId xmlns:p14="http://schemas.microsoft.com/office/powerpoint/2010/main" val="39814478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55C3AA-A3CB-4ADF-AACD-E02B1863C064}" type="datetimeFigureOut">
              <a:rPr lang="id-ID" smtClean="0"/>
              <a:t>28/03/2024</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AD6696F-8EF3-4F5C-8491-B9EA485FAE5B}" type="slidenum">
              <a:rPr lang="id-ID" smtClean="0"/>
              <a:t>‹#›</a:t>
            </a:fld>
            <a:endParaRPr lang="id-ID"/>
          </a:p>
        </p:txBody>
      </p:sp>
    </p:spTree>
    <p:extLst>
      <p:ext uri="{BB962C8B-B14F-4D97-AF65-F5344CB8AC3E}">
        <p14:creationId xmlns:p14="http://schemas.microsoft.com/office/powerpoint/2010/main" val="377621266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93F8-1A20-4336-BB64-81FE28291420}"/>
              </a:ext>
            </a:extLst>
          </p:cNvPr>
          <p:cNvSpPr>
            <a:spLocks noGrp="1"/>
          </p:cNvSpPr>
          <p:nvPr>
            <p:ph type="title"/>
          </p:nvPr>
        </p:nvSpPr>
        <p:spPr>
          <a:xfrm>
            <a:off x="838200" y="2766218"/>
            <a:ext cx="10515600" cy="1325563"/>
          </a:xfrm>
        </p:spPr>
        <p:txBody>
          <a:bodyPr>
            <a:normAutofit/>
          </a:bodyPr>
          <a:lstStyle/>
          <a:p>
            <a:r>
              <a:rPr lang="en-US" dirty="0" err="1"/>
              <a:t>Pengantar</a:t>
            </a:r>
            <a:r>
              <a:rPr lang="en-US" dirty="0"/>
              <a:t> </a:t>
            </a:r>
            <a:r>
              <a:rPr lang="en-US" dirty="0" err="1"/>
              <a:t>Manajemen</a:t>
            </a:r>
            <a:r>
              <a:rPr lang="en-US" dirty="0"/>
              <a:t> </a:t>
            </a:r>
            <a:r>
              <a:rPr lang="en-US" dirty="0" err="1"/>
              <a:t>Strategik</a:t>
            </a:r>
            <a:r>
              <a:rPr lang="en-US" dirty="0"/>
              <a:t> Dan </a:t>
            </a:r>
            <a:r>
              <a:rPr lang="en-US" dirty="0" err="1"/>
              <a:t>Kepemimpinan</a:t>
            </a:r>
            <a:endParaRPr lang="en-ID" dirty="0"/>
          </a:p>
        </p:txBody>
      </p:sp>
      <p:sp>
        <p:nvSpPr>
          <p:cNvPr id="3" name="Content Placeholder 2">
            <a:extLst>
              <a:ext uri="{FF2B5EF4-FFF2-40B4-BE49-F238E27FC236}">
                <a16:creationId xmlns:a16="http://schemas.microsoft.com/office/drawing/2014/main" id="{C3146BBC-FE89-45B8-9985-3DD1480672EB}"/>
              </a:ext>
            </a:extLst>
          </p:cNvPr>
          <p:cNvSpPr>
            <a:spLocks noGrp="1"/>
          </p:cNvSpPr>
          <p:nvPr>
            <p:ph idx="1"/>
          </p:nvPr>
        </p:nvSpPr>
        <p:spPr>
          <a:xfrm>
            <a:off x="1117333" y="5332130"/>
            <a:ext cx="4850330" cy="719438"/>
          </a:xfrm>
        </p:spPr>
        <p:txBody>
          <a:bodyPr>
            <a:normAutofit fontScale="92500" lnSpcReduction="10000"/>
          </a:bodyPr>
          <a:lstStyle/>
          <a:p>
            <a:pPr marL="0" indent="0">
              <a:buNone/>
            </a:pPr>
            <a:r>
              <a:rPr lang="en-US" dirty="0"/>
              <a:t>Nama		:Michael G</a:t>
            </a:r>
          </a:p>
          <a:p>
            <a:pPr marL="0" indent="0">
              <a:buNone/>
            </a:pPr>
            <a:r>
              <a:rPr lang="en-US" dirty="0"/>
              <a:t>NIM		: 2014190023</a:t>
            </a:r>
            <a:endParaRPr lang="en-ID" dirty="0"/>
          </a:p>
        </p:txBody>
      </p:sp>
    </p:spTree>
    <p:extLst>
      <p:ext uri="{BB962C8B-B14F-4D97-AF65-F5344CB8AC3E}">
        <p14:creationId xmlns:p14="http://schemas.microsoft.com/office/powerpoint/2010/main" val="4141337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9 Tugas Manajemen Strategik (ditulis oleh AB Sutanto, 2005)</a:t>
            </a:r>
          </a:p>
        </p:txBody>
      </p:sp>
      <p:sp>
        <p:nvSpPr>
          <p:cNvPr id="3" name="Content Placeholder 2"/>
          <p:cNvSpPr>
            <a:spLocks noGrp="1"/>
          </p:cNvSpPr>
          <p:nvPr>
            <p:ph idx="1"/>
          </p:nvPr>
        </p:nvSpPr>
        <p:spPr>
          <a:xfrm>
            <a:off x="838200" y="2018808"/>
            <a:ext cx="10515600" cy="4351338"/>
          </a:xfrm>
        </p:spPr>
        <p:txBody>
          <a:bodyPr>
            <a:normAutofit fontScale="70000" lnSpcReduction="20000"/>
          </a:bodyPr>
          <a:lstStyle/>
          <a:p>
            <a:r>
              <a:rPr lang="id-ID" dirty="0"/>
              <a:t>Merumuskan misi perusahaan, termasuk pernyataan umum tentang tujuan, filosifi dan sasaran</a:t>
            </a:r>
          </a:p>
          <a:p>
            <a:r>
              <a:rPr lang="id-ID" dirty="0"/>
              <a:t>Melakukan analisis kondisi internal perusahaan</a:t>
            </a:r>
          </a:p>
          <a:p>
            <a:r>
              <a:rPr lang="id-ID" dirty="0"/>
              <a:t>Menilai kondisi eksternal lingkungan, termasuk kompetitor dan hal-hal kontekstual lainnya.</a:t>
            </a:r>
          </a:p>
          <a:p>
            <a:r>
              <a:rPr lang="id-ID" dirty="0"/>
              <a:t>Menganalisis opsi-opsi perusahaan dengan menyesuaikan segala sumber daya</a:t>
            </a:r>
          </a:p>
          <a:p>
            <a:r>
              <a:rPr lang="id-ID" dirty="0"/>
              <a:t>Mengenali opsi-opsi yang paling diinginkan dengan mengevaluasi setiap opsi berdasarkan misi tujuan perusahaan.</a:t>
            </a:r>
          </a:p>
          <a:p>
            <a:r>
              <a:rPr lang="id-ID" dirty="0"/>
              <a:t>Memilih seperangkat sasaran jangka panjang dan strategi besar yang mampu mencapai hasil yang diinginkan</a:t>
            </a:r>
          </a:p>
          <a:p>
            <a:r>
              <a:rPr lang="id-ID" dirty="0"/>
              <a:t>Mengembangkan sasaran tahunan dan strategi jangka pendek yang sesuai dengan sasaran jangka panjang dan strategi besar.</a:t>
            </a:r>
          </a:p>
          <a:p>
            <a:r>
              <a:rPr lang="id-ID" dirty="0"/>
              <a:t>Menerapkan pilihan-pilihan strategik melalui pengalokasian sumber daya yang dianggarkan, dimana kesesuaian tugas-tugas, karyawan, struktur, teknologi, dan sistem imbalan yang ditekankan.</a:t>
            </a:r>
          </a:p>
          <a:p>
            <a:r>
              <a:rPr lang="id-ID" dirty="0"/>
              <a:t>Mengevaluasi keberhasilan proses strategik sebagai masukan bagi pengambilan keputusan di masa depan.</a:t>
            </a:r>
          </a:p>
        </p:txBody>
      </p:sp>
    </p:spTree>
    <p:extLst>
      <p:ext uri="{BB962C8B-B14F-4D97-AF65-F5344CB8AC3E}">
        <p14:creationId xmlns:p14="http://schemas.microsoft.com/office/powerpoint/2010/main" val="23833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1679-EDA8-4C49-9C21-D64E3CE5F3B9}"/>
              </a:ext>
            </a:extLst>
          </p:cNvPr>
          <p:cNvSpPr>
            <a:spLocks noGrp="1"/>
          </p:cNvSpPr>
          <p:nvPr>
            <p:ph type="title"/>
          </p:nvPr>
        </p:nvSpPr>
        <p:spPr>
          <a:xfrm>
            <a:off x="838200" y="2766218"/>
            <a:ext cx="10515600" cy="1325563"/>
          </a:xfrm>
        </p:spPr>
        <p:txBody>
          <a:bodyPr/>
          <a:lstStyle/>
          <a:p>
            <a:pPr algn="ctr"/>
            <a:r>
              <a:rPr lang="en-US" dirty="0" err="1"/>
              <a:t>Terimakasih</a:t>
            </a:r>
            <a:r>
              <a:rPr lang="en-US" dirty="0"/>
              <a:t> </a:t>
            </a:r>
            <a:endParaRPr lang="en-ID" dirty="0"/>
          </a:p>
        </p:txBody>
      </p:sp>
    </p:spTree>
    <p:extLst>
      <p:ext uri="{BB962C8B-B14F-4D97-AF65-F5344CB8AC3E}">
        <p14:creationId xmlns:p14="http://schemas.microsoft.com/office/powerpoint/2010/main" val="316342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srcRect l="8087" r="4498"/>
          <a:stretch/>
        </p:blipFill>
        <p:spPr>
          <a:xfrm>
            <a:off x="3978545" y="3340366"/>
            <a:ext cx="2614411" cy="2280898"/>
          </a:xfrm>
          <a:prstGeom prst="rect">
            <a:avLst/>
          </a:prstGeom>
        </p:spPr>
      </p:pic>
      <p:sp>
        <p:nvSpPr>
          <p:cNvPr id="2" name="Title 1"/>
          <p:cNvSpPr>
            <a:spLocks noGrp="1"/>
          </p:cNvSpPr>
          <p:nvPr>
            <p:ph type="title"/>
          </p:nvPr>
        </p:nvSpPr>
        <p:spPr>
          <a:xfrm>
            <a:off x="838200" y="365125"/>
            <a:ext cx="5730025" cy="1325563"/>
          </a:xfrm>
        </p:spPr>
        <p:txBody>
          <a:bodyPr/>
          <a:lstStyle/>
          <a:p>
            <a:r>
              <a:rPr lang="id-ID" dirty="0"/>
              <a:t>Pengertian Manajemen</a:t>
            </a:r>
          </a:p>
        </p:txBody>
      </p:sp>
      <p:sp>
        <p:nvSpPr>
          <p:cNvPr id="6" name="Title 1"/>
          <p:cNvSpPr txBox="1">
            <a:spLocks/>
          </p:cNvSpPr>
          <p:nvPr/>
        </p:nvSpPr>
        <p:spPr>
          <a:xfrm>
            <a:off x="1238769" y="3452018"/>
            <a:ext cx="20981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dirty="0">
                <a:ln w="0"/>
                <a:effectLst>
                  <a:outerShdw blurRad="38100" dist="19050" dir="2700000" algn="tl" rotWithShape="0">
                    <a:schemeClr val="dk1">
                      <a:alpha val="40000"/>
                    </a:schemeClr>
                  </a:outerShdw>
                </a:effectLst>
              </a:rPr>
              <a:t>Leader/Manajer</a:t>
            </a:r>
            <a:endParaRPr lang="id-ID" sz="2000" dirty="0"/>
          </a:p>
        </p:txBody>
      </p:sp>
      <p:sp>
        <p:nvSpPr>
          <p:cNvPr id="7" name="Title 1"/>
          <p:cNvSpPr txBox="1">
            <a:spLocks/>
          </p:cNvSpPr>
          <p:nvPr/>
        </p:nvSpPr>
        <p:spPr>
          <a:xfrm>
            <a:off x="4108611" y="1547723"/>
            <a:ext cx="26927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dirty="0"/>
              <a:t>Organisasi/Perusahaan</a:t>
            </a:r>
          </a:p>
        </p:txBody>
      </p:sp>
      <p:sp>
        <p:nvSpPr>
          <p:cNvPr id="8" name="Rounded Rectangle 7"/>
          <p:cNvSpPr/>
          <p:nvPr/>
        </p:nvSpPr>
        <p:spPr>
          <a:xfrm>
            <a:off x="3968017" y="2434107"/>
            <a:ext cx="2794715" cy="345153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4762584" y="2385149"/>
            <a:ext cx="1127232" cy="923330"/>
          </a:xfrm>
          <a:prstGeom prst="rect">
            <a:avLst/>
          </a:prstGeom>
          <a:noFill/>
        </p:spPr>
        <p:txBody>
          <a:bodyPr wrap="none" lIns="91440" tIns="45720" rIns="91440" bIns="45720">
            <a:spAutoFit/>
          </a:bodyPr>
          <a:lstStyle/>
          <a:p>
            <a:pPr algn="ctr"/>
            <a:r>
              <a:rPr lang="id-ID" sz="5400" b="0" cap="none" spc="0" dirty="0">
                <a:ln w="0"/>
                <a:solidFill>
                  <a:schemeClr val="tx1"/>
                </a:solidFill>
                <a:effectLst>
                  <a:outerShdw blurRad="38100" dist="19050" dir="2700000" algn="tl" rotWithShape="0">
                    <a:schemeClr val="dk1">
                      <a:alpha val="40000"/>
                    </a:schemeClr>
                  </a:outerShdw>
                </a:effectLst>
              </a:rPr>
              <a:t>6M</a:t>
            </a:r>
          </a:p>
        </p:txBody>
      </p:sp>
      <p:sp>
        <p:nvSpPr>
          <p:cNvPr id="10" name="Title 1"/>
          <p:cNvSpPr txBox="1">
            <a:spLocks/>
          </p:cNvSpPr>
          <p:nvPr/>
        </p:nvSpPr>
        <p:spPr>
          <a:xfrm>
            <a:off x="9271151" y="3340366"/>
            <a:ext cx="20981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dirty="0"/>
              <a:t>Tujuan Organisasi</a:t>
            </a:r>
          </a:p>
        </p:txBody>
      </p:sp>
      <p:sp>
        <p:nvSpPr>
          <p:cNvPr id="12" name="Left Brace 11"/>
          <p:cNvSpPr/>
          <p:nvPr/>
        </p:nvSpPr>
        <p:spPr>
          <a:xfrm>
            <a:off x="3388469" y="2575775"/>
            <a:ext cx="489396" cy="3129566"/>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13" name="Title 1"/>
          <p:cNvSpPr txBox="1">
            <a:spLocks/>
          </p:cNvSpPr>
          <p:nvPr/>
        </p:nvSpPr>
        <p:spPr>
          <a:xfrm>
            <a:off x="2461832" y="5972310"/>
            <a:ext cx="1582284" cy="779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dirty="0">
                <a:ln w="0"/>
                <a:effectLst>
                  <a:outerShdw blurRad="38100" dist="19050" dir="2700000" algn="tl" rotWithShape="0">
                    <a:schemeClr val="dk1">
                      <a:alpha val="40000"/>
                    </a:schemeClr>
                  </a:outerShdw>
                </a:effectLst>
              </a:rPr>
              <a:t>Ilmu &amp; Seni</a:t>
            </a:r>
            <a:endParaRPr lang="id-ID" sz="2000" dirty="0"/>
          </a:p>
        </p:txBody>
      </p:sp>
      <p:sp>
        <p:nvSpPr>
          <p:cNvPr id="14" name="Right Arrow 13"/>
          <p:cNvSpPr/>
          <p:nvPr/>
        </p:nvSpPr>
        <p:spPr>
          <a:xfrm rot="18104560">
            <a:off x="3805479" y="5933164"/>
            <a:ext cx="450761" cy="45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ight Arrow 14"/>
          <p:cNvSpPr/>
          <p:nvPr/>
        </p:nvSpPr>
        <p:spPr>
          <a:xfrm>
            <a:off x="8222059" y="3775027"/>
            <a:ext cx="961900" cy="45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6314785" y="3062397"/>
            <a:ext cx="1863678" cy="188149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itle 1"/>
          <p:cNvSpPr txBox="1">
            <a:spLocks/>
          </p:cNvSpPr>
          <p:nvPr/>
        </p:nvSpPr>
        <p:spPr>
          <a:xfrm>
            <a:off x="6557740" y="3345104"/>
            <a:ext cx="1464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600" dirty="0"/>
              <a:t>Efektif</a:t>
            </a:r>
          </a:p>
          <a:p>
            <a:r>
              <a:rPr lang="id-ID" sz="3600" dirty="0"/>
              <a:t>Efisien</a:t>
            </a:r>
          </a:p>
        </p:txBody>
      </p:sp>
      <p:pic>
        <p:nvPicPr>
          <p:cNvPr id="17" name="Picture 16"/>
          <p:cNvPicPr>
            <a:picLocks noChangeAspect="1"/>
          </p:cNvPicPr>
          <p:nvPr/>
        </p:nvPicPr>
        <p:blipFill rotWithShape="1">
          <a:blip r:embed="rId3"/>
          <a:srcRect l="13943" t="10764" r="13250" b="17284"/>
          <a:stretch/>
        </p:blipFill>
        <p:spPr>
          <a:xfrm>
            <a:off x="1459596" y="2511251"/>
            <a:ext cx="1401781" cy="1491895"/>
          </a:xfrm>
          <a:prstGeom prst="rect">
            <a:avLst/>
          </a:prstGeom>
        </p:spPr>
      </p:pic>
      <p:pic>
        <p:nvPicPr>
          <p:cNvPr id="18" name="Picture 17"/>
          <p:cNvPicPr>
            <a:picLocks noChangeAspect="1"/>
          </p:cNvPicPr>
          <p:nvPr/>
        </p:nvPicPr>
        <p:blipFill rotWithShape="1">
          <a:blip r:embed="rId4"/>
          <a:srcRect l="16248" t="2652" r="10167" b="2778"/>
          <a:stretch/>
        </p:blipFill>
        <p:spPr>
          <a:xfrm>
            <a:off x="9227555" y="1877970"/>
            <a:ext cx="1881380" cy="1897058"/>
          </a:xfrm>
          <a:prstGeom prst="rect">
            <a:avLst/>
          </a:prstGeom>
        </p:spPr>
      </p:pic>
      <p:sp>
        <p:nvSpPr>
          <p:cNvPr id="20" name="Title 1"/>
          <p:cNvSpPr txBox="1">
            <a:spLocks/>
          </p:cNvSpPr>
          <p:nvPr/>
        </p:nvSpPr>
        <p:spPr>
          <a:xfrm>
            <a:off x="1376849" y="5035270"/>
            <a:ext cx="1915616" cy="779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dirty="0">
                <a:ln w="0"/>
                <a:effectLst>
                  <a:outerShdw blurRad="38100" dist="19050" dir="2700000" algn="tl" rotWithShape="0">
                    <a:schemeClr val="dk1">
                      <a:alpha val="40000"/>
                    </a:schemeClr>
                  </a:outerShdw>
                </a:effectLst>
              </a:rPr>
              <a:t>Leadership</a:t>
            </a:r>
          </a:p>
          <a:p>
            <a:r>
              <a:rPr lang="id-ID" sz="2000" dirty="0">
                <a:ln w="0"/>
                <a:effectLst>
                  <a:outerShdw blurRad="38100" dist="19050" dir="2700000" algn="tl" rotWithShape="0">
                    <a:schemeClr val="dk1">
                      <a:alpha val="40000"/>
                    </a:schemeClr>
                  </a:outerShdw>
                </a:effectLst>
              </a:rPr>
              <a:t>Mangerial Skill</a:t>
            </a:r>
            <a:endParaRPr lang="id-ID" sz="2000" dirty="0"/>
          </a:p>
        </p:txBody>
      </p:sp>
      <p:sp>
        <p:nvSpPr>
          <p:cNvPr id="21" name="Right Arrow 20"/>
          <p:cNvSpPr/>
          <p:nvPr/>
        </p:nvSpPr>
        <p:spPr>
          <a:xfrm rot="18104560">
            <a:off x="2982751" y="5023791"/>
            <a:ext cx="450761" cy="456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27450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016" t="18618" r="38056" b="20994"/>
          <a:stretch/>
        </p:blipFill>
        <p:spPr>
          <a:xfrm>
            <a:off x="1867435" y="373757"/>
            <a:ext cx="8423612" cy="6226937"/>
          </a:xfrm>
          <a:prstGeom prst="rect">
            <a:avLst/>
          </a:prstGeom>
        </p:spPr>
      </p:pic>
    </p:spTree>
    <p:extLst>
      <p:ext uri="{BB962C8B-B14F-4D97-AF65-F5344CB8AC3E}">
        <p14:creationId xmlns:p14="http://schemas.microsoft.com/office/powerpoint/2010/main" val="107088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Lalu Apa itu </a:t>
            </a:r>
            <a:br>
              <a:rPr lang="id-ID" b="1" dirty="0"/>
            </a:br>
            <a:r>
              <a:rPr lang="id-ID" b="1" dirty="0"/>
              <a:t>Manajemen Strategis</a:t>
            </a:r>
          </a:p>
        </p:txBody>
      </p:sp>
      <p:sp>
        <p:nvSpPr>
          <p:cNvPr id="3" name="Content Placeholder 2"/>
          <p:cNvSpPr>
            <a:spLocks noGrp="1"/>
          </p:cNvSpPr>
          <p:nvPr>
            <p:ph idx="1"/>
          </p:nvPr>
        </p:nvSpPr>
        <p:spPr>
          <a:xfrm>
            <a:off x="838200" y="1954414"/>
            <a:ext cx="10515600" cy="4351338"/>
          </a:xfrm>
        </p:spPr>
        <p:txBody>
          <a:bodyPr>
            <a:normAutofit lnSpcReduction="10000"/>
          </a:bodyPr>
          <a:lstStyle/>
          <a:p>
            <a:r>
              <a:rPr lang="id-ID" dirty="0"/>
              <a:t>Proses yang dilakukan oleh sebuah perusahaan menentukan tingkat tujuan, sasaran dan hasrat pencapaian, memutuskan tindakan untuk mencapainya dalam sekala waktu yang tepat dalam lingkungan yang senantiasa berubah, mengimplementasikan tindakan dan menilai kemajuan/hasil (Thompson dan Martin, 2010)</a:t>
            </a:r>
          </a:p>
          <a:p>
            <a:r>
              <a:rPr lang="id-ID" dirty="0"/>
              <a:t>Seperangkat komitmen, keputusan, dan tindakan yang diperlukan perusahaan untuk mencapai daya saing strategis dan memperoleh pengembalian di atas rata-rata (Hitt, Ireland &amp; Hoskisoon). </a:t>
            </a:r>
          </a:p>
          <a:p>
            <a:r>
              <a:rPr lang="id-ID" dirty="0"/>
              <a:t>Seperangkat keputusan dan tindakan yang menghasilkan perumusan dan penerapan rencana yang dirancang untuk mencapai sasaran perusahaan (Pearce II &amp; Robinson, 2011)</a:t>
            </a:r>
          </a:p>
        </p:txBody>
      </p:sp>
    </p:spTree>
    <p:extLst>
      <p:ext uri="{BB962C8B-B14F-4D97-AF65-F5344CB8AC3E}">
        <p14:creationId xmlns:p14="http://schemas.microsoft.com/office/powerpoint/2010/main" val="1760843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Manajemen Strategis</a:t>
            </a:r>
          </a:p>
        </p:txBody>
      </p:sp>
      <p:sp>
        <p:nvSpPr>
          <p:cNvPr id="3" name="Content Placeholder 2"/>
          <p:cNvSpPr>
            <a:spLocks noGrp="1"/>
          </p:cNvSpPr>
          <p:nvPr>
            <p:ph idx="1"/>
          </p:nvPr>
        </p:nvSpPr>
        <p:spPr>
          <a:xfrm>
            <a:off x="986844" y="1936683"/>
            <a:ext cx="3708042" cy="2488798"/>
          </a:xfrm>
        </p:spPr>
        <p:txBody>
          <a:bodyPr>
            <a:noAutofit/>
          </a:bodyPr>
          <a:lstStyle/>
          <a:p>
            <a:pPr marL="0" indent="0">
              <a:buNone/>
            </a:pPr>
            <a:r>
              <a:rPr lang="id-ID" dirty="0"/>
              <a:t>Rumusan mengenai arah kebijakan perusahaan untuk mencapai hal-hal besar di masa mendatang, agar tetap eksis dan atau berkembang setiap saat dan atau untuk mencapai tujuan-tujuan yang lebih besar</a:t>
            </a:r>
          </a:p>
        </p:txBody>
      </p:sp>
      <p:sp>
        <p:nvSpPr>
          <p:cNvPr id="4" name="Content Placeholder 2"/>
          <p:cNvSpPr txBox="1">
            <a:spLocks/>
          </p:cNvSpPr>
          <p:nvPr/>
        </p:nvSpPr>
        <p:spPr>
          <a:xfrm>
            <a:off x="7017913" y="1690688"/>
            <a:ext cx="3708042" cy="24887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d-ID" dirty="0"/>
              <a:t>GBHN</a:t>
            </a:r>
          </a:p>
          <a:p>
            <a:pPr marL="0" indent="0">
              <a:buFont typeface="Arial" panose="020B0604020202020204" pitchFamily="34" charset="0"/>
              <a:buNone/>
            </a:pPr>
            <a:endParaRPr lang="id-ID" dirty="0"/>
          </a:p>
          <a:p>
            <a:pPr marL="0" indent="0">
              <a:buFont typeface="Arial" panose="020B0604020202020204" pitchFamily="34" charset="0"/>
              <a:buNone/>
            </a:pPr>
            <a:r>
              <a:rPr lang="id-ID" dirty="0"/>
              <a:t>Rencana Strategis (Renstra)</a:t>
            </a:r>
          </a:p>
          <a:p>
            <a:pPr marL="0" indent="0">
              <a:buFont typeface="Arial" panose="020B0604020202020204" pitchFamily="34" charset="0"/>
              <a:buNone/>
            </a:pPr>
            <a:endParaRPr lang="id-ID" dirty="0"/>
          </a:p>
          <a:p>
            <a:pPr marL="0" indent="0">
              <a:buFont typeface="Arial" panose="020B0604020202020204" pitchFamily="34" charset="0"/>
              <a:buNone/>
            </a:pPr>
            <a:r>
              <a:rPr lang="id-ID" dirty="0"/>
              <a:t>Rencana Induk Pengembangan Kampus</a:t>
            </a:r>
          </a:p>
          <a:p>
            <a:pPr marL="0" indent="0">
              <a:buFont typeface="Arial" panose="020B0604020202020204" pitchFamily="34" charset="0"/>
              <a:buNone/>
            </a:pPr>
            <a:endParaRPr lang="id-ID" dirty="0"/>
          </a:p>
          <a:p>
            <a:pPr marL="0" indent="0">
              <a:buFont typeface="Arial" panose="020B0604020202020204" pitchFamily="34" charset="0"/>
              <a:buNone/>
            </a:pPr>
            <a:r>
              <a:rPr lang="id-ID" dirty="0"/>
              <a:t>ain-lain</a:t>
            </a:r>
          </a:p>
        </p:txBody>
      </p:sp>
      <p:cxnSp>
        <p:nvCxnSpPr>
          <p:cNvPr id="6" name="Straight Arrow Connector 5"/>
          <p:cNvCxnSpPr/>
          <p:nvPr/>
        </p:nvCxnSpPr>
        <p:spPr>
          <a:xfrm flipV="1">
            <a:off x="4752304" y="2086377"/>
            <a:ext cx="2150772" cy="15969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809722" y="3683358"/>
            <a:ext cx="2093354" cy="20348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09722" y="3683358"/>
            <a:ext cx="2093354" cy="86288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809722" y="3181082"/>
            <a:ext cx="2093354" cy="50227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52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718" t="22843" r="35781" b="21523"/>
          <a:stretch/>
        </p:blipFill>
        <p:spPr>
          <a:xfrm>
            <a:off x="1558343" y="656822"/>
            <a:ext cx="8966710" cy="5782613"/>
          </a:xfrm>
          <a:prstGeom prst="rect">
            <a:avLst/>
          </a:prstGeom>
        </p:spPr>
      </p:pic>
    </p:spTree>
    <p:extLst>
      <p:ext uri="{BB962C8B-B14F-4D97-AF65-F5344CB8AC3E}">
        <p14:creationId xmlns:p14="http://schemas.microsoft.com/office/powerpoint/2010/main" val="41018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837" t="14349" r="33008" b="18222"/>
          <a:stretch/>
        </p:blipFill>
        <p:spPr>
          <a:xfrm>
            <a:off x="1468190" y="347729"/>
            <a:ext cx="8848089" cy="6310648"/>
          </a:xfrm>
          <a:prstGeom prst="rect">
            <a:avLst/>
          </a:prstGeom>
        </p:spPr>
      </p:pic>
    </p:spTree>
    <p:extLst>
      <p:ext uri="{BB962C8B-B14F-4D97-AF65-F5344CB8AC3E}">
        <p14:creationId xmlns:p14="http://schemas.microsoft.com/office/powerpoint/2010/main" val="351687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45958" cy="1325563"/>
          </a:xfrm>
        </p:spPr>
        <p:txBody>
          <a:bodyPr/>
          <a:lstStyle/>
          <a:p>
            <a:r>
              <a:rPr lang="id-ID" dirty="0"/>
              <a:t>Mengapa Perlu Manajemen Strategis?</a:t>
            </a:r>
          </a:p>
        </p:txBody>
      </p:sp>
      <p:sp>
        <p:nvSpPr>
          <p:cNvPr id="3" name="Content Placeholder 2"/>
          <p:cNvSpPr>
            <a:spLocks noGrp="1"/>
          </p:cNvSpPr>
          <p:nvPr>
            <p:ph idx="1"/>
          </p:nvPr>
        </p:nvSpPr>
        <p:spPr>
          <a:xfrm>
            <a:off x="838200" y="2108960"/>
            <a:ext cx="5820177" cy="3609260"/>
          </a:xfrm>
        </p:spPr>
        <p:txBody>
          <a:bodyPr>
            <a:normAutofit/>
          </a:bodyPr>
          <a:lstStyle/>
          <a:p>
            <a:r>
              <a:rPr lang="id-ID" sz="4000" dirty="0"/>
              <a:t>Situasi terus berubah (politik, ekonomi, sosial, keinginan pasar, kesehatan, teknologi, dll.</a:t>
            </a:r>
          </a:p>
          <a:p>
            <a:r>
              <a:rPr lang="id-ID" sz="4000" dirty="0"/>
              <a:t>Semakin banyak pesaing yang muncul</a:t>
            </a:r>
          </a:p>
        </p:txBody>
      </p:sp>
    </p:spTree>
    <p:extLst>
      <p:ext uri="{BB962C8B-B14F-4D97-AF65-F5344CB8AC3E}">
        <p14:creationId xmlns:p14="http://schemas.microsoft.com/office/powerpoint/2010/main" val="4548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402" t="19146" r="36769" b="29093"/>
          <a:stretch/>
        </p:blipFill>
        <p:spPr>
          <a:xfrm>
            <a:off x="991673" y="318050"/>
            <a:ext cx="9599577" cy="6095629"/>
          </a:xfrm>
          <a:prstGeom prst="rect">
            <a:avLst/>
          </a:prstGeom>
        </p:spPr>
      </p:pic>
    </p:spTree>
    <p:extLst>
      <p:ext uri="{BB962C8B-B14F-4D97-AF65-F5344CB8AC3E}">
        <p14:creationId xmlns:p14="http://schemas.microsoft.com/office/powerpoint/2010/main" val="1557523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655</TotalTime>
  <Words>330</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Trebuchet MS</vt:lpstr>
      <vt:lpstr>Wingdings 3</vt:lpstr>
      <vt:lpstr>Office Theme</vt:lpstr>
      <vt:lpstr>Facet</vt:lpstr>
      <vt:lpstr>Pengantar Manajemen Strategik Dan Kepemimpinan</vt:lpstr>
      <vt:lpstr>Pengertian Manajemen</vt:lpstr>
      <vt:lpstr>PowerPoint Presentation</vt:lpstr>
      <vt:lpstr>Lalu Apa itu  Manajemen Strategis</vt:lpstr>
      <vt:lpstr>Manajemen Strategis</vt:lpstr>
      <vt:lpstr>PowerPoint Presentation</vt:lpstr>
      <vt:lpstr>PowerPoint Presentation</vt:lpstr>
      <vt:lpstr>Mengapa Perlu Manajemen Strategis?</vt:lpstr>
      <vt:lpstr>PowerPoint Presentation</vt:lpstr>
      <vt:lpstr>9 Tugas Manajemen Strategik (ditulis oleh AB Sutanto, 2005)</vt:lpstr>
      <vt:lpstr>Terimakasih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Kuliah Tatap Muka 1: Manajemen Strategik</dc:title>
  <dc:creator>windows-8-1</dc:creator>
  <cp:lastModifiedBy>acer</cp:lastModifiedBy>
  <cp:revision>19</cp:revision>
  <dcterms:created xsi:type="dcterms:W3CDTF">2020-09-28T06:00:54Z</dcterms:created>
  <dcterms:modified xsi:type="dcterms:W3CDTF">2024-03-28T12:17:41Z</dcterms:modified>
</cp:coreProperties>
</file>