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7266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607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81797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4393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6761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515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4604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65854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240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35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540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006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629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5493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1120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0920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2195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B597836-461B-46F7-9F3A-F2C3740F43C3}" type="datetimeFigureOut">
              <a:rPr lang="en-ID" smtClean="0"/>
              <a:t>14/03/2024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E8DE8-EB99-4B6A-B0F8-132E6F009CB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4582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6C721-90B5-4AA5-8738-C0A55E96C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74118"/>
            <a:ext cx="9144000" cy="1909763"/>
          </a:xfrm>
        </p:spPr>
        <p:txBody>
          <a:bodyPr/>
          <a:lstStyle/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Visi,Misi</a:t>
            </a:r>
            <a:r>
              <a:rPr lang="en-US" dirty="0"/>
              <a:t> dan </a:t>
            </a:r>
            <a:r>
              <a:rPr lang="en-US" dirty="0" err="1"/>
              <a:t>Tujuan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9FEB66-3712-4279-BBAC-70DDA4EE1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8939" y="5293896"/>
            <a:ext cx="7514122" cy="104193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Michael Gautama</a:t>
            </a:r>
          </a:p>
          <a:p>
            <a:r>
              <a:rPr lang="en-US" sz="2800" dirty="0"/>
              <a:t>2014190023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176783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4BCBE-9089-4BC0-A1D8-C35C65055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3512"/>
            <a:ext cx="10515600" cy="5753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dirty="0" err="1"/>
              <a:t>Menurut</a:t>
            </a:r>
            <a:r>
              <a:rPr lang="en-ID" dirty="0"/>
              <a:t> David (2006:88), </a:t>
            </a:r>
            <a:r>
              <a:rPr lang="en-ID" dirty="0" err="1"/>
              <a:t>misi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kali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yang paling </a:t>
            </a:r>
            <a:r>
              <a:rPr lang="en-ID" dirty="0" err="1"/>
              <a:t>terlihat</a:t>
            </a:r>
            <a:r>
              <a:rPr lang="en-ID" dirty="0"/>
              <a:t> oleh </a:t>
            </a:r>
            <a:r>
              <a:rPr lang="en-ID" dirty="0" err="1"/>
              <a:t>publik</a:t>
            </a:r>
            <a:r>
              <a:rPr lang="en-ID" dirty="0"/>
              <a:t>. </a:t>
            </a:r>
            <a:r>
              <a:rPr lang="en-ID" dirty="0" err="1"/>
              <a:t>Terdapat</a:t>
            </a:r>
            <a:r>
              <a:rPr lang="en-ID" dirty="0"/>
              <a:t> 9 </a:t>
            </a:r>
            <a:r>
              <a:rPr lang="en-ID" dirty="0" err="1"/>
              <a:t>komponen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yang 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tercantum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misi</a:t>
            </a:r>
            <a:r>
              <a:rPr lang="en-ID" dirty="0"/>
              <a:t> : </a:t>
            </a:r>
          </a:p>
          <a:p>
            <a:pPr marL="514350" indent="-514350">
              <a:buAutoNum type="arabicPeriod"/>
            </a:pPr>
            <a:r>
              <a:rPr lang="en-ID" dirty="0" err="1"/>
              <a:t>Pelanggan</a:t>
            </a:r>
            <a:r>
              <a:rPr lang="en-ID" dirty="0"/>
              <a:t> – </a:t>
            </a:r>
            <a:r>
              <a:rPr lang="en-ID" dirty="0" err="1"/>
              <a:t>Siapa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Perusahaan? </a:t>
            </a:r>
          </a:p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–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dan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? </a:t>
            </a:r>
          </a:p>
          <a:p>
            <a:pPr marL="0" indent="0">
              <a:buNone/>
            </a:pPr>
            <a:r>
              <a:rPr lang="en-ID" dirty="0"/>
              <a:t>3. Pasar –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geografis</a:t>
            </a:r>
            <a:r>
              <a:rPr lang="en-ID" dirty="0"/>
              <a:t>,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berkompetisi</a:t>
            </a:r>
            <a:r>
              <a:rPr lang="en-ID" dirty="0"/>
              <a:t>? </a:t>
            </a:r>
          </a:p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Teknologi</a:t>
            </a:r>
            <a:r>
              <a:rPr lang="en-ID" dirty="0"/>
              <a:t> –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terbaru</a:t>
            </a:r>
            <a:r>
              <a:rPr lang="en-ID" dirty="0"/>
              <a:t>? </a:t>
            </a:r>
          </a:p>
          <a:p>
            <a:pPr marL="0" indent="0">
              <a:buNone/>
            </a:pPr>
            <a:r>
              <a:rPr lang="en-ID" dirty="0"/>
              <a:t>5.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keberlangsungan</a:t>
            </a:r>
            <a:r>
              <a:rPr lang="en-ID" dirty="0"/>
              <a:t> , </a:t>
            </a:r>
            <a:r>
              <a:rPr lang="en-ID" dirty="0" err="1"/>
              <a:t>pertumbuhan</a:t>
            </a:r>
            <a:r>
              <a:rPr lang="en-ID" dirty="0"/>
              <a:t>, dan </a:t>
            </a:r>
            <a:r>
              <a:rPr lang="en-ID" dirty="0" err="1"/>
              <a:t>profitabilitas</a:t>
            </a:r>
            <a:r>
              <a:rPr lang="en-ID" dirty="0"/>
              <a:t> –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berkomitmen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pertumbuhan</a:t>
            </a:r>
            <a:r>
              <a:rPr lang="en-ID" dirty="0"/>
              <a:t> dan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? </a:t>
            </a:r>
          </a:p>
          <a:p>
            <a:pPr marL="0" indent="0">
              <a:buNone/>
            </a:pPr>
            <a:r>
              <a:rPr lang="en-ID" dirty="0"/>
              <a:t>6. </a:t>
            </a:r>
            <a:r>
              <a:rPr lang="en-ID" dirty="0" err="1"/>
              <a:t>Filosofi</a:t>
            </a:r>
            <a:r>
              <a:rPr lang="en-ID" dirty="0"/>
              <a:t> –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dasar-dasar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, </a:t>
            </a:r>
            <a:r>
              <a:rPr lang="en-ID" dirty="0" err="1"/>
              <a:t>nilai</a:t>
            </a:r>
            <a:r>
              <a:rPr lang="en-ID" dirty="0"/>
              <a:t>, </a:t>
            </a:r>
            <a:r>
              <a:rPr lang="en-ID" dirty="0" err="1"/>
              <a:t>aspirasi</a:t>
            </a:r>
            <a:r>
              <a:rPr lang="en-ID" dirty="0"/>
              <a:t>, dan </a:t>
            </a:r>
            <a:r>
              <a:rPr lang="en-ID" dirty="0" err="1"/>
              <a:t>prioritas</a:t>
            </a:r>
            <a:r>
              <a:rPr lang="en-ID" dirty="0"/>
              <a:t>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? </a:t>
            </a:r>
          </a:p>
          <a:p>
            <a:pPr marL="0" indent="0">
              <a:buNone/>
            </a:pPr>
            <a:r>
              <a:rPr lang="en-ID" dirty="0"/>
              <a:t>7.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–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keunggulan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? </a:t>
            </a:r>
          </a:p>
          <a:p>
            <a:pPr marL="0" indent="0">
              <a:buNone/>
            </a:pPr>
            <a:r>
              <a:rPr lang="en-ID" dirty="0"/>
              <a:t>8.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citra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–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responsif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pemikiran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dan </a:t>
            </a:r>
            <a:r>
              <a:rPr lang="en-ID" dirty="0" err="1"/>
              <a:t>masyarakat</a:t>
            </a:r>
            <a:r>
              <a:rPr lang="en-ID" dirty="0"/>
              <a:t>? </a:t>
            </a:r>
          </a:p>
          <a:p>
            <a:pPr marL="0" indent="0">
              <a:buNone/>
            </a:pPr>
            <a:r>
              <a:rPr lang="en-ID" dirty="0"/>
              <a:t>9.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–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</a:t>
            </a:r>
            <a:r>
              <a:rPr lang="en-ID" dirty="0" err="1"/>
              <a:t>berharga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666289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09CC6-85EF-418A-91EF-E1B937979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</p:spPr>
        <p:txBody>
          <a:bodyPr/>
          <a:lstStyle/>
          <a:p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Panjang (Strategic Objectives)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C5F4B-39CA-49A0-9002-8ACE4B292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7301"/>
            <a:ext cx="10515600" cy="4858302"/>
          </a:xfrm>
        </p:spPr>
        <p:txBody>
          <a:bodyPr/>
          <a:lstStyle/>
          <a:p>
            <a:pPr marL="0" indent="0">
              <a:buNone/>
            </a:pPr>
            <a:r>
              <a:rPr lang="en-ID" dirty="0" err="1"/>
              <a:t>Menurut</a:t>
            </a:r>
            <a:r>
              <a:rPr lang="en-ID" dirty="0"/>
              <a:t> Fred R. David (2009:18)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didefinisikan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hasil-hasil</a:t>
            </a:r>
            <a:r>
              <a:rPr lang="en-ID" dirty="0"/>
              <a:t> </a:t>
            </a:r>
            <a:r>
              <a:rPr lang="en-ID" dirty="0" err="1"/>
              <a:t>spesifik</a:t>
            </a:r>
            <a:r>
              <a:rPr lang="en-ID" dirty="0"/>
              <a:t>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diraih</a:t>
            </a:r>
            <a:r>
              <a:rPr lang="en-ID" dirty="0"/>
              <a:t> oleh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misi</a:t>
            </a:r>
            <a:r>
              <a:rPr lang="en-ID" dirty="0"/>
              <a:t> </a:t>
            </a:r>
            <a:r>
              <a:rPr lang="en-ID" dirty="0" err="1"/>
              <a:t>dasarnya</a:t>
            </a:r>
            <a:r>
              <a:rPr lang="en-ID" dirty="0"/>
              <a:t>.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.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angat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keberhasilan</a:t>
            </a:r>
            <a:r>
              <a:rPr lang="en-ID" dirty="0"/>
              <a:t> </a:t>
            </a:r>
            <a:r>
              <a:rPr lang="en-ID" dirty="0" err="1"/>
              <a:t>organisasional</a:t>
            </a:r>
            <a:r>
              <a:rPr lang="en-ID" dirty="0"/>
              <a:t> </a:t>
            </a:r>
            <a:r>
              <a:rPr lang="en-ID" dirty="0" err="1"/>
              <a:t>sebab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arah</a:t>
            </a:r>
            <a:r>
              <a:rPr lang="en-ID" dirty="0"/>
              <a:t>,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,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sinergi</a:t>
            </a:r>
            <a:r>
              <a:rPr lang="en-ID" dirty="0"/>
              <a:t>,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prioritas</a:t>
            </a:r>
            <a:r>
              <a:rPr lang="en-ID" dirty="0"/>
              <a:t>, </a:t>
            </a:r>
            <a:r>
              <a:rPr lang="en-ID" dirty="0" err="1"/>
              <a:t>memfokuskan</a:t>
            </a:r>
            <a:r>
              <a:rPr lang="en-ID" dirty="0"/>
              <a:t> </a:t>
            </a:r>
            <a:r>
              <a:rPr lang="en-ID" dirty="0" err="1"/>
              <a:t>koordinasi</a:t>
            </a:r>
            <a:r>
              <a:rPr lang="en-ID" dirty="0"/>
              <a:t>, dan </a:t>
            </a:r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landasan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aktifitass</a:t>
            </a:r>
            <a:r>
              <a:rPr lang="en-ID" dirty="0"/>
              <a:t> </a:t>
            </a:r>
            <a:r>
              <a:rPr lang="en-ID" dirty="0" err="1"/>
              <a:t>perencanaan</a:t>
            </a:r>
            <a:r>
              <a:rPr lang="en-ID" dirty="0"/>
              <a:t>, </a:t>
            </a:r>
            <a:r>
              <a:rPr lang="en-ID" dirty="0" err="1"/>
              <a:t>pengorganisasian</a:t>
            </a:r>
            <a:r>
              <a:rPr lang="en-ID" dirty="0"/>
              <a:t>, </a:t>
            </a:r>
            <a:r>
              <a:rPr lang="en-ID" dirty="0" err="1"/>
              <a:t>pemotivasian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pengontrolan</a:t>
            </a:r>
            <a:r>
              <a:rPr lang="en-ID" dirty="0"/>
              <a:t>.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sebaiknya</a:t>
            </a:r>
            <a:r>
              <a:rPr lang="en-ID" dirty="0"/>
              <a:t> </a:t>
            </a:r>
            <a:r>
              <a:rPr lang="en-ID" dirty="0" err="1"/>
              <a:t>menantang</a:t>
            </a:r>
            <a:r>
              <a:rPr lang="en-ID" dirty="0"/>
              <a:t>, </a:t>
            </a:r>
            <a:r>
              <a:rPr lang="en-ID" dirty="0" err="1"/>
              <a:t>terukur</a:t>
            </a:r>
            <a:r>
              <a:rPr lang="en-ID" dirty="0"/>
              <a:t>, </a:t>
            </a:r>
            <a:r>
              <a:rPr lang="en-ID" dirty="0" err="1"/>
              <a:t>konsisten</a:t>
            </a:r>
            <a:r>
              <a:rPr lang="en-ID" dirty="0"/>
              <a:t>, </a:t>
            </a:r>
            <a:r>
              <a:rPr lang="en-ID" dirty="0" err="1"/>
              <a:t>masuk</a:t>
            </a:r>
            <a:r>
              <a:rPr lang="en-ID" dirty="0"/>
              <a:t> </a:t>
            </a:r>
            <a:r>
              <a:rPr lang="en-ID" dirty="0" err="1"/>
              <a:t>akal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. </a:t>
            </a:r>
            <a:r>
              <a:rPr lang="en-ID" dirty="0" err="1"/>
              <a:t>Bila</a:t>
            </a:r>
            <a:r>
              <a:rPr lang="en-ID" dirty="0"/>
              <a:t> </a:t>
            </a:r>
            <a:r>
              <a:rPr lang="en-ID" dirty="0" err="1"/>
              <a:t>visi</a:t>
            </a:r>
            <a:r>
              <a:rPr lang="en-ID" dirty="0"/>
              <a:t>, </a:t>
            </a:r>
            <a:r>
              <a:rPr lang="en-ID" dirty="0" err="1"/>
              <a:t>misi</a:t>
            </a:r>
            <a:r>
              <a:rPr lang="en-ID" dirty="0"/>
              <a:t> dan </a:t>
            </a:r>
            <a:r>
              <a:rPr lang="en-ID" dirty="0" err="1"/>
              <a:t>pernyataan</a:t>
            </a:r>
            <a:r>
              <a:rPr lang="en-ID" dirty="0"/>
              <a:t> </a:t>
            </a:r>
            <a:r>
              <a:rPr lang="en-ID" dirty="0" err="1"/>
              <a:t>sasaran</a:t>
            </a:r>
            <a:r>
              <a:rPr lang="en-ID" dirty="0"/>
              <a:t>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dipenuhi</a:t>
            </a:r>
            <a:r>
              <a:rPr lang="en-ID" dirty="0"/>
              <a:t>,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diidentifikasi</a:t>
            </a:r>
            <a:r>
              <a:rPr lang="en-ID" dirty="0"/>
              <a:t>.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spesifik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sasaran</a:t>
            </a:r>
            <a:r>
              <a:rPr lang="en-ID" dirty="0"/>
              <a:t>.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mengarahkan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kearah</a:t>
            </a:r>
            <a:r>
              <a:rPr lang="en-ID" dirty="0"/>
              <a:t> yang </a:t>
            </a:r>
            <a:r>
              <a:rPr lang="en-ID" dirty="0" err="1"/>
              <a:t>diinginkan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SWOT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perspektif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0085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77217-DA51-4B0D-82D4-5293F961F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8265"/>
            <a:ext cx="10515600" cy="58882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dirty="0"/>
              <a:t>Peter Drucker (1988) </a:t>
            </a:r>
            <a:r>
              <a:rPr lang="en-ID" dirty="0" err="1"/>
              <a:t>menyarankan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areal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kunci</a:t>
            </a:r>
            <a:r>
              <a:rPr lang="en-ID" dirty="0"/>
              <a:t> (key result area)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mengatakan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tiap</a:t>
            </a:r>
            <a:r>
              <a:rPr lang="en-ID" dirty="0"/>
              <a:t> area </a:t>
            </a:r>
            <a:r>
              <a:rPr lang="en-ID" dirty="0" err="1"/>
              <a:t>sasaran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: </a:t>
            </a:r>
          </a:p>
          <a:p>
            <a:pPr marL="514350" indent="-514350">
              <a:buAutoNum type="arabicPeriod"/>
            </a:pPr>
            <a:r>
              <a:rPr lang="en-ID" dirty="0"/>
              <a:t>Market standing :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persentase</a:t>
            </a:r>
            <a:r>
              <a:rPr lang="en-ID" dirty="0"/>
              <a:t> </a:t>
            </a:r>
            <a:r>
              <a:rPr lang="en-ID" dirty="0" err="1"/>
              <a:t>pangsa</a:t>
            </a:r>
            <a:r>
              <a:rPr lang="en-ID" dirty="0"/>
              <a:t> pasar yang </a:t>
            </a:r>
            <a:r>
              <a:rPr lang="en-ID" dirty="0" err="1"/>
              <a:t>diincarnya</a:t>
            </a:r>
            <a:r>
              <a:rPr lang="en-ID" dirty="0"/>
              <a:t> </a:t>
            </a:r>
          </a:p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Inovasi</a:t>
            </a:r>
            <a:r>
              <a:rPr lang="en-ID" dirty="0"/>
              <a:t> :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target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dan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Produktivitas</a:t>
            </a:r>
            <a:r>
              <a:rPr lang="en-ID" dirty="0"/>
              <a:t> :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efisiensi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</a:p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Pengukuran</a:t>
            </a:r>
            <a:r>
              <a:rPr lang="en-ID" dirty="0"/>
              <a:t> </a:t>
            </a:r>
            <a:r>
              <a:rPr lang="en-ID" dirty="0" err="1"/>
              <a:t>fiskal</a:t>
            </a:r>
            <a:r>
              <a:rPr lang="en-ID" dirty="0"/>
              <a:t> dan </a:t>
            </a:r>
            <a:r>
              <a:rPr lang="en-ID" dirty="0" err="1"/>
              <a:t>keuangan</a:t>
            </a:r>
            <a:r>
              <a:rPr lang="en-ID" dirty="0"/>
              <a:t> :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berusaha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dan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efisien</a:t>
            </a:r>
            <a:r>
              <a:rPr lang="en-ID" dirty="0"/>
              <a:t> </a:t>
            </a:r>
          </a:p>
          <a:p>
            <a:pPr marL="0" indent="0">
              <a:buNone/>
            </a:pPr>
            <a:r>
              <a:rPr lang="en-ID" dirty="0"/>
              <a:t>5. </a:t>
            </a:r>
            <a:r>
              <a:rPr lang="en-ID" dirty="0" err="1"/>
              <a:t>Profitabilitas</a:t>
            </a:r>
            <a:r>
              <a:rPr lang="en-ID" dirty="0"/>
              <a:t> :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target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pengembalian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pemilik</a:t>
            </a:r>
            <a:r>
              <a:rPr lang="en-ID" dirty="0"/>
              <a:t> yang </a:t>
            </a:r>
            <a:r>
              <a:rPr lang="en-ID" dirty="0" err="1"/>
              <a:t>dihitung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indeks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6.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manajer</a:t>
            </a:r>
            <a:r>
              <a:rPr lang="en-ID" dirty="0"/>
              <a:t> dan </a:t>
            </a:r>
            <a:r>
              <a:rPr lang="en-ID" dirty="0" err="1"/>
              <a:t>pengembangan</a:t>
            </a:r>
            <a:r>
              <a:rPr lang="en-ID" dirty="0"/>
              <a:t> :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mendefinisikan</a:t>
            </a:r>
            <a:r>
              <a:rPr lang="en-ID" dirty="0"/>
              <a:t> </a:t>
            </a:r>
            <a:r>
              <a:rPr lang="en-ID" dirty="0" err="1"/>
              <a:t>seberapa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manajer</a:t>
            </a:r>
            <a:r>
              <a:rPr lang="en-ID" dirty="0"/>
              <a:t> yang </a:t>
            </a:r>
            <a:r>
              <a:rPr lang="en-ID" dirty="0" err="1"/>
              <a:t>diharapkan</a:t>
            </a:r>
            <a:r>
              <a:rPr lang="en-ID" dirty="0"/>
              <a:t> dan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aktual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7. </a:t>
            </a:r>
            <a:r>
              <a:rPr lang="en-ID" dirty="0" err="1"/>
              <a:t>Kinerja</a:t>
            </a:r>
            <a:r>
              <a:rPr lang="en-ID" dirty="0"/>
              <a:t> dan </a:t>
            </a:r>
            <a:r>
              <a:rPr lang="en-ID" dirty="0" err="1"/>
              <a:t>sikap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: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spesifik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dilihat</a:t>
            </a:r>
            <a:r>
              <a:rPr lang="en-ID" dirty="0"/>
              <a:t> dan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terukur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aktual</a:t>
            </a:r>
            <a:r>
              <a:rPr lang="en-ID" dirty="0"/>
              <a:t>. </a:t>
            </a:r>
            <a:r>
              <a:rPr lang="en-ID" dirty="0" err="1"/>
              <a:t>Tipe</a:t>
            </a:r>
            <a:r>
              <a:rPr lang="en-ID" dirty="0"/>
              <a:t> dan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sikap</a:t>
            </a:r>
            <a:r>
              <a:rPr lang="en-ID" dirty="0"/>
              <a:t> juga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diperhatikan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8.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: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arus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6873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D50F0-9E94-4F70-B4F7-A7E1EA6F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4439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11015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6DE4-CBA6-4904-B9D8-20F10FC3A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230853" cy="62627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Strategi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117ED-02DA-41B2-BE49-6615BC25D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didefinisikan</a:t>
            </a:r>
            <a:r>
              <a:rPr lang="en-ID" dirty="0"/>
              <a:t> oleh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ahli</a:t>
            </a:r>
            <a:r>
              <a:rPr lang="en-ID" dirty="0"/>
              <a:t>, yang </a:t>
            </a:r>
            <a:r>
              <a:rPr lang="en-ID" dirty="0" err="1"/>
              <a:t>intinya</a:t>
            </a:r>
            <a:r>
              <a:rPr lang="en-ID" dirty="0"/>
              <a:t>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.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dikatakan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mengadakan</a:t>
            </a:r>
            <a:r>
              <a:rPr lang="en-ID" dirty="0"/>
              <a:t> </a:t>
            </a:r>
            <a:r>
              <a:rPr lang="en-ID" dirty="0" err="1"/>
              <a:t>reaksi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situasi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,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sadar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yang </a:t>
            </a:r>
            <a:r>
              <a:rPr lang="en-ID" dirty="0" err="1"/>
              <a:t>wajar</a:t>
            </a:r>
            <a:r>
              <a:rPr lang="en-ID" dirty="0"/>
              <a:t>.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dirumuskan</a:t>
            </a:r>
            <a:r>
              <a:rPr lang="en-ID" dirty="0"/>
              <a:t> </a:t>
            </a:r>
            <a:r>
              <a:rPr lang="en-ID" dirty="0" err="1"/>
              <a:t>sedemikian</a:t>
            </a:r>
            <a:r>
              <a:rPr lang="en-ID" dirty="0"/>
              <a:t> </a:t>
            </a:r>
            <a:r>
              <a:rPr lang="en-ID" dirty="0" err="1"/>
              <a:t>rupa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sedang</a:t>
            </a:r>
            <a:r>
              <a:rPr lang="en-ID" dirty="0"/>
              <a:t> dan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dilaksanakan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demi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dicapai</a:t>
            </a:r>
            <a:r>
              <a:rPr lang="en-ID" dirty="0"/>
              <a:t>.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menurut</a:t>
            </a:r>
            <a:r>
              <a:rPr lang="en-ID" dirty="0"/>
              <a:t> Argyris (1985), Mintzberg (1979), Steiner dan Miner (1977)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dikutip</a:t>
            </a:r>
            <a:r>
              <a:rPr lang="en-ID" dirty="0"/>
              <a:t> oleh </a:t>
            </a:r>
            <a:r>
              <a:rPr lang="en-ID" dirty="0" err="1"/>
              <a:t>Rangkuti</a:t>
            </a:r>
            <a:r>
              <a:rPr lang="en-ID" dirty="0"/>
              <a:t> (2005:4) :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respon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terus-menerus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adaktif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peluang</a:t>
            </a:r>
            <a:r>
              <a:rPr lang="en-ID" dirty="0"/>
              <a:t> dan </a:t>
            </a:r>
            <a:r>
              <a:rPr lang="en-ID" dirty="0" err="1"/>
              <a:t>ancaman</a:t>
            </a:r>
            <a:r>
              <a:rPr lang="en-ID" dirty="0"/>
              <a:t> </a:t>
            </a:r>
            <a:r>
              <a:rPr lang="en-ID" dirty="0" err="1"/>
              <a:t>eksternal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kekuatan</a:t>
            </a:r>
            <a:r>
              <a:rPr lang="en-ID" dirty="0"/>
              <a:t> dan </a:t>
            </a:r>
            <a:r>
              <a:rPr lang="en-ID" dirty="0" err="1"/>
              <a:t>kelemahan</a:t>
            </a:r>
            <a:r>
              <a:rPr lang="en-ID" dirty="0"/>
              <a:t> internal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4892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49F9A-E2FC-4F0D-9411-5F518A6EA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307855" cy="751406"/>
          </a:xfrm>
        </p:spPr>
        <p:txBody>
          <a:bodyPr>
            <a:normAutofit fontScale="90000"/>
          </a:bodyPr>
          <a:lstStyle/>
          <a:p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dan </a:t>
            </a:r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Perencanaan</a:t>
            </a:r>
            <a:r>
              <a:rPr lang="en-ID" dirty="0"/>
              <a:t> </a:t>
            </a:r>
            <a:r>
              <a:rPr lang="en-ID" dirty="0" err="1"/>
              <a:t>Strategi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D1D9C-FC1C-48A7-89D1-8FD98C9B5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4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Hadari</a:t>
            </a:r>
            <a:r>
              <a:rPr lang="en-ID" dirty="0"/>
              <a:t> </a:t>
            </a:r>
            <a:r>
              <a:rPr lang="en-ID" dirty="0" err="1"/>
              <a:t>Nawawi</a:t>
            </a:r>
            <a:r>
              <a:rPr lang="en-ID" dirty="0"/>
              <a:t> (2005:148-149),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4 (</a:t>
            </a:r>
            <a:r>
              <a:rPr lang="en-ID" dirty="0" err="1"/>
              <a:t>empat</a:t>
            </a:r>
            <a:r>
              <a:rPr lang="en-ID" dirty="0"/>
              <a:t>).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“proses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rangkaian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yang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mendasar</a:t>
            </a:r>
            <a:r>
              <a:rPr lang="en-ID" dirty="0"/>
              <a:t> dan </a:t>
            </a:r>
            <a:r>
              <a:rPr lang="en-ID" dirty="0" err="1"/>
              <a:t>menyeluruh</a:t>
            </a:r>
            <a:r>
              <a:rPr lang="en-ID" dirty="0"/>
              <a:t>, </a:t>
            </a:r>
            <a:r>
              <a:rPr lang="en-ID" dirty="0" err="1"/>
              <a:t>disertai</a:t>
            </a:r>
            <a:r>
              <a:rPr lang="en-ID" dirty="0"/>
              <a:t> </a:t>
            </a:r>
            <a:r>
              <a:rPr lang="en-ID" dirty="0" err="1"/>
              <a:t>penetapan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elaksanakannya</a:t>
            </a:r>
            <a:r>
              <a:rPr lang="en-ID" dirty="0"/>
              <a:t>, yang </a:t>
            </a:r>
            <a:r>
              <a:rPr lang="en-ID" dirty="0" err="1"/>
              <a:t>dibuat</a:t>
            </a:r>
            <a:r>
              <a:rPr lang="en-ID" dirty="0"/>
              <a:t> oleh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puncak</a:t>
            </a:r>
            <a:r>
              <a:rPr lang="en-ID" dirty="0"/>
              <a:t> dan </a:t>
            </a:r>
            <a:r>
              <a:rPr lang="en-ID" dirty="0" err="1"/>
              <a:t>dimplementasikan</a:t>
            </a:r>
            <a:r>
              <a:rPr lang="en-ID" dirty="0"/>
              <a:t> oleh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jajaran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organiasasi</a:t>
            </a:r>
            <a:r>
              <a:rPr lang="en-ID" dirty="0"/>
              <a:t>,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tujuannya</a:t>
            </a:r>
            <a:r>
              <a:rPr lang="en-ID" dirty="0"/>
              <a:t>”. Dari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yang </a:t>
            </a:r>
            <a:r>
              <a:rPr lang="en-ID" dirty="0" err="1"/>
              <a:t>penting</a:t>
            </a:r>
            <a:r>
              <a:rPr lang="en-ID" dirty="0"/>
              <a:t>, </a:t>
            </a:r>
            <a:r>
              <a:rPr lang="en-ID" dirty="0" err="1"/>
              <a:t>antara</a:t>
            </a:r>
            <a:r>
              <a:rPr lang="en-ID" dirty="0"/>
              <a:t> lain :</a:t>
            </a:r>
          </a:p>
          <a:p>
            <a:pPr marL="514350" indent="-514350">
              <a:buAutoNum type="arabicPeriod"/>
            </a:pP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proses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2. Keputusan yang </a:t>
            </a:r>
            <a:r>
              <a:rPr lang="en-ID" dirty="0" err="1"/>
              <a:t>ditetapkan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mendasar</a:t>
            </a:r>
            <a:r>
              <a:rPr lang="en-ID" dirty="0"/>
              <a:t> dan </a:t>
            </a:r>
            <a:r>
              <a:rPr lang="en-ID" dirty="0" err="1"/>
              <a:t>menyeluruh</a:t>
            </a:r>
            <a:r>
              <a:rPr lang="en-ID" dirty="0"/>
              <a:t> yang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berkenaan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– </a:t>
            </a:r>
            <a:r>
              <a:rPr lang="en-ID" dirty="0" err="1"/>
              <a:t>aspek</a:t>
            </a:r>
            <a:r>
              <a:rPr lang="en-ID" dirty="0"/>
              <a:t> yang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tujuannya</a:t>
            </a:r>
            <a:r>
              <a:rPr lang="en-ID" dirty="0"/>
              <a:t> dan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mencapainya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Pembuatan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sekurang</a:t>
            </a:r>
            <a:r>
              <a:rPr lang="en-ID" dirty="0"/>
              <a:t> – </a:t>
            </a:r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pimpinan</a:t>
            </a:r>
            <a:r>
              <a:rPr lang="en-ID" dirty="0"/>
              <a:t> </a:t>
            </a:r>
            <a:r>
              <a:rPr lang="en-ID" dirty="0" err="1"/>
              <a:t>puncak</a:t>
            </a:r>
            <a:r>
              <a:rPr lang="en-ID" dirty="0"/>
              <a:t>,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penanggung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pada </a:t>
            </a:r>
            <a:r>
              <a:rPr lang="en-ID" dirty="0" err="1"/>
              <a:t>keberhasilan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kegagalan</a:t>
            </a:r>
            <a:r>
              <a:rPr lang="en-ID" dirty="0"/>
              <a:t> </a:t>
            </a:r>
            <a:r>
              <a:rPr lang="en-ID" dirty="0" err="1"/>
              <a:t>organisasinya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Pengimplementasian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strateginya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oleh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jajaran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, </a:t>
            </a:r>
            <a:r>
              <a:rPr lang="en-ID" dirty="0" err="1"/>
              <a:t>seluruhnya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dan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peranan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wewenang</a:t>
            </a:r>
            <a:r>
              <a:rPr lang="en-ID" dirty="0"/>
              <a:t> dan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masing</a:t>
            </a:r>
            <a:r>
              <a:rPr lang="en-ID" dirty="0"/>
              <a:t> – </a:t>
            </a:r>
            <a:r>
              <a:rPr lang="en-ID" dirty="0" err="1"/>
              <a:t>masing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5. Keputusan yang </a:t>
            </a:r>
            <a:r>
              <a:rPr lang="en-ID" dirty="0" err="1"/>
              <a:t>ditetapkan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puncak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diimplementasikan</a:t>
            </a:r>
            <a:r>
              <a:rPr lang="en-ID" dirty="0"/>
              <a:t> oleh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jajaran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/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yang </a:t>
            </a:r>
            <a:r>
              <a:rPr lang="en-ID" dirty="0" err="1"/>
              <a:t>terarah</a:t>
            </a:r>
            <a:r>
              <a:rPr lang="en-ID" dirty="0"/>
              <a:t> pada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organisas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17007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40130-43C6-43B0-AFAD-2C1394B24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0888"/>
            <a:ext cx="10515600" cy="6266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yang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“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manajerial</a:t>
            </a:r>
            <a:r>
              <a:rPr lang="en-ID" dirty="0"/>
              <a:t> </a:t>
            </a:r>
            <a:r>
              <a:rPr lang="en-ID" dirty="0" err="1"/>
              <a:t>menumbuhkembangkan</a:t>
            </a:r>
            <a:r>
              <a:rPr lang="en-ID" dirty="0"/>
              <a:t> </a:t>
            </a:r>
            <a:r>
              <a:rPr lang="en-ID" dirty="0" err="1"/>
              <a:t>kekuatan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mengeksploitasi</a:t>
            </a:r>
            <a:r>
              <a:rPr lang="en-ID" dirty="0"/>
              <a:t> </a:t>
            </a:r>
            <a:r>
              <a:rPr lang="en-ID" dirty="0" err="1"/>
              <a:t>peluang</a:t>
            </a:r>
            <a:r>
              <a:rPr lang="en-ID" dirty="0"/>
              <a:t> yang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guna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tujuannya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misi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ditentukan</a:t>
            </a:r>
            <a:r>
              <a:rPr lang="en-ID" dirty="0"/>
              <a:t>. Dari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yang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relatif</a:t>
            </a:r>
            <a:r>
              <a:rPr lang="en-ID" dirty="0"/>
              <a:t> </a:t>
            </a:r>
            <a:r>
              <a:rPr lang="en-ID" dirty="0" err="1"/>
              <a:t>luas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 yang 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manajerial</a:t>
            </a:r>
            <a:r>
              <a:rPr lang="en-ID" dirty="0"/>
              <a:t> </a:t>
            </a:r>
            <a:r>
              <a:rPr lang="en-ID" dirty="0" err="1"/>
              <a:t>menumbuhkembangkan</a:t>
            </a:r>
            <a:r>
              <a:rPr lang="en-ID" dirty="0"/>
              <a:t> </a:t>
            </a:r>
            <a:r>
              <a:rPr lang="en-ID" dirty="0" err="1"/>
              <a:t>kekuatan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Pengertian</a:t>
            </a:r>
            <a:r>
              <a:rPr lang="en-ID" dirty="0"/>
              <a:t> yang </a:t>
            </a:r>
            <a:r>
              <a:rPr lang="en-ID" dirty="0" err="1"/>
              <a:t>ketiga</a:t>
            </a:r>
            <a:r>
              <a:rPr lang="en-ID" dirty="0"/>
              <a:t>,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“</a:t>
            </a:r>
            <a:r>
              <a:rPr lang="en-ID" dirty="0" err="1"/>
              <a:t>arus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dan </a:t>
            </a:r>
            <a:r>
              <a:rPr lang="en-ID" dirty="0" err="1"/>
              <a:t>tindakan</a:t>
            </a:r>
            <a:r>
              <a:rPr lang="en-ID" dirty="0"/>
              <a:t> yang </a:t>
            </a:r>
            <a:r>
              <a:rPr lang="en-ID" dirty="0" err="1"/>
              <a:t>mengarah</a:t>
            </a:r>
            <a:r>
              <a:rPr lang="en-ID" dirty="0"/>
              <a:t> pada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 err="1"/>
              <a:t>Pengertian</a:t>
            </a:r>
            <a:r>
              <a:rPr lang="en-ID" dirty="0"/>
              <a:t> yang </a:t>
            </a:r>
            <a:r>
              <a:rPr lang="en-ID" dirty="0" err="1"/>
              <a:t>keempat</a:t>
            </a:r>
            <a:r>
              <a:rPr lang="en-ID" dirty="0"/>
              <a:t>,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perencanaan</a:t>
            </a:r>
            <a:r>
              <a:rPr lang="en-ID" dirty="0"/>
              <a:t> </a:t>
            </a:r>
            <a:r>
              <a:rPr lang="en-ID" dirty="0" err="1"/>
              <a:t>berskala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yang </a:t>
            </a:r>
            <a:r>
              <a:rPr lang="en-ID" dirty="0" err="1"/>
              <a:t>berorientasi</a:t>
            </a:r>
            <a:r>
              <a:rPr lang="en-ID" dirty="0"/>
              <a:t> pada </a:t>
            </a:r>
            <a:r>
              <a:rPr lang="en-ID" dirty="0" err="1"/>
              <a:t>jangkauan</a:t>
            </a:r>
            <a:r>
              <a:rPr lang="en-ID" dirty="0"/>
              <a:t> masa </a:t>
            </a:r>
            <a:r>
              <a:rPr lang="en-ID" dirty="0" err="1"/>
              <a:t>depan</a:t>
            </a:r>
            <a:r>
              <a:rPr lang="en-ID" dirty="0"/>
              <a:t> yang </a:t>
            </a:r>
            <a:r>
              <a:rPr lang="en-ID" dirty="0" err="1"/>
              <a:t>jauh</a:t>
            </a:r>
            <a:r>
              <a:rPr lang="en-ID" dirty="0"/>
              <a:t> (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visi</a:t>
            </a:r>
            <a:r>
              <a:rPr lang="en-ID" dirty="0"/>
              <a:t>), dan </a:t>
            </a:r>
            <a:r>
              <a:rPr lang="en-ID" dirty="0" err="1"/>
              <a:t>ditetapkan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puncak</a:t>
            </a:r>
            <a:r>
              <a:rPr lang="en-ID" dirty="0"/>
              <a:t> (</a:t>
            </a:r>
            <a:r>
              <a:rPr lang="en-ID" dirty="0" err="1"/>
              <a:t>keputusan</a:t>
            </a:r>
            <a:r>
              <a:rPr lang="en-ID" dirty="0"/>
              <a:t> yang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mendasar</a:t>
            </a:r>
            <a:r>
              <a:rPr lang="en-ID" dirty="0"/>
              <a:t> dan </a:t>
            </a:r>
            <a:r>
              <a:rPr lang="en-ID" dirty="0" err="1"/>
              <a:t>prinsipil</a:t>
            </a:r>
            <a:r>
              <a:rPr lang="en-ID" dirty="0"/>
              <a:t>), agar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berinteraksi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(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misi</a:t>
            </a:r>
            <a:r>
              <a:rPr lang="en-ID" dirty="0"/>
              <a:t>),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(</a:t>
            </a:r>
            <a:r>
              <a:rPr lang="en-ID" dirty="0" err="1"/>
              <a:t>perencanaan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) yang </a:t>
            </a:r>
            <a:r>
              <a:rPr lang="en-ID" dirty="0" err="1"/>
              <a:t>berkualitas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diarahkan</a:t>
            </a:r>
            <a:r>
              <a:rPr lang="en-ID" dirty="0"/>
              <a:t> pada </a:t>
            </a:r>
            <a:r>
              <a:rPr lang="en-ID" dirty="0" err="1"/>
              <a:t>optimalisasi</a:t>
            </a:r>
            <a:r>
              <a:rPr lang="en-ID" dirty="0"/>
              <a:t>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(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) dan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sasaran</a:t>
            </a:r>
            <a:r>
              <a:rPr lang="en-ID" dirty="0"/>
              <a:t> (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) </a:t>
            </a:r>
            <a:r>
              <a:rPr lang="en-ID" dirty="0" err="1"/>
              <a:t>organisasi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55314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133EB-D17C-4F79-AE53-63BFEC02E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9504"/>
            <a:ext cx="10515600" cy="655153"/>
          </a:xfrm>
        </p:spPr>
        <p:txBody>
          <a:bodyPr>
            <a:noAutofit/>
          </a:bodyPr>
          <a:lstStyle/>
          <a:p>
            <a:r>
              <a:rPr lang="en-ID" sz="2800" dirty="0" err="1"/>
              <a:t>Menurut</a:t>
            </a:r>
            <a:r>
              <a:rPr lang="en-ID" sz="2800" dirty="0"/>
              <a:t> Fred R. David (2009:6) Proses </a:t>
            </a:r>
            <a:r>
              <a:rPr lang="en-ID" sz="2800" dirty="0" err="1"/>
              <a:t>manajemen</a:t>
            </a:r>
            <a:r>
              <a:rPr lang="en-ID" sz="2800" dirty="0"/>
              <a:t> </a:t>
            </a:r>
            <a:r>
              <a:rPr lang="en-ID" sz="2800" dirty="0" err="1"/>
              <a:t>strategi</a:t>
            </a:r>
            <a:r>
              <a:rPr lang="en-ID" sz="2800" dirty="0"/>
              <a:t> </a:t>
            </a:r>
            <a:r>
              <a:rPr lang="en-ID" sz="2800" dirty="0" err="1"/>
              <a:t>terdiri</a:t>
            </a:r>
            <a:r>
              <a:rPr lang="en-ID" sz="2800" dirty="0"/>
              <a:t> </a:t>
            </a:r>
            <a:r>
              <a:rPr lang="en-ID" sz="2800" dirty="0" err="1"/>
              <a:t>atas</a:t>
            </a:r>
            <a:r>
              <a:rPr lang="en-ID" sz="2800" dirty="0"/>
              <a:t> </a:t>
            </a:r>
            <a:r>
              <a:rPr lang="en-ID" sz="2800" dirty="0" err="1"/>
              <a:t>tiga</a:t>
            </a:r>
            <a:r>
              <a:rPr lang="en-ID" sz="2800" dirty="0"/>
              <a:t> </a:t>
            </a:r>
            <a:r>
              <a:rPr lang="en-ID" sz="2800" dirty="0" err="1"/>
              <a:t>tahap</a:t>
            </a:r>
            <a:r>
              <a:rPr lang="en-ID" sz="2800" dirty="0"/>
              <a:t>, </a:t>
            </a:r>
            <a:r>
              <a:rPr lang="en-ID" sz="2800" dirty="0" err="1"/>
              <a:t>yaitu</a:t>
            </a:r>
            <a:r>
              <a:rPr lang="en-ID" sz="2800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B2BA8-A582-467D-84D2-2F51C13C4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166"/>
            <a:ext cx="10515600" cy="4665797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ID" dirty="0" err="1"/>
              <a:t>Perumusan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</a:p>
          <a:p>
            <a:pPr marL="0" indent="0">
              <a:buNone/>
            </a:pPr>
            <a:r>
              <a:rPr lang="en-ID" dirty="0" err="1"/>
              <a:t>Perumusan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visi</a:t>
            </a:r>
            <a:r>
              <a:rPr lang="en-ID" dirty="0"/>
              <a:t> dan </a:t>
            </a:r>
            <a:r>
              <a:rPr lang="en-ID" dirty="0" err="1"/>
              <a:t>misi</a:t>
            </a:r>
            <a:r>
              <a:rPr lang="en-ID" dirty="0"/>
              <a:t>, </a:t>
            </a:r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peluang</a:t>
            </a:r>
            <a:r>
              <a:rPr lang="en-ID" dirty="0"/>
              <a:t> dan </a:t>
            </a:r>
            <a:r>
              <a:rPr lang="en-ID" dirty="0" err="1"/>
              <a:t>ancaman</a:t>
            </a:r>
            <a:r>
              <a:rPr lang="en-ID" dirty="0"/>
              <a:t> </a:t>
            </a:r>
            <a:r>
              <a:rPr lang="en-ID" dirty="0" err="1"/>
              <a:t>eksternal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, </a:t>
            </a:r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kekuatan</a:t>
            </a:r>
            <a:r>
              <a:rPr lang="en-ID" dirty="0"/>
              <a:t> dan </a:t>
            </a:r>
            <a:r>
              <a:rPr lang="en-ID" dirty="0" err="1"/>
              <a:t>kelemahan</a:t>
            </a:r>
            <a:r>
              <a:rPr lang="en-ID" dirty="0"/>
              <a:t> internal, </a:t>
            </a:r>
            <a:r>
              <a:rPr lang="en-ID" dirty="0" err="1"/>
              <a:t>penetapan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, </a:t>
            </a:r>
            <a:r>
              <a:rPr lang="en-ID" dirty="0" err="1"/>
              <a:t>pencarian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–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alternatif</a:t>
            </a:r>
            <a:r>
              <a:rPr lang="en-ID" dirty="0"/>
              <a:t>, dan </a:t>
            </a:r>
            <a:r>
              <a:rPr lang="en-ID" dirty="0" err="1"/>
              <a:t>pemilihan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.    </a:t>
            </a:r>
            <a:r>
              <a:rPr lang="en-ID" dirty="0" err="1"/>
              <a:t>Isu</a:t>
            </a:r>
            <a:r>
              <a:rPr lang="en-ID" dirty="0"/>
              <a:t> – </a:t>
            </a:r>
            <a:r>
              <a:rPr lang="en-ID" dirty="0" err="1"/>
              <a:t>isu</a:t>
            </a:r>
            <a:r>
              <a:rPr lang="en-ID" dirty="0"/>
              <a:t> </a:t>
            </a:r>
            <a:r>
              <a:rPr lang="en-ID" dirty="0" err="1"/>
              <a:t>perumusan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penentuan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dimasuki</a:t>
            </a:r>
            <a:r>
              <a:rPr lang="en-ID" dirty="0"/>
              <a:t>, </a:t>
            </a:r>
            <a:r>
              <a:rPr lang="en-ID" dirty="0" err="1"/>
              <a:t>bisniss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dijalankan</a:t>
            </a:r>
            <a:r>
              <a:rPr lang="en-ID" dirty="0"/>
              <a:t>, </a:t>
            </a:r>
            <a:r>
              <a:rPr lang="en-ID" dirty="0" err="1"/>
              <a:t>bagaiamana</a:t>
            </a:r>
            <a:r>
              <a:rPr lang="en-ID" dirty="0"/>
              <a:t> </a:t>
            </a:r>
            <a:r>
              <a:rPr lang="en-ID" dirty="0" err="1"/>
              <a:t>mengalokasikan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, </a:t>
            </a:r>
            <a:r>
              <a:rPr lang="en-ID" dirty="0" err="1"/>
              <a:t>perlukah</a:t>
            </a:r>
            <a:r>
              <a:rPr lang="en-ID" dirty="0"/>
              <a:t> </a:t>
            </a:r>
            <a:r>
              <a:rPr lang="en-ID" dirty="0" err="1"/>
              <a:t>ekspansi</a:t>
            </a:r>
            <a:r>
              <a:rPr lang="en-ID" dirty="0"/>
              <a:t> </a:t>
            </a:r>
            <a:r>
              <a:rPr lang="en-ID" dirty="0" err="1"/>
              <a:t>ataukah</a:t>
            </a:r>
            <a:r>
              <a:rPr lang="en-ID" dirty="0"/>
              <a:t> </a:t>
            </a:r>
            <a:r>
              <a:rPr lang="en-ID" dirty="0" err="1"/>
              <a:t>diversifikasi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, </a:t>
            </a:r>
            <a:r>
              <a:rPr lang="en-ID" dirty="0" err="1"/>
              <a:t>perlukah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terjun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pasar </a:t>
            </a:r>
            <a:r>
              <a:rPr lang="en-ID" dirty="0" err="1"/>
              <a:t>internasional</a:t>
            </a:r>
            <a:r>
              <a:rPr lang="en-ID" dirty="0"/>
              <a:t>, </a:t>
            </a:r>
            <a:r>
              <a:rPr lang="en-ID" dirty="0" err="1"/>
              <a:t>perlukah</a:t>
            </a:r>
            <a:r>
              <a:rPr lang="en-ID" dirty="0"/>
              <a:t> merger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penggabungan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, dan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pengambil</a:t>
            </a:r>
            <a:r>
              <a:rPr lang="en-ID" dirty="0"/>
              <a:t> </a:t>
            </a:r>
            <a:r>
              <a:rPr lang="en-ID" dirty="0" err="1"/>
              <a:t>alihan</a:t>
            </a:r>
            <a:r>
              <a:rPr lang="en-ID" dirty="0"/>
              <a:t> yang </a:t>
            </a:r>
            <a:r>
              <a:rPr lang="en-ID" dirty="0" err="1"/>
              <a:t>merugikan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76433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ADB8B-78A7-4A12-A12A-DB7228DF2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8265"/>
            <a:ext cx="10515600" cy="5618698"/>
          </a:xfrm>
        </p:spPr>
        <p:txBody>
          <a:bodyPr/>
          <a:lstStyle/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</a:p>
          <a:p>
            <a:pPr marL="0" indent="0">
              <a:buNone/>
            </a:pP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yang </a:t>
            </a:r>
            <a:r>
              <a:rPr lang="en-ID" dirty="0" err="1"/>
              <a:t>suportif</a:t>
            </a:r>
            <a:r>
              <a:rPr lang="en-ID" dirty="0"/>
              <a:t> pada </a:t>
            </a:r>
            <a:r>
              <a:rPr lang="en-ID" dirty="0" err="1"/>
              <a:t>strategi</a:t>
            </a:r>
            <a:r>
              <a:rPr lang="en-ID" dirty="0"/>
              <a:t>, </a:t>
            </a:r>
            <a:r>
              <a:rPr lang="en-ID" dirty="0" err="1"/>
              <a:t>penciptaan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organisasional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, </a:t>
            </a:r>
            <a:r>
              <a:rPr lang="en-ID" dirty="0" err="1"/>
              <a:t>pengerahan</a:t>
            </a:r>
            <a:r>
              <a:rPr lang="en-ID" dirty="0"/>
              <a:t> </a:t>
            </a:r>
            <a:r>
              <a:rPr lang="en-ID" dirty="0" err="1"/>
              <a:t>ulang</a:t>
            </a:r>
            <a:r>
              <a:rPr lang="en-ID" dirty="0"/>
              <a:t> </a:t>
            </a:r>
            <a:r>
              <a:rPr lang="en-ID" dirty="0" err="1"/>
              <a:t>upaya</a:t>
            </a:r>
            <a:r>
              <a:rPr lang="en-ID" dirty="0"/>
              <a:t> – </a:t>
            </a:r>
            <a:r>
              <a:rPr lang="en-ID" dirty="0" err="1"/>
              <a:t>upaya</a:t>
            </a:r>
            <a:r>
              <a:rPr lang="en-ID" dirty="0"/>
              <a:t> </a:t>
            </a:r>
            <a:r>
              <a:rPr lang="en-ID" dirty="0" err="1"/>
              <a:t>pemasaran</a:t>
            </a:r>
            <a:r>
              <a:rPr lang="en-ID" dirty="0"/>
              <a:t>, </a:t>
            </a:r>
            <a:r>
              <a:rPr lang="en-ID" dirty="0" err="1"/>
              <a:t>penyiapan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,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pemanfaatan</a:t>
            </a:r>
            <a:r>
              <a:rPr lang="en-ID" dirty="0"/>
              <a:t> system </a:t>
            </a:r>
            <a:r>
              <a:rPr lang="en-ID" dirty="0" err="1"/>
              <a:t>informasi</a:t>
            </a:r>
            <a:r>
              <a:rPr lang="en-ID" dirty="0"/>
              <a:t>, dan </a:t>
            </a:r>
            <a:r>
              <a:rPr lang="en-ID" dirty="0" err="1"/>
              <a:t>pengaitan</a:t>
            </a:r>
            <a:r>
              <a:rPr lang="en-ID" dirty="0"/>
              <a:t> </a:t>
            </a:r>
            <a:r>
              <a:rPr lang="en-ID" dirty="0" err="1"/>
              <a:t>kompensasi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 </a:t>
            </a: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“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aksi</a:t>
            </a:r>
            <a:r>
              <a:rPr lang="en-ID" dirty="0"/>
              <a:t>”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.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memobilisasi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dan </a:t>
            </a:r>
            <a:r>
              <a:rPr lang="en-ID" dirty="0" err="1"/>
              <a:t>manajer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dirumuskan</a:t>
            </a:r>
            <a:r>
              <a:rPr lang="en-ID" dirty="0"/>
              <a:t>. </a:t>
            </a:r>
            <a:r>
              <a:rPr lang="en-ID" dirty="0" err="1"/>
              <a:t>Seringkali</a:t>
            </a:r>
            <a:r>
              <a:rPr lang="en-ID" dirty="0"/>
              <a:t>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tahap</a:t>
            </a:r>
            <a:r>
              <a:rPr lang="en-ID" dirty="0"/>
              <a:t> yang paling </a:t>
            </a:r>
            <a:r>
              <a:rPr lang="en-ID" dirty="0" err="1"/>
              <a:t>sulit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, </a:t>
            </a: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disiplin</a:t>
            </a:r>
            <a:r>
              <a:rPr lang="en-ID" dirty="0"/>
              <a:t>, </a:t>
            </a:r>
            <a:r>
              <a:rPr lang="en-ID" dirty="0" err="1"/>
              <a:t>komitmen</a:t>
            </a:r>
            <a:r>
              <a:rPr lang="en-ID" dirty="0"/>
              <a:t>, dan </a:t>
            </a:r>
            <a:r>
              <a:rPr lang="en-ID" dirty="0" err="1"/>
              <a:t>pengorbanan</a:t>
            </a:r>
            <a:r>
              <a:rPr lang="en-ID" dirty="0"/>
              <a:t> personal.</a:t>
            </a:r>
          </a:p>
        </p:txBody>
      </p:sp>
    </p:spTree>
    <p:extLst>
      <p:ext uri="{BB962C8B-B14F-4D97-AF65-F5344CB8AC3E}">
        <p14:creationId xmlns:p14="http://schemas.microsoft.com/office/powerpoint/2010/main" val="478150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E956C-EEF5-4C2C-9A4A-5722E586A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1424"/>
            <a:ext cx="10515600" cy="3080084"/>
          </a:xfrm>
        </p:spPr>
        <p:txBody>
          <a:bodyPr/>
          <a:lstStyle/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</a:p>
          <a:p>
            <a:pPr marL="0" indent="0">
              <a:buNone/>
            </a:pP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terakhir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. </a:t>
            </a:r>
            <a:r>
              <a:rPr lang="en-ID" dirty="0" err="1"/>
              <a:t>Manajer</a:t>
            </a:r>
            <a:r>
              <a:rPr lang="en-ID" dirty="0"/>
              <a:t> </a:t>
            </a:r>
            <a:r>
              <a:rPr lang="en-ID" dirty="0" err="1"/>
              <a:t>mesti</a:t>
            </a:r>
            <a:r>
              <a:rPr lang="en-ID" dirty="0"/>
              <a:t> </a:t>
            </a:r>
            <a:r>
              <a:rPr lang="en-ID" dirty="0" err="1"/>
              <a:t>tahu</a:t>
            </a:r>
            <a:r>
              <a:rPr lang="en-ID" dirty="0"/>
              <a:t>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;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dimodifikasi</a:t>
            </a:r>
            <a:r>
              <a:rPr lang="en-ID" dirty="0"/>
              <a:t> </a:t>
            </a:r>
            <a:r>
              <a:rPr lang="en-ID" dirty="0" err="1"/>
              <a:t>dimasa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datang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eksternal</a:t>
            </a:r>
            <a:r>
              <a:rPr lang="en-ID" dirty="0"/>
              <a:t> dan internal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menerus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7459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7B716-08FD-4C4F-8A4D-533E9030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Visi</a:t>
            </a:r>
            <a:r>
              <a:rPr lang="en-ID" dirty="0"/>
              <a:t>, </a:t>
            </a:r>
            <a:r>
              <a:rPr lang="en-ID" dirty="0" err="1"/>
              <a:t>Misi</a:t>
            </a:r>
            <a:r>
              <a:rPr lang="en-ID" dirty="0"/>
              <a:t> dan Strategic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6C4CF-30EC-41DE-BC5A-85196B4A2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Visi</a:t>
            </a:r>
            <a:endParaRPr lang="en-US" dirty="0"/>
          </a:p>
          <a:p>
            <a:pPr marL="0" indent="0">
              <a:buNone/>
            </a:pPr>
            <a:r>
              <a:rPr lang="en-ID" dirty="0" err="1"/>
              <a:t>Visi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mendasar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mana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berusaha</a:t>
            </a:r>
            <a:r>
              <a:rPr lang="en-ID" dirty="0"/>
              <a:t> </a:t>
            </a:r>
            <a:r>
              <a:rPr lang="en-ID" dirty="0" err="1"/>
              <a:t>keras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kritis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demi </a:t>
            </a:r>
            <a:r>
              <a:rPr lang="en-ID" dirty="0" err="1"/>
              <a:t>keberhasilan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 </a:t>
            </a:r>
            <a:r>
              <a:rPr lang="en-ID" dirty="0" err="1"/>
              <a:t>Visi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menyatukan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yang </a:t>
            </a:r>
            <a:r>
              <a:rPr lang="en-ID" dirty="0" err="1"/>
              <a:t>berbeda-beda</a:t>
            </a:r>
            <a:r>
              <a:rPr lang="en-ID" dirty="0"/>
              <a:t>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 internal,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visi</a:t>
            </a:r>
            <a:r>
              <a:rPr lang="en-ID" dirty="0"/>
              <a:t> juga bias </a:t>
            </a:r>
            <a:r>
              <a:rPr lang="en-ID" dirty="0" err="1"/>
              <a:t>meredam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yang </a:t>
            </a:r>
            <a:r>
              <a:rPr lang="en-ID" dirty="0" err="1"/>
              <a:t>nantinya</a:t>
            </a:r>
            <a:r>
              <a:rPr lang="en-ID" dirty="0"/>
              <a:t> </a:t>
            </a:r>
            <a:r>
              <a:rPr lang="en-ID" dirty="0" err="1"/>
              <a:t>diarahkan</a:t>
            </a:r>
            <a:r>
              <a:rPr lang="en-ID" dirty="0"/>
              <a:t> pada 1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. </a:t>
            </a:r>
            <a:r>
              <a:rPr lang="en-ID" dirty="0" err="1"/>
              <a:t>Visi</a:t>
            </a:r>
            <a:r>
              <a:rPr lang="en-ID" dirty="0"/>
              <a:t> juga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krusial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menjamin</a:t>
            </a:r>
            <a:r>
              <a:rPr lang="en-ID" dirty="0"/>
              <a:t> </a:t>
            </a:r>
            <a:r>
              <a:rPr lang="en-ID" dirty="0" err="1"/>
              <a:t>kelestarian</a:t>
            </a:r>
            <a:r>
              <a:rPr lang="en-ID" dirty="0"/>
              <a:t> dan </a:t>
            </a:r>
            <a:r>
              <a:rPr lang="en-ID" dirty="0" err="1"/>
              <a:t>kesuksesan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2973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973F6-E4F2-4F8A-BD70-FB55A038B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155"/>
            <a:ext cx="10515600" cy="565719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Misi</a:t>
            </a:r>
            <a:endParaRPr lang="en-US" dirty="0"/>
          </a:p>
          <a:p>
            <a:pPr marL="0" indent="0">
              <a:buNone/>
            </a:pPr>
            <a:r>
              <a:rPr lang="en-ID" dirty="0"/>
              <a:t>Hal </a:t>
            </a:r>
            <a:r>
              <a:rPr lang="en-ID" dirty="0" err="1"/>
              <a:t>selanjutnya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menghayati</a:t>
            </a:r>
            <a:r>
              <a:rPr lang="en-ID" dirty="0"/>
              <a:t> </a:t>
            </a:r>
            <a:r>
              <a:rPr lang="en-ID" dirty="0" err="1"/>
              <a:t>visi</a:t>
            </a:r>
            <a:r>
              <a:rPr lang="en-ID" dirty="0"/>
              <a:t>,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tatanan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dan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,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penyataan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, </a:t>
            </a:r>
            <a:r>
              <a:rPr lang="en-ID" dirty="0" err="1"/>
              <a:t>penyataan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misi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 </a:t>
            </a:r>
            <a:r>
              <a:rPr lang="en-ID" dirty="0" err="1"/>
              <a:t>Istilah</a:t>
            </a:r>
            <a:r>
              <a:rPr lang="en-ID" dirty="0"/>
              <a:t> </a:t>
            </a:r>
            <a:r>
              <a:rPr lang="en-ID" dirty="0" err="1"/>
              <a:t>misi</a:t>
            </a:r>
            <a:r>
              <a:rPr lang="en-ID" dirty="0"/>
              <a:t> dan </a:t>
            </a:r>
            <a:r>
              <a:rPr lang="en-ID" dirty="0" err="1"/>
              <a:t>visi</a:t>
            </a:r>
            <a:r>
              <a:rPr lang="en-ID" dirty="0"/>
              <a:t> pada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menggantikan</a:t>
            </a:r>
            <a:r>
              <a:rPr lang="en-ID" dirty="0"/>
              <a:t> / interchangeable (Thompson, 2003),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istilah</a:t>
            </a:r>
            <a:r>
              <a:rPr lang="en-ID" dirty="0"/>
              <a:t> </a:t>
            </a:r>
            <a:r>
              <a:rPr lang="en-ID" dirty="0" err="1"/>
              <a:t>visi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disukai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istilah</a:t>
            </a:r>
            <a:r>
              <a:rPr lang="en-ID" dirty="0"/>
              <a:t> </a:t>
            </a:r>
            <a:r>
              <a:rPr lang="en-ID" dirty="0" err="1"/>
              <a:t>misi</a:t>
            </a:r>
            <a:r>
              <a:rPr lang="en-ID" dirty="0"/>
              <a:t>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memperhatikan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daripada</a:t>
            </a:r>
            <a:r>
              <a:rPr lang="en-ID" dirty="0"/>
              <a:t> </a:t>
            </a:r>
            <a:r>
              <a:rPr lang="en-ID" dirty="0" err="1"/>
              <a:t>isu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. </a:t>
            </a:r>
            <a:r>
              <a:rPr lang="en-ID" dirty="0" err="1"/>
              <a:t>Misi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err="1"/>
              <a:t>unik</a:t>
            </a:r>
            <a:r>
              <a:rPr lang="en-ID" dirty="0"/>
              <a:t> yang </a:t>
            </a:r>
            <a:r>
              <a:rPr lang="en-ID" dirty="0" err="1"/>
              <a:t>membedakan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lain yang </a:t>
            </a:r>
            <a:r>
              <a:rPr lang="en-ID" dirty="0" err="1"/>
              <a:t>sejenis</a:t>
            </a:r>
            <a:r>
              <a:rPr lang="en-ID" dirty="0"/>
              <a:t> dan </a:t>
            </a:r>
            <a:r>
              <a:rPr lang="en-ID" dirty="0" err="1"/>
              <a:t>mengidentifikasikan</a:t>
            </a:r>
            <a:r>
              <a:rPr lang="en-ID" dirty="0"/>
              <a:t> </a:t>
            </a:r>
            <a:r>
              <a:rPr lang="en-ID" dirty="0" err="1"/>
              <a:t>lingkup</a:t>
            </a:r>
            <a:r>
              <a:rPr lang="en-ID" dirty="0"/>
              <a:t> </a:t>
            </a:r>
            <a:r>
              <a:rPr lang="en-ID" dirty="0" err="1"/>
              <a:t>operasinya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, pasar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teknologi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87779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564</TotalTime>
  <Words>1370</Words>
  <Application>Microsoft Office PowerPoint</Application>
  <PresentationFormat>Widescreen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</vt:lpstr>
      <vt:lpstr>Strategi pencapaian Visi,Misi dan Tujuan</vt:lpstr>
      <vt:lpstr>Pengertian Strategi</vt:lpstr>
      <vt:lpstr>Pengertian Manajemen Strategi dan Tahapan Perencanaan Strategi</vt:lpstr>
      <vt:lpstr>PowerPoint Presentation</vt:lpstr>
      <vt:lpstr>Menurut Fred R. David (2009:6) Proses manajemen strategi terdiri atas tiga tahap, yaitu: </vt:lpstr>
      <vt:lpstr>PowerPoint Presentation</vt:lpstr>
      <vt:lpstr>PowerPoint Presentation</vt:lpstr>
      <vt:lpstr>Visi, Misi dan Strategic Objectives</vt:lpstr>
      <vt:lpstr>PowerPoint Presentation</vt:lpstr>
      <vt:lpstr>PowerPoint Presentation</vt:lpstr>
      <vt:lpstr>Tujuan Jangka Panjang (Strategic Objectives) 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12</cp:revision>
  <dcterms:created xsi:type="dcterms:W3CDTF">2024-03-13T14:04:46Z</dcterms:created>
  <dcterms:modified xsi:type="dcterms:W3CDTF">2024-03-14T10:06:03Z</dcterms:modified>
</cp:coreProperties>
</file>