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58"/>
  </p:notesMasterIdLst>
  <p:sldIdLst>
    <p:sldId id="257" r:id="rId2"/>
    <p:sldId id="258"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90" r:id="rId33"/>
    <p:sldId id="291" r:id="rId34"/>
    <p:sldId id="314"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 id="310" r:id="rId54"/>
    <p:sldId id="311" r:id="rId55"/>
    <p:sldId id="312" r:id="rId56"/>
    <p:sldId id="313" r:id="rId5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02"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2683D9-8B62-4ECF-89A0-E3F2EEBAE83B}" type="datetimeFigureOut">
              <a:rPr lang="en-US" smtClean="0"/>
              <a:t>6/14/2023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A2D8BE-403D-41F6-B016-0ECC74E3EA85}" type="slidenum">
              <a:rPr lang="en-US" smtClean="0"/>
              <a:t>‹#›</a:t>
            </a:fld>
            <a:endParaRPr lang="en-US"/>
          </a:p>
        </p:txBody>
      </p:sp>
    </p:spTree>
    <p:extLst>
      <p:ext uri="{BB962C8B-B14F-4D97-AF65-F5344CB8AC3E}">
        <p14:creationId xmlns:p14="http://schemas.microsoft.com/office/powerpoint/2010/main" val="16413564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CB40233E-B79D-4CCD-83BF-1326573E9142}" type="slidenum">
              <a:rPr lang="en-US" smtClean="0">
                <a:latin typeface="Arial" charset="0"/>
              </a:rPr>
              <a:pPr/>
              <a:t>40</a:t>
            </a:fld>
            <a:endParaRPr lang="en-US">
              <a:latin typeface="Arial" charset="0"/>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778182A0-917A-4DA3-9263-713339CC2767}" type="datetimeFigureOut">
              <a:rPr lang="en-US" smtClean="0"/>
              <a:t>6/14/2023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9850FC-558C-4B75-B486-3A9575E69A00}" type="slidenum">
              <a:rPr lang="en-US" smtClean="0"/>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8182A0-917A-4DA3-9263-713339CC2767}" type="datetimeFigureOut">
              <a:rPr lang="en-US" smtClean="0"/>
              <a:t>6/14/2023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9850FC-558C-4B75-B486-3A9575E69A0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8182A0-917A-4DA3-9263-713339CC2767}" type="datetimeFigureOut">
              <a:rPr lang="en-US" smtClean="0"/>
              <a:t>6/14/2023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9850FC-558C-4B75-B486-3A9575E69A00}"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2913" y="103188"/>
            <a:ext cx="8243887" cy="131445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7"/>
          <p:cNvSpPr>
            <a:spLocks noGrp="1" noChangeArrowheads="1"/>
          </p:cNvSpPr>
          <p:nvPr>
            <p:ph type="dt" sz="half" idx="10"/>
          </p:nvPr>
        </p:nvSpPr>
        <p:spPr>
          <a:ln/>
        </p:spPr>
        <p:txBody>
          <a:bodyPr/>
          <a:lstStyle>
            <a:lvl1pPr>
              <a:defRPr/>
            </a:lvl1pPr>
          </a:lstStyle>
          <a:p>
            <a:pPr>
              <a:defRPr/>
            </a:pPr>
            <a:endParaRPr lang="en-US"/>
          </a:p>
        </p:txBody>
      </p:sp>
      <p:sp>
        <p:nvSpPr>
          <p:cNvPr id="6" name="Rectangle 48"/>
          <p:cNvSpPr>
            <a:spLocks noGrp="1" noChangeArrowheads="1"/>
          </p:cNvSpPr>
          <p:nvPr>
            <p:ph type="ftr" sz="quarter" idx="11"/>
          </p:nvPr>
        </p:nvSpPr>
        <p:spPr>
          <a:ln/>
        </p:spPr>
        <p:txBody>
          <a:bodyPr/>
          <a:lstStyle>
            <a:lvl1pPr>
              <a:defRPr/>
            </a:lvl1pPr>
          </a:lstStyle>
          <a:p>
            <a:pPr>
              <a:defRPr/>
            </a:pPr>
            <a:endParaRPr lang="en-US"/>
          </a:p>
        </p:txBody>
      </p:sp>
      <p:sp>
        <p:nvSpPr>
          <p:cNvPr id="7" name="Rectangle 49"/>
          <p:cNvSpPr>
            <a:spLocks noGrp="1" noChangeArrowheads="1"/>
          </p:cNvSpPr>
          <p:nvPr>
            <p:ph type="sldNum" sz="quarter" idx="12"/>
          </p:nvPr>
        </p:nvSpPr>
        <p:spPr>
          <a:ln/>
        </p:spPr>
        <p:txBody>
          <a:bodyPr/>
          <a:lstStyle>
            <a:lvl1pPr>
              <a:defRPr/>
            </a:lvl1pPr>
          </a:lstStyle>
          <a:p>
            <a:pPr>
              <a:defRPr/>
            </a:pPr>
            <a:fld id="{B1FED6A5-E2E7-4D38-964F-EDFE33AB39FF}" type="slidenum">
              <a:rPr lang="en-US"/>
              <a:pPr>
                <a:defRPr/>
              </a:pPr>
              <a:t>‹#›</a:t>
            </a:fld>
            <a:endParaRPr lang="en-US"/>
          </a:p>
        </p:txBody>
      </p:sp>
    </p:spTree>
    <p:extLst>
      <p:ext uri="{BB962C8B-B14F-4D97-AF65-F5344CB8AC3E}">
        <p14:creationId xmlns:p14="http://schemas.microsoft.com/office/powerpoint/2010/main" val="13255733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42913" y="103188"/>
            <a:ext cx="8243887" cy="131445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456113"/>
          </a:xfrm>
        </p:spPr>
        <p:txBody>
          <a:bodyPr/>
          <a:lstStyle/>
          <a:p>
            <a:pPr lvl="0"/>
            <a:endParaRPr lang="en-US" noProof="0"/>
          </a:p>
        </p:txBody>
      </p:sp>
      <p:sp>
        <p:nvSpPr>
          <p:cNvPr id="4" name="Rectangle 47"/>
          <p:cNvSpPr>
            <a:spLocks noGrp="1" noChangeArrowheads="1"/>
          </p:cNvSpPr>
          <p:nvPr>
            <p:ph type="dt" sz="half" idx="10"/>
          </p:nvPr>
        </p:nvSpPr>
        <p:spPr>
          <a:ln/>
        </p:spPr>
        <p:txBody>
          <a:bodyPr/>
          <a:lstStyle>
            <a:lvl1pPr>
              <a:defRPr/>
            </a:lvl1pPr>
          </a:lstStyle>
          <a:p>
            <a:pPr>
              <a:defRPr/>
            </a:pPr>
            <a:endParaRPr lang="en-US"/>
          </a:p>
        </p:txBody>
      </p:sp>
      <p:sp>
        <p:nvSpPr>
          <p:cNvPr id="5" name="Rectangle 48"/>
          <p:cNvSpPr>
            <a:spLocks noGrp="1" noChangeArrowheads="1"/>
          </p:cNvSpPr>
          <p:nvPr>
            <p:ph type="ftr" sz="quarter" idx="11"/>
          </p:nvPr>
        </p:nvSpPr>
        <p:spPr>
          <a:ln/>
        </p:spPr>
        <p:txBody>
          <a:bodyPr/>
          <a:lstStyle>
            <a:lvl1pPr>
              <a:defRPr/>
            </a:lvl1pPr>
          </a:lstStyle>
          <a:p>
            <a:pPr>
              <a:defRPr/>
            </a:pPr>
            <a:endParaRPr lang="en-US"/>
          </a:p>
        </p:txBody>
      </p:sp>
      <p:sp>
        <p:nvSpPr>
          <p:cNvPr id="6" name="Rectangle 49"/>
          <p:cNvSpPr>
            <a:spLocks noGrp="1" noChangeArrowheads="1"/>
          </p:cNvSpPr>
          <p:nvPr>
            <p:ph type="sldNum" sz="quarter" idx="12"/>
          </p:nvPr>
        </p:nvSpPr>
        <p:spPr>
          <a:ln/>
        </p:spPr>
        <p:txBody>
          <a:bodyPr/>
          <a:lstStyle>
            <a:lvl1pPr>
              <a:defRPr/>
            </a:lvl1pPr>
          </a:lstStyle>
          <a:p>
            <a:pPr>
              <a:defRPr/>
            </a:pPr>
            <a:fld id="{176CD553-2DBF-4F02-87DC-560348753492}" type="slidenum">
              <a:rPr lang="en-US"/>
              <a:pPr>
                <a:defRPr/>
              </a:pPr>
              <a:t>‹#›</a:t>
            </a:fld>
            <a:endParaRPr lang="en-US"/>
          </a:p>
        </p:txBody>
      </p:sp>
    </p:spTree>
    <p:extLst>
      <p:ext uri="{BB962C8B-B14F-4D97-AF65-F5344CB8AC3E}">
        <p14:creationId xmlns:p14="http://schemas.microsoft.com/office/powerpoint/2010/main" val="3954263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778182A0-917A-4DA3-9263-713339CC2767}" type="datetimeFigureOut">
              <a:rPr lang="en-US" smtClean="0"/>
              <a:t>6/14/2023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9850FC-558C-4B75-B486-3A9575E69A00}"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8182A0-917A-4DA3-9263-713339CC2767}" type="datetimeFigureOut">
              <a:rPr lang="en-US" smtClean="0"/>
              <a:t>6/14/2023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9850FC-558C-4B75-B486-3A9575E69A0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778182A0-917A-4DA3-9263-713339CC2767}" type="datetimeFigureOut">
              <a:rPr lang="en-US" smtClean="0"/>
              <a:t>6/14/2023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9850FC-558C-4B75-B486-3A9575E69A0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09600" y="274638"/>
            <a:ext cx="7924800" cy="11430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778182A0-917A-4DA3-9263-713339CC2767}" type="datetimeFigureOut">
              <a:rPr lang="en-US" smtClean="0"/>
              <a:t>6/14/2023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9850FC-558C-4B75-B486-3A9575E69A0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8182A0-917A-4DA3-9263-713339CC2767}" type="datetimeFigureOut">
              <a:rPr lang="en-US" smtClean="0"/>
              <a:t>6/14/2023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9850FC-558C-4B75-B486-3A9575E69A0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8182A0-917A-4DA3-9263-713339CC2767}" type="datetimeFigureOut">
              <a:rPr lang="en-US" smtClean="0"/>
              <a:t>6/14/2023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9850FC-558C-4B75-B486-3A9575E69A0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8182A0-917A-4DA3-9263-713339CC2767}" type="datetimeFigureOut">
              <a:rPr lang="en-US" smtClean="0"/>
              <a:t>6/14/2023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9850FC-558C-4B75-B486-3A9575E69A0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8182A0-917A-4DA3-9263-713339CC2767}" type="datetimeFigureOut">
              <a:rPr lang="en-US" smtClean="0"/>
              <a:t>6/14/2023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9850FC-558C-4B75-B486-3A9575E69A0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5"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778182A0-917A-4DA3-9263-713339CC2767}" type="datetimeFigureOut">
              <a:rPr lang="en-US" smtClean="0"/>
              <a:t>6/14/2023</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C29850FC-558C-4B75-B486-3A9575E69A00}"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4"/>
          <p:cNvSpPr>
            <a:spLocks noGrp="1" noChangeArrowheads="1"/>
          </p:cNvSpPr>
          <p:nvPr>
            <p:ph type="ftr" sz="quarter" idx="11"/>
          </p:nvPr>
        </p:nvSpPr>
        <p:spPr>
          <a:xfrm>
            <a:off x="3124200" y="6248400"/>
            <a:ext cx="2895600" cy="457200"/>
          </a:xfrm>
          <a:prstGeom prst="rect">
            <a:avLst/>
          </a:prstGeom>
        </p:spPr>
        <p:txBody>
          <a:bodyPr/>
          <a:lstStyle/>
          <a:p>
            <a:endParaRPr lang="en-US" dirty="0"/>
          </a:p>
        </p:txBody>
      </p:sp>
      <p:sp>
        <p:nvSpPr>
          <p:cNvPr id="2051" name="Rectangle 3"/>
          <p:cNvSpPr>
            <a:spLocks noGrp="1" noChangeArrowheads="1"/>
          </p:cNvSpPr>
          <p:nvPr>
            <p:ph type="subTitle" idx="1"/>
          </p:nvPr>
        </p:nvSpPr>
        <p:spPr>
          <a:xfrm>
            <a:off x="1371600" y="3886200"/>
            <a:ext cx="6629400" cy="1752600"/>
          </a:xfrm>
        </p:spPr>
        <p:txBody>
          <a:bodyPr/>
          <a:lstStyle/>
          <a:p>
            <a:r>
              <a:rPr lang="en-US" sz="2000" dirty="0"/>
              <a:t>PENGANTAR KECERDASAN BUATAN</a:t>
            </a:r>
          </a:p>
          <a:p>
            <a:r>
              <a:rPr lang="en-US" sz="2000" dirty="0"/>
              <a:t>Part 1</a:t>
            </a:r>
          </a:p>
        </p:txBody>
      </p:sp>
      <p:sp>
        <p:nvSpPr>
          <p:cNvPr id="2050" name="Rectangle 2"/>
          <p:cNvSpPr>
            <a:spLocks noGrp="1" noChangeArrowheads="1"/>
          </p:cNvSpPr>
          <p:nvPr>
            <p:ph type="ctrTitle"/>
          </p:nvPr>
        </p:nvSpPr>
        <p:spPr>
          <a:xfrm>
            <a:off x="685800" y="1066800"/>
            <a:ext cx="7772400" cy="1736725"/>
          </a:xfrm>
        </p:spPr>
        <p:txBody>
          <a:bodyPr/>
          <a:lstStyle/>
          <a:p>
            <a:r>
              <a:rPr lang="en-US" sz="4800"/>
              <a:t>KECERDASAN BUATAN</a:t>
            </a:r>
            <a:br>
              <a:rPr lang="en-US" sz="4800"/>
            </a:br>
            <a:r>
              <a:rPr lang="en-US" sz="3200"/>
              <a:t>(ARTIFICIAL INTELLIGENCE)</a:t>
            </a:r>
          </a:p>
        </p:txBody>
      </p:sp>
    </p:spTree>
    <p:extLst>
      <p:ext uri="{BB962C8B-B14F-4D97-AF65-F5344CB8AC3E}">
        <p14:creationId xmlns:p14="http://schemas.microsoft.com/office/powerpoint/2010/main" val="66922855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endParaRPr lang="en-US" dirty="0"/>
          </a:p>
        </p:txBody>
      </p:sp>
      <p:sp>
        <p:nvSpPr>
          <p:cNvPr id="92163" name="Rectangle 3"/>
          <p:cNvSpPr>
            <a:spLocks noGrp="1" noChangeArrowheads="1"/>
          </p:cNvSpPr>
          <p:nvPr>
            <p:ph sz="quarter" idx="13"/>
          </p:nvPr>
        </p:nvSpPr>
        <p:spPr>
          <a:xfrm>
            <a:off x="457200" y="1143000"/>
            <a:ext cx="8229600" cy="4987925"/>
          </a:xfrm>
        </p:spPr>
        <p:txBody>
          <a:bodyPr/>
          <a:lstStyle/>
          <a:p>
            <a:r>
              <a:rPr lang="en-US" sz="2800"/>
              <a:t>Sudut Pandang Bisnis</a:t>
            </a:r>
          </a:p>
          <a:p>
            <a:pPr>
              <a:buFont typeface="Wingdings" pitchFamily="2" charset="2"/>
              <a:buNone/>
            </a:pPr>
            <a:r>
              <a:rPr lang="en-US" sz="2800"/>
              <a:t>	Kecerdasan buatan adalah kumpulan peralatan yang sangat powerful dan metodologis dalam menyelesaikan masalah bisnis</a:t>
            </a:r>
          </a:p>
          <a:p>
            <a:pPr>
              <a:buFont typeface="Wingdings" pitchFamily="2" charset="2"/>
              <a:buNone/>
            </a:pPr>
            <a:endParaRPr lang="en-US" sz="1200"/>
          </a:p>
          <a:p>
            <a:r>
              <a:rPr lang="en-US" sz="2800"/>
              <a:t>Sudut Pandang Pemrogram</a:t>
            </a:r>
          </a:p>
          <a:p>
            <a:pPr>
              <a:buFont typeface="Wingdings" pitchFamily="2" charset="2"/>
              <a:buNone/>
            </a:pPr>
            <a:r>
              <a:rPr lang="en-US" sz="2800"/>
              <a:t>	Kecerdasan buatan meliputi studi tentang pemrograman simbolik, </a:t>
            </a:r>
            <a:r>
              <a:rPr lang="en-US" sz="2800" i="1"/>
              <a:t>problem solving</a:t>
            </a:r>
            <a:r>
              <a:rPr lang="en-US" sz="2800"/>
              <a:t>, dan pencarian (</a:t>
            </a:r>
            <a:r>
              <a:rPr lang="en-US" sz="2800" i="1"/>
              <a:t>searching</a:t>
            </a:r>
            <a:r>
              <a:rPr lang="en-US" sz="2800"/>
              <a:t>)</a:t>
            </a:r>
          </a:p>
        </p:txBody>
      </p:sp>
    </p:spTree>
    <p:extLst>
      <p:ext uri="{BB962C8B-B14F-4D97-AF65-F5344CB8AC3E}">
        <p14:creationId xmlns:p14="http://schemas.microsoft.com/office/powerpoint/2010/main" val="31174781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533400"/>
            <a:ext cx="8305800" cy="914400"/>
          </a:xfrm>
        </p:spPr>
        <p:txBody>
          <a:bodyPr/>
          <a:lstStyle/>
          <a:p>
            <a:r>
              <a:rPr lang="en-US"/>
              <a:t>2 Bagian Utama AI</a:t>
            </a:r>
          </a:p>
        </p:txBody>
      </p:sp>
      <p:sp>
        <p:nvSpPr>
          <p:cNvPr id="5" name="Footer Placeholder 4"/>
          <p:cNvSpPr>
            <a:spLocks noGrp="1"/>
          </p:cNvSpPr>
          <p:nvPr>
            <p:ph type="ftr" sz="quarter" idx="11"/>
          </p:nvPr>
        </p:nvSpPr>
        <p:spPr/>
        <p:txBody>
          <a:bodyPr/>
          <a:lstStyle/>
          <a:p>
            <a:endParaRPr lang="en-US" dirty="0"/>
          </a:p>
        </p:txBody>
      </p:sp>
      <p:sp>
        <p:nvSpPr>
          <p:cNvPr id="25603" name="Rectangle 3"/>
          <p:cNvSpPr>
            <a:spLocks noGrp="1" noChangeArrowheads="1"/>
          </p:cNvSpPr>
          <p:nvPr>
            <p:ph sz="quarter" idx="13"/>
          </p:nvPr>
        </p:nvSpPr>
        <p:spPr>
          <a:xfrm>
            <a:off x="457200" y="1981200"/>
            <a:ext cx="8229600" cy="4191000"/>
          </a:xfrm>
        </p:spPr>
        <p:txBody>
          <a:bodyPr>
            <a:normAutofit/>
          </a:bodyPr>
          <a:lstStyle/>
          <a:p>
            <a:r>
              <a:rPr lang="en-US" sz="2800"/>
              <a:t>Basis Pengetahuan (</a:t>
            </a:r>
            <a:r>
              <a:rPr lang="en-US" sz="2800" i="1"/>
              <a:t>knowledge base</a:t>
            </a:r>
            <a:r>
              <a:rPr lang="en-US" sz="2800"/>
              <a:t>)</a:t>
            </a:r>
          </a:p>
          <a:p>
            <a:pPr>
              <a:buFont typeface="Wingdings" pitchFamily="2" charset="2"/>
              <a:buNone/>
            </a:pPr>
            <a:r>
              <a:rPr lang="en-US" sz="2800"/>
              <a:t>	berisi fakta-fakta, teori, pemikiran dan hubungan komponen satu dengan yang lainnya</a:t>
            </a:r>
          </a:p>
          <a:p>
            <a:endParaRPr lang="en-US" sz="1200"/>
          </a:p>
          <a:p>
            <a:r>
              <a:rPr lang="en-US" sz="2800"/>
              <a:t>Motor Inferensi (</a:t>
            </a:r>
            <a:r>
              <a:rPr lang="en-US" sz="2800" i="1"/>
              <a:t>inference engine</a:t>
            </a:r>
            <a:r>
              <a:rPr lang="en-US" sz="2800"/>
              <a:t>) </a:t>
            </a:r>
          </a:p>
          <a:p>
            <a:pPr>
              <a:buFont typeface="Wingdings" pitchFamily="2" charset="2"/>
              <a:buNone/>
            </a:pPr>
            <a:r>
              <a:rPr lang="en-US" sz="2800"/>
              <a:t>	Kemampuan menarik kesimpulan berdasar pengalaman. Berkaitan dengan representasi dan duplikasi proses tersebut melalui mesin (misalnya, komputer dan robot).</a:t>
            </a:r>
          </a:p>
        </p:txBody>
      </p:sp>
    </p:spTree>
    <p:extLst>
      <p:ext uri="{BB962C8B-B14F-4D97-AF65-F5344CB8AC3E}">
        <p14:creationId xmlns:p14="http://schemas.microsoft.com/office/powerpoint/2010/main" val="1287692505"/>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990600" y="304800"/>
            <a:ext cx="7772400" cy="1112838"/>
          </a:xfrm>
        </p:spPr>
        <p:txBody>
          <a:bodyPr/>
          <a:lstStyle/>
          <a:p>
            <a:r>
              <a:rPr lang="en-US"/>
              <a:t>Konsep Kecerdasan Buatan</a:t>
            </a:r>
          </a:p>
        </p:txBody>
      </p:sp>
      <p:sp>
        <p:nvSpPr>
          <p:cNvPr id="5" name="Footer Placeholder 4"/>
          <p:cNvSpPr>
            <a:spLocks noGrp="1"/>
          </p:cNvSpPr>
          <p:nvPr>
            <p:ph type="ftr" sz="quarter" idx="11"/>
          </p:nvPr>
        </p:nvSpPr>
        <p:spPr/>
        <p:txBody>
          <a:bodyPr/>
          <a:lstStyle/>
          <a:p>
            <a:endParaRPr lang="en-US" dirty="0"/>
          </a:p>
        </p:txBody>
      </p:sp>
      <p:sp>
        <p:nvSpPr>
          <p:cNvPr id="26627" name="Rectangle 3"/>
          <p:cNvSpPr>
            <a:spLocks noGrp="1" noChangeArrowheads="1"/>
          </p:cNvSpPr>
          <p:nvPr>
            <p:ph sz="quarter" idx="13"/>
          </p:nvPr>
        </p:nvSpPr>
        <p:spPr>
          <a:xfrm>
            <a:off x="457200" y="1524000"/>
            <a:ext cx="8229600" cy="4572000"/>
          </a:xfrm>
        </p:spPr>
        <p:txBody>
          <a:bodyPr/>
          <a:lstStyle/>
          <a:p>
            <a:r>
              <a:rPr lang="en-US" sz="2800"/>
              <a:t>Turing Test</a:t>
            </a:r>
          </a:p>
          <a:p>
            <a:pPr>
              <a:buFont typeface="Wingdings" pitchFamily="2" charset="2"/>
              <a:buNone/>
            </a:pPr>
            <a:r>
              <a:rPr lang="en-US" sz="2800"/>
              <a:t>	Metode Pengujian Kecerdasan (Alan Turing).</a:t>
            </a:r>
          </a:p>
          <a:p>
            <a:pPr>
              <a:buFont typeface="Wingdings" pitchFamily="2" charset="2"/>
              <a:buNone/>
            </a:pPr>
            <a:r>
              <a:rPr lang="en-US" sz="2800"/>
              <a:t>	Proses uji ini melibatkan seorang penanya (manusia) dan dua obyek yang ditanyai.</a:t>
            </a:r>
          </a:p>
          <a:p>
            <a:pPr>
              <a:buFont typeface="Wingdings" pitchFamily="2" charset="2"/>
              <a:buNone/>
            </a:pPr>
            <a:endParaRPr lang="en-US" sz="1200">
              <a:latin typeface="Book Antiqua" pitchFamily="18" charset="0"/>
            </a:endParaRPr>
          </a:p>
          <a:p>
            <a:r>
              <a:rPr lang="en-US" sz="2800"/>
              <a:t>Pemrosesan Simbolik</a:t>
            </a:r>
          </a:p>
          <a:p>
            <a:pPr>
              <a:buFont typeface="Wingdings" pitchFamily="2" charset="2"/>
              <a:buNone/>
            </a:pPr>
            <a:r>
              <a:rPr lang="en-US" sz="2800"/>
              <a:t>	Sifat penting dari AI adalah bahwa AI merupakan bagian dari ilmu komputer yang melakukan proses secara simbolik dan non-algoritmik dalam penyelesain masalah.</a:t>
            </a:r>
          </a:p>
        </p:txBody>
      </p:sp>
    </p:spTree>
    <p:extLst>
      <p:ext uri="{BB962C8B-B14F-4D97-AF65-F5344CB8AC3E}">
        <p14:creationId xmlns:p14="http://schemas.microsoft.com/office/powerpoint/2010/main" val="1667154340"/>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endParaRPr lang="en-US" dirty="0"/>
          </a:p>
        </p:txBody>
      </p:sp>
      <p:sp>
        <p:nvSpPr>
          <p:cNvPr id="27651" name="Rectangle 3"/>
          <p:cNvSpPr>
            <a:spLocks noGrp="1" noChangeArrowheads="1"/>
          </p:cNvSpPr>
          <p:nvPr>
            <p:ph sz="quarter" idx="13"/>
          </p:nvPr>
        </p:nvSpPr>
        <p:spPr>
          <a:xfrm>
            <a:off x="457200" y="990600"/>
            <a:ext cx="8229600" cy="5562600"/>
          </a:xfrm>
        </p:spPr>
        <p:txBody>
          <a:bodyPr/>
          <a:lstStyle/>
          <a:p>
            <a:r>
              <a:rPr lang="en-US" sz="2800"/>
              <a:t>Heuristic </a:t>
            </a:r>
          </a:p>
          <a:p>
            <a:pPr>
              <a:buFont typeface="Wingdings" pitchFamily="2" charset="2"/>
              <a:buNone/>
            </a:pPr>
            <a:r>
              <a:rPr lang="en-US" sz="2800">
                <a:sym typeface="Wingdings" pitchFamily="2" charset="2"/>
              </a:rPr>
              <a:t>	Suatu strategi untuk melakukan proses pencarian </a:t>
            </a:r>
            <a:r>
              <a:rPr lang="en-US" sz="2800" i="1">
                <a:sym typeface="Wingdings" pitchFamily="2" charset="2"/>
              </a:rPr>
              <a:t>(search)</a:t>
            </a:r>
            <a:r>
              <a:rPr lang="en-US" sz="2800">
                <a:sym typeface="Wingdings" pitchFamily="2" charset="2"/>
              </a:rPr>
              <a:t> ruang problem secara efektif, yang memandu proses pencarian yang kita lakukan di sepanjang jalur yang memiliki kemungkinan sukses paling besar.</a:t>
            </a:r>
          </a:p>
          <a:p>
            <a:endParaRPr lang="en-US" sz="2800">
              <a:sym typeface="Wingdings" pitchFamily="2" charset="2"/>
            </a:endParaRPr>
          </a:p>
        </p:txBody>
      </p:sp>
    </p:spTree>
    <p:extLst>
      <p:ext uri="{BB962C8B-B14F-4D97-AF65-F5344CB8AC3E}">
        <p14:creationId xmlns:p14="http://schemas.microsoft.com/office/powerpoint/2010/main" val="3340207365"/>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endParaRPr lang="en-US" dirty="0"/>
          </a:p>
        </p:txBody>
      </p:sp>
      <p:sp>
        <p:nvSpPr>
          <p:cNvPr id="28675" name="Rectangle 3"/>
          <p:cNvSpPr>
            <a:spLocks noGrp="1" noChangeArrowheads="1"/>
          </p:cNvSpPr>
          <p:nvPr>
            <p:ph sz="quarter" idx="13"/>
          </p:nvPr>
        </p:nvSpPr>
        <p:spPr>
          <a:xfrm>
            <a:off x="381000" y="990600"/>
            <a:ext cx="8229600" cy="5334000"/>
          </a:xfrm>
        </p:spPr>
        <p:txBody>
          <a:bodyPr/>
          <a:lstStyle/>
          <a:p>
            <a:r>
              <a:rPr lang="en-US" sz="2800">
                <a:sym typeface="Wingdings" pitchFamily="2" charset="2"/>
              </a:rPr>
              <a:t>Inferensi (Penarikan Kesimpulan)  AI mencoba membuat mesin memiliki kemampuan berpikir atau mempertimbangkan </a:t>
            </a:r>
            <a:r>
              <a:rPr lang="en-US" sz="2800" i="1">
                <a:sym typeface="Wingdings" pitchFamily="2" charset="2"/>
              </a:rPr>
              <a:t>(reasoning), </a:t>
            </a:r>
            <a:r>
              <a:rPr lang="en-US" sz="2800">
                <a:sym typeface="Wingdings" pitchFamily="2" charset="2"/>
              </a:rPr>
              <a:t>termasuk didalamnya proses </a:t>
            </a:r>
            <a:r>
              <a:rPr lang="en-US" sz="2800" i="1">
                <a:sym typeface="Wingdings" pitchFamily="2" charset="2"/>
              </a:rPr>
              <a:t>(inferencing)</a:t>
            </a:r>
            <a:r>
              <a:rPr lang="en-US" sz="2800">
                <a:sym typeface="Wingdings" pitchFamily="2" charset="2"/>
              </a:rPr>
              <a:t> berdasarkan fakta-fakta dan aturan dengan menggunakan metode heuristik, dll</a:t>
            </a:r>
            <a:endParaRPr lang="en-US" sz="2800"/>
          </a:p>
          <a:p>
            <a:endParaRPr lang="en-US" sz="1200"/>
          </a:p>
          <a:p>
            <a:r>
              <a:rPr lang="en-US" sz="2800"/>
              <a:t>Pencocokan Pola </a:t>
            </a:r>
            <a:r>
              <a:rPr lang="en-US" sz="2800" i="1"/>
              <a:t>(Pattern Matching) </a:t>
            </a:r>
            <a:r>
              <a:rPr lang="en-US" sz="2800">
                <a:sym typeface="Wingdings" pitchFamily="2" charset="2"/>
              </a:rPr>
              <a:t> Berusaha untuk menjelaskan obyek, kejadian </a:t>
            </a:r>
            <a:r>
              <a:rPr lang="en-US" sz="2800" i="1">
                <a:sym typeface="Wingdings" pitchFamily="2" charset="2"/>
              </a:rPr>
              <a:t>(events) </a:t>
            </a:r>
            <a:r>
              <a:rPr lang="en-US" sz="2800">
                <a:sym typeface="Wingdings" pitchFamily="2" charset="2"/>
              </a:rPr>
              <a:t>atau proses, dalam hubungan logik atau komputasional</a:t>
            </a:r>
          </a:p>
        </p:txBody>
      </p:sp>
    </p:spTree>
    <p:extLst>
      <p:ext uri="{BB962C8B-B14F-4D97-AF65-F5344CB8AC3E}">
        <p14:creationId xmlns:p14="http://schemas.microsoft.com/office/powerpoint/2010/main" val="1925464277"/>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n-US"/>
              <a:t>“State of the Art” AI</a:t>
            </a:r>
          </a:p>
        </p:txBody>
      </p:sp>
      <p:sp>
        <p:nvSpPr>
          <p:cNvPr id="5" name="Footer Placeholder 4"/>
          <p:cNvSpPr>
            <a:spLocks noGrp="1"/>
          </p:cNvSpPr>
          <p:nvPr>
            <p:ph type="ftr" sz="quarter" idx="11"/>
          </p:nvPr>
        </p:nvSpPr>
        <p:spPr/>
        <p:txBody>
          <a:bodyPr/>
          <a:lstStyle/>
          <a:p>
            <a:endParaRPr lang="en-US" dirty="0"/>
          </a:p>
        </p:txBody>
      </p:sp>
      <p:sp>
        <p:nvSpPr>
          <p:cNvPr id="70659" name="Rectangle 3"/>
          <p:cNvSpPr>
            <a:spLocks noGrp="1" noChangeArrowheads="1"/>
          </p:cNvSpPr>
          <p:nvPr>
            <p:ph sz="quarter" idx="13"/>
          </p:nvPr>
        </p:nvSpPr>
        <p:spPr>
          <a:xfrm>
            <a:off x="457200" y="1447800"/>
            <a:ext cx="8229600" cy="4683125"/>
          </a:xfrm>
        </p:spPr>
        <p:txBody>
          <a:bodyPr>
            <a:normAutofit lnSpcReduction="10000"/>
          </a:bodyPr>
          <a:lstStyle/>
          <a:p>
            <a:pPr>
              <a:lnSpc>
                <a:spcPct val="80000"/>
              </a:lnSpc>
            </a:pPr>
            <a:r>
              <a:rPr lang="en-US" sz="2400"/>
              <a:t>Deep Blue mengalahkan Kasparov, juara dunia Catur.</a:t>
            </a:r>
          </a:p>
          <a:p>
            <a:pPr>
              <a:lnSpc>
                <a:spcPct val="80000"/>
              </a:lnSpc>
            </a:pPr>
            <a:r>
              <a:rPr lang="en-US" sz="2400"/>
              <a:t>PEGASUS, suatu sistem memahami ucapan yang mampu menangani transaksi seperti mendapatkan informasi tiket udara termurah.</a:t>
            </a:r>
          </a:p>
          <a:p>
            <a:pPr>
              <a:lnSpc>
                <a:spcPct val="80000"/>
              </a:lnSpc>
            </a:pPr>
            <a:r>
              <a:rPr lang="en-US" sz="2400"/>
              <a:t>MARVEL: suatu sistem pakar real-time memonitor arus data dari pesawat Voyager dan setiap anomali sinyal.</a:t>
            </a:r>
          </a:p>
          <a:p>
            <a:pPr>
              <a:lnSpc>
                <a:spcPct val="80000"/>
              </a:lnSpc>
            </a:pPr>
            <a:r>
              <a:rPr lang="en-US" sz="2400"/>
              <a:t>Sistem robot mengemudikan sebuah mobil dengan kecepatan yang cepat pada jalan raya umum.</a:t>
            </a:r>
          </a:p>
          <a:p>
            <a:pPr>
              <a:lnSpc>
                <a:spcPct val="80000"/>
              </a:lnSpc>
            </a:pPr>
            <a:r>
              <a:rPr lang="en-US" sz="2400"/>
              <a:t>Suatu diagnostik sistem pakar sedang mengkoreksi hasil diagnosis pakar yang sudah punya reputasi.</a:t>
            </a:r>
          </a:p>
          <a:p>
            <a:pPr>
              <a:lnSpc>
                <a:spcPct val="80000"/>
              </a:lnSpc>
            </a:pPr>
            <a:r>
              <a:rPr lang="en-US" sz="2400"/>
              <a:t>Agent pintar untuk bermacam-macam domain yang bertambah pada laju yang sangat tinggi .</a:t>
            </a:r>
          </a:p>
          <a:p>
            <a:pPr>
              <a:lnSpc>
                <a:spcPct val="80000"/>
              </a:lnSpc>
            </a:pPr>
            <a:r>
              <a:rPr lang="en-US" sz="2400"/>
              <a:t>Subjek materi pakar mengajar suatu learning agent penalarannya dalam pusat penentuan gravitasi.</a:t>
            </a:r>
          </a:p>
          <a:p>
            <a:pPr>
              <a:lnSpc>
                <a:spcPct val="80000"/>
              </a:lnSpc>
              <a:buFont typeface="Wingdings" pitchFamily="2" charset="2"/>
              <a:buNone/>
            </a:pPr>
            <a:endParaRPr lang="en-US" sz="2400"/>
          </a:p>
        </p:txBody>
      </p:sp>
    </p:spTree>
    <p:extLst>
      <p:ext uri="{BB962C8B-B14F-4D97-AF65-F5344CB8AC3E}">
        <p14:creationId xmlns:p14="http://schemas.microsoft.com/office/powerpoint/2010/main" val="3052671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914400" y="228600"/>
            <a:ext cx="7772400" cy="1462088"/>
          </a:xfrm>
        </p:spPr>
        <p:txBody>
          <a:bodyPr/>
          <a:lstStyle/>
          <a:p>
            <a:r>
              <a:rPr lang="en-US"/>
              <a:t>Tujuan Kecerdasan Buatan</a:t>
            </a:r>
          </a:p>
        </p:txBody>
      </p:sp>
      <p:sp>
        <p:nvSpPr>
          <p:cNvPr id="5" name="Footer Placeholder 4"/>
          <p:cNvSpPr>
            <a:spLocks noGrp="1"/>
          </p:cNvSpPr>
          <p:nvPr>
            <p:ph type="ftr" sz="quarter" idx="11"/>
          </p:nvPr>
        </p:nvSpPr>
        <p:spPr/>
        <p:txBody>
          <a:bodyPr/>
          <a:lstStyle/>
          <a:p>
            <a:endParaRPr lang="en-US" dirty="0"/>
          </a:p>
        </p:txBody>
      </p:sp>
      <p:sp>
        <p:nvSpPr>
          <p:cNvPr id="29699" name="Rectangle 3"/>
          <p:cNvSpPr>
            <a:spLocks noGrp="1" noChangeArrowheads="1"/>
          </p:cNvSpPr>
          <p:nvPr>
            <p:ph sz="quarter" idx="13"/>
          </p:nvPr>
        </p:nvSpPr>
        <p:spPr>
          <a:xfrm>
            <a:off x="457200" y="1828800"/>
            <a:ext cx="8229600" cy="4302125"/>
          </a:xfrm>
        </p:spPr>
        <p:txBody>
          <a:bodyPr/>
          <a:lstStyle/>
          <a:p>
            <a:r>
              <a:rPr lang="en-US" sz="2800"/>
              <a:t>Membuat komputer lebih cerdas</a:t>
            </a:r>
          </a:p>
          <a:p>
            <a:r>
              <a:rPr lang="en-US" sz="2800"/>
              <a:t>Mengerti tentang kecerdasan</a:t>
            </a:r>
          </a:p>
          <a:p>
            <a:r>
              <a:rPr lang="en-US" sz="2800"/>
              <a:t>Membuat mesin lebih berguna</a:t>
            </a:r>
          </a:p>
        </p:txBody>
      </p:sp>
    </p:spTree>
    <p:extLst>
      <p:ext uri="{BB962C8B-B14F-4D97-AF65-F5344CB8AC3E}">
        <p14:creationId xmlns:p14="http://schemas.microsoft.com/office/powerpoint/2010/main" val="4215367600"/>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457200" y="277813"/>
            <a:ext cx="8229600" cy="5741987"/>
          </a:xfrm>
        </p:spPr>
        <p:txBody>
          <a:bodyPr/>
          <a:lstStyle/>
          <a:p>
            <a:r>
              <a:rPr lang="en-US" dirty="0" err="1"/>
              <a:t>Kecerdasan</a:t>
            </a:r>
            <a:r>
              <a:rPr lang="en-US" dirty="0"/>
              <a:t> </a:t>
            </a:r>
            <a:r>
              <a:rPr lang="en-US" dirty="0" err="1"/>
              <a:t>Buatan</a:t>
            </a:r>
            <a:br>
              <a:rPr lang="en-US" dirty="0"/>
            </a:br>
            <a:r>
              <a:rPr lang="en-US" dirty="0"/>
              <a:t>VS</a:t>
            </a:r>
            <a:br>
              <a:rPr lang="en-US" dirty="0"/>
            </a:br>
            <a:r>
              <a:rPr lang="en-US" dirty="0" err="1"/>
              <a:t>Kecerdasan</a:t>
            </a:r>
            <a:r>
              <a:rPr lang="en-US" dirty="0"/>
              <a:t> </a:t>
            </a:r>
            <a:r>
              <a:rPr lang="en-US" dirty="0" err="1"/>
              <a:t>Alami</a:t>
            </a:r>
            <a:endParaRPr lang="en-US" dirty="0"/>
          </a:p>
        </p:txBody>
      </p:sp>
      <p:sp>
        <p:nvSpPr>
          <p:cNvPr id="4"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7378873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838200" y="304800"/>
            <a:ext cx="7772400" cy="1462088"/>
          </a:xfrm>
        </p:spPr>
        <p:txBody>
          <a:bodyPr>
            <a:normAutofit/>
          </a:bodyPr>
          <a:lstStyle/>
          <a:p>
            <a:r>
              <a:rPr lang="en-US" sz="3600"/>
              <a:t>Perbedaan Kecerdasan Buatan dengan Kecerdasan Alami</a:t>
            </a:r>
          </a:p>
        </p:txBody>
      </p:sp>
      <p:sp>
        <p:nvSpPr>
          <p:cNvPr id="5" name="Footer Placeholder 4"/>
          <p:cNvSpPr>
            <a:spLocks noGrp="1"/>
          </p:cNvSpPr>
          <p:nvPr>
            <p:ph type="ftr" sz="quarter" idx="11"/>
          </p:nvPr>
        </p:nvSpPr>
        <p:spPr/>
        <p:txBody>
          <a:bodyPr/>
          <a:lstStyle/>
          <a:p>
            <a:endParaRPr lang="en-US" dirty="0"/>
          </a:p>
        </p:txBody>
      </p:sp>
      <p:sp>
        <p:nvSpPr>
          <p:cNvPr id="30723" name="Rectangle 3"/>
          <p:cNvSpPr>
            <a:spLocks noGrp="1" noChangeArrowheads="1"/>
          </p:cNvSpPr>
          <p:nvPr>
            <p:ph sz="quarter" idx="13"/>
          </p:nvPr>
        </p:nvSpPr>
        <p:spPr>
          <a:xfrm>
            <a:off x="457200" y="1981200"/>
            <a:ext cx="8229600" cy="4648200"/>
          </a:xfrm>
        </p:spPr>
        <p:txBody>
          <a:bodyPr/>
          <a:lstStyle/>
          <a:p>
            <a:pPr>
              <a:lnSpc>
                <a:spcPct val="90000"/>
              </a:lnSpc>
            </a:pPr>
            <a:r>
              <a:rPr lang="en-US" sz="2400"/>
              <a:t>Lebih permanen</a:t>
            </a:r>
          </a:p>
          <a:p>
            <a:pPr>
              <a:lnSpc>
                <a:spcPct val="90000"/>
              </a:lnSpc>
            </a:pPr>
            <a:r>
              <a:rPr lang="en-US" sz="2400"/>
              <a:t>Menawarkan kemudahan duplikasi dan penyebaran</a:t>
            </a:r>
          </a:p>
          <a:p>
            <a:pPr>
              <a:lnSpc>
                <a:spcPct val="90000"/>
              </a:lnSpc>
            </a:pPr>
            <a:r>
              <a:rPr lang="en-US" sz="2400"/>
              <a:t>Lebih murah daripada kecerdasan alami</a:t>
            </a:r>
          </a:p>
          <a:p>
            <a:pPr>
              <a:lnSpc>
                <a:spcPct val="90000"/>
              </a:lnSpc>
            </a:pPr>
            <a:r>
              <a:rPr lang="en-US" sz="2400"/>
              <a:t>Konsisten dan menyeluruh</a:t>
            </a:r>
          </a:p>
          <a:p>
            <a:pPr>
              <a:lnSpc>
                <a:spcPct val="90000"/>
              </a:lnSpc>
            </a:pPr>
            <a:r>
              <a:rPr lang="en-US" sz="2400"/>
              <a:t>Dapat didokumentasikan</a:t>
            </a:r>
          </a:p>
          <a:p>
            <a:pPr>
              <a:lnSpc>
                <a:spcPct val="90000"/>
              </a:lnSpc>
            </a:pPr>
            <a:r>
              <a:rPr lang="en-US" sz="2400"/>
              <a:t>Dapat mengeksekusi tugas tertentu lebih cepat daripada manusia</a:t>
            </a:r>
          </a:p>
          <a:p>
            <a:pPr>
              <a:lnSpc>
                <a:spcPct val="90000"/>
              </a:lnSpc>
            </a:pPr>
            <a:r>
              <a:rPr lang="en-US" sz="2400"/>
              <a:t>Dapat menjalankan tugas tertentu lebih baik dari banyak atau kebanyakan orang.</a:t>
            </a:r>
          </a:p>
        </p:txBody>
      </p:sp>
    </p:spTree>
    <p:extLst>
      <p:ext uri="{BB962C8B-B14F-4D97-AF65-F5344CB8AC3E}">
        <p14:creationId xmlns:p14="http://schemas.microsoft.com/office/powerpoint/2010/main" val="330227390"/>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914400" y="304800"/>
            <a:ext cx="7772400" cy="1462088"/>
          </a:xfrm>
        </p:spPr>
        <p:txBody>
          <a:bodyPr/>
          <a:lstStyle/>
          <a:p>
            <a:r>
              <a:rPr lang="en-US"/>
              <a:t>Kelebihan Kecerdasan Alami dibanding AI</a:t>
            </a:r>
          </a:p>
        </p:txBody>
      </p:sp>
      <p:sp>
        <p:nvSpPr>
          <p:cNvPr id="5" name="Footer Placeholder 4"/>
          <p:cNvSpPr>
            <a:spLocks noGrp="1"/>
          </p:cNvSpPr>
          <p:nvPr>
            <p:ph type="ftr" sz="quarter" idx="11"/>
          </p:nvPr>
        </p:nvSpPr>
        <p:spPr/>
        <p:txBody>
          <a:bodyPr/>
          <a:lstStyle/>
          <a:p>
            <a:endParaRPr lang="en-US" dirty="0"/>
          </a:p>
        </p:txBody>
      </p:sp>
      <p:sp>
        <p:nvSpPr>
          <p:cNvPr id="31747" name="Rectangle 3"/>
          <p:cNvSpPr>
            <a:spLocks noGrp="1" noChangeArrowheads="1"/>
          </p:cNvSpPr>
          <p:nvPr>
            <p:ph sz="quarter" idx="13"/>
          </p:nvPr>
        </p:nvSpPr>
        <p:spPr>
          <a:xfrm>
            <a:off x="457200" y="1905000"/>
            <a:ext cx="8229600" cy="4495800"/>
          </a:xfrm>
        </p:spPr>
        <p:txBody>
          <a:bodyPr/>
          <a:lstStyle/>
          <a:p>
            <a:r>
              <a:rPr lang="en-US" sz="2800"/>
              <a:t>Bersifat lebih kreatif</a:t>
            </a:r>
          </a:p>
          <a:p>
            <a:r>
              <a:rPr lang="en-US" sz="2800"/>
              <a:t>Dapat melakukan proses pembelajaran secara langsung, sementara AI harus mendapatkan masukan berupa simbol dan representasi-representasi</a:t>
            </a:r>
          </a:p>
          <a:p>
            <a:r>
              <a:rPr lang="en-US" sz="2800"/>
              <a:t>Menggunakan fokus yang luas sebagai referensi untuk pengambilan keputusan. Sebaliknya, AI menggunakan fokus yang sempit</a:t>
            </a:r>
          </a:p>
        </p:txBody>
      </p:sp>
    </p:spTree>
    <p:extLst>
      <p:ext uri="{BB962C8B-B14F-4D97-AF65-F5344CB8AC3E}">
        <p14:creationId xmlns:p14="http://schemas.microsoft.com/office/powerpoint/2010/main" val="339915602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US"/>
              <a:t>Pembahasan</a:t>
            </a:r>
          </a:p>
        </p:txBody>
      </p:sp>
      <p:sp>
        <p:nvSpPr>
          <p:cNvPr id="5" name="Footer Placeholder 4"/>
          <p:cNvSpPr>
            <a:spLocks noGrp="1"/>
          </p:cNvSpPr>
          <p:nvPr>
            <p:ph type="ftr" sz="quarter" idx="11"/>
          </p:nvPr>
        </p:nvSpPr>
        <p:spPr/>
        <p:txBody>
          <a:bodyPr/>
          <a:lstStyle/>
          <a:p>
            <a:endParaRPr lang="en-US" dirty="0"/>
          </a:p>
        </p:txBody>
      </p:sp>
      <p:sp>
        <p:nvSpPr>
          <p:cNvPr id="87043" name="Rectangle 3"/>
          <p:cNvSpPr>
            <a:spLocks noGrp="1" noChangeArrowheads="1"/>
          </p:cNvSpPr>
          <p:nvPr>
            <p:ph sz="quarter" idx="13"/>
          </p:nvPr>
        </p:nvSpPr>
        <p:spPr>
          <a:xfrm>
            <a:off x="1219200" y="1828800"/>
            <a:ext cx="6705600" cy="4302125"/>
          </a:xfrm>
        </p:spPr>
        <p:txBody>
          <a:bodyPr>
            <a:normAutofit/>
          </a:bodyPr>
          <a:lstStyle/>
          <a:p>
            <a:pPr algn="r"/>
            <a:r>
              <a:rPr lang="en-US" sz="2800" dirty="0" err="1"/>
              <a:t>Pengantar</a:t>
            </a:r>
            <a:r>
              <a:rPr lang="en-US" sz="2800" dirty="0"/>
              <a:t> </a:t>
            </a:r>
            <a:r>
              <a:rPr lang="en-US" sz="2800" dirty="0" err="1"/>
              <a:t>Kecerdasan</a:t>
            </a:r>
            <a:r>
              <a:rPr lang="en-US" sz="2800" dirty="0"/>
              <a:t> </a:t>
            </a:r>
            <a:r>
              <a:rPr lang="en-US" sz="2800" dirty="0" err="1"/>
              <a:t>Buatan</a:t>
            </a:r>
            <a:endParaRPr lang="en-US" sz="2800" dirty="0"/>
          </a:p>
          <a:p>
            <a:pPr algn="r">
              <a:buFont typeface="Wingdings" pitchFamily="2" charset="2"/>
              <a:buNone/>
            </a:pPr>
            <a:r>
              <a:rPr lang="en-US" sz="2800" dirty="0"/>
              <a:t>- </a:t>
            </a:r>
            <a:r>
              <a:rPr lang="en-US" sz="2800" dirty="0" err="1"/>
              <a:t>Definisi</a:t>
            </a:r>
            <a:r>
              <a:rPr lang="en-US" sz="2800" dirty="0"/>
              <a:t> </a:t>
            </a:r>
            <a:r>
              <a:rPr lang="en-US" sz="2800" dirty="0" err="1"/>
              <a:t>kecerdasan</a:t>
            </a:r>
            <a:r>
              <a:rPr lang="en-US" sz="2800" dirty="0"/>
              <a:t> </a:t>
            </a:r>
            <a:r>
              <a:rPr lang="en-US" sz="2800" dirty="0" err="1"/>
              <a:t>buatan</a:t>
            </a:r>
            <a:endParaRPr lang="en-US" sz="2800" dirty="0"/>
          </a:p>
          <a:p>
            <a:pPr algn="r">
              <a:buFont typeface="Wingdings" pitchFamily="2" charset="2"/>
              <a:buNone/>
            </a:pPr>
            <a:r>
              <a:rPr lang="en-US" sz="2800" dirty="0"/>
              <a:t>- </a:t>
            </a:r>
            <a:r>
              <a:rPr lang="en-US" sz="2800" dirty="0" err="1"/>
              <a:t>Kecerdasan</a:t>
            </a:r>
            <a:r>
              <a:rPr lang="en-US" sz="2800" dirty="0"/>
              <a:t> </a:t>
            </a:r>
            <a:r>
              <a:rPr lang="en-US" sz="2800" dirty="0" err="1"/>
              <a:t>buatan</a:t>
            </a:r>
            <a:r>
              <a:rPr lang="en-US" sz="2800" dirty="0"/>
              <a:t> vs </a:t>
            </a:r>
            <a:r>
              <a:rPr lang="en-US" sz="2800" dirty="0" err="1"/>
              <a:t>kecerdasan</a:t>
            </a:r>
            <a:r>
              <a:rPr lang="en-US" sz="2800" dirty="0"/>
              <a:t> </a:t>
            </a:r>
            <a:r>
              <a:rPr lang="en-US" sz="2800" dirty="0" err="1"/>
              <a:t>alami</a:t>
            </a:r>
            <a:endParaRPr lang="en-US" sz="2800" dirty="0"/>
          </a:p>
          <a:p>
            <a:pPr algn="r">
              <a:buFont typeface="Wingdings" pitchFamily="2" charset="2"/>
              <a:buNone/>
            </a:pPr>
            <a:r>
              <a:rPr lang="en-US" sz="2800" dirty="0"/>
              <a:t>- Sejarah </a:t>
            </a:r>
            <a:r>
              <a:rPr lang="en-US" sz="2800" dirty="0" err="1"/>
              <a:t>kecerdasan</a:t>
            </a:r>
            <a:r>
              <a:rPr lang="en-US" sz="2800" dirty="0"/>
              <a:t> </a:t>
            </a:r>
            <a:r>
              <a:rPr lang="en-US" sz="2800" dirty="0" err="1"/>
              <a:t>buatan</a:t>
            </a:r>
            <a:endParaRPr lang="en-US" sz="2800" dirty="0"/>
          </a:p>
          <a:p>
            <a:pPr algn="r">
              <a:buFont typeface="Wingdings" pitchFamily="2" charset="2"/>
              <a:buNone/>
            </a:pPr>
            <a:r>
              <a:rPr lang="en-US" sz="2800" dirty="0"/>
              <a:t>- </a:t>
            </a:r>
            <a:r>
              <a:rPr lang="en-US" sz="2800" dirty="0" err="1"/>
              <a:t>Perkembangan</a:t>
            </a:r>
            <a:r>
              <a:rPr lang="en-US" sz="2800" dirty="0"/>
              <a:t> dan </a:t>
            </a:r>
            <a:r>
              <a:rPr lang="en-US" sz="2800" dirty="0" err="1"/>
              <a:t>aplikasinya</a:t>
            </a:r>
            <a:endParaRPr lang="en-US" sz="2800" dirty="0"/>
          </a:p>
        </p:txBody>
      </p:sp>
    </p:spTree>
    <p:extLst>
      <p:ext uri="{BB962C8B-B14F-4D97-AF65-F5344CB8AC3E}">
        <p14:creationId xmlns:p14="http://schemas.microsoft.com/office/powerpoint/2010/main" val="27679035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457200" y="277813"/>
            <a:ext cx="8229600" cy="5665787"/>
          </a:xfrm>
        </p:spPr>
        <p:txBody>
          <a:bodyPr/>
          <a:lstStyle/>
          <a:p>
            <a:r>
              <a:rPr lang="en-US"/>
              <a:t>Sejarah</a:t>
            </a:r>
            <a:br>
              <a:rPr lang="en-US"/>
            </a:br>
            <a:r>
              <a:rPr lang="en-US"/>
              <a:t>Kecerdasan Buatan</a:t>
            </a:r>
            <a:br>
              <a:rPr lang="en-US"/>
            </a:br>
            <a:br>
              <a:rPr lang="en-US"/>
            </a:br>
            <a:r>
              <a:rPr lang="en-US"/>
              <a:t>Perkembangan dan</a:t>
            </a:r>
            <a:br>
              <a:rPr lang="en-US"/>
            </a:br>
            <a:r>
              <a:rPr lang="en-US"/>
              <a:t>Aplikasinya</a:t>
            </a:r>
          </a:p>
        </p:txBody>
      </p:sp>
      <p:sp>
        <p:nvSpPr>
          <p:cNvPr id="4"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4751401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990600" y="304800"/>
            <a:ext cx="7772400" cy="1462088"/>
          </a:xfrm>
        </p:spPr>
        <p:txBody>
          <a:bodyPr/>
          <a:lstStyle/>
          <a:p>
            <a:r>
              <a:rPr lang="en-US" b="0"/>
              <a:t>Sejarah Kecerdasan Buatan</a:t>
            </a:r>
            <a:endParaRPr lang="en-US"/>
          </a:p>
        </p:txBody>
      </p:sp>
      <p:sp>
        <p:nvSpPr>
          <p:cNvPr id="6" name="Footer Placeholder 4"/>
          <p:cNvSpPr>
            <a:spLocks noGrp="1"/>
          </p:cNvSpPr>
          <p:nvPr>
            <p:ph type="ftr" sz="quarter" idx="11"/>
          </p:nvPr>
        </p:nvSpPr>
        <p:spPr/>
        <p:txBody>
          <a:bodyPr/>
          <a:lstStyle/>
          <a:p>
            <a:endParaRPr lang="en-US" dirty="0"/>
          </a:p>
        </p:txBody>
      </p:sp>
      <p:sp>
        <p:nvSpPr>
          <p:cNvPr id="68611" name="Rectangle 3"/>
          <p:cNvSpPr>
            <a:spLocks noGrp="1" noChangeArrowheads="1"/>
          </p:cNvSpPr>
          <p:nvPr>
            <p:ph sz="quarter" idx="13"/>
          </p:nvPr>
        </p:nvSpPr>
        <p:spPr>
          <a:xfrm>
            <a:off x="457200" y="2895600"/>
            <a:ext cx="8229600" cy="3235325"/>
          </a:xfrm>
        </p:spPr>
        <p:txBody>
          <a:bodyPr/>
          <a:lstStyle/>
          <a:p>
            <a:pPr>
              <a:lnSpc>
                <a:spcPct val="90000"/>
              </a:lnSpc>
            </a:pPr>
            <a:r>
              <a:rPr lang="en-US" altLang="en-US" sz="2800"/>
              <a:t>Awal kerja JST dan logika</a:t>
            </a:r>
          </a:p>
          <a:p>
            <a:pPr>
              <a:lnSpc>
                <a:spcPct val="90000"/>
              </a:lnSpc>
            </a:pPr>
            <a:r>
              <a:rPr lang="en-US" altLang="en-US" sz="2800"/>
              <a:t>Teori Logika (Alan Newell and Herbert Simon)</a:t>
            </a:r>
          </a:p>
          <a:p>
            <a:pPr>
              <a:lnSpc>
                <a:spcPct val="90000"/>
              </a:lnSpc>
            </a:pPr>
            <a:r>
              <a:rPr lang="en-US" altLang="en-US" sz="2800"/>
              <a:t>Kelahiran AI: Dartmouth workshop - summer 1956</a:t>
            </a:r>
          </a:p>
          <a:p>
            <a:pPr>
              <a:lnSpc>
                <a:spcPct val="90000"/>
              </a:lnSpc>
            </a:pPr>
            <a:r>
              <a:rPr lang="en-US" altLang="en-US" sz="2800"/>
              <a:t>John McCarthy’s memberi nama bidang: artificial intelligence</a:t>
            </a:r>
            <a:endParaRPr lang="en-US" sz="2800"/>
          </a:p>
        </p:txBody>
      </p:sp>
      <p:sp>
        <p:nvSpPr>
          <p:cNvPr id="68613" name="AutoShape 5" descr="Blue tissue paper"/>
          <p:cNvSpPr>
            <a:spLocks noChangeArrowheads="1"/>
          </p:cNvSpPr>
          <p:nvPr/>
        </p:nvSpPr>
        <p:spPr bwMode="auto">
          <a:xfrm>
            <a:off x="1752600" y="1752600"/>
            <a:ext cx="5867400" cy="609600"/>
          </a:xfrm>
          <a:prstGeom prst="roundRect">
            <a:avLst>
              <a:gd name="adj" fmla="val 16667"/>
            </a:avLst>
          </a:prstGeom>
          <a:blipFill dpi="0" rotWithShape="0">
            <a:blip r:embed="rId2"/>
            <a:srcRect/>
            <a:tile tx="0" ty="0" sx="100000" sy="100000" flip="none" algn="tl"/>
          </a:blipFill>
          <a:ln w="57150" cmpd="thickThin">
            <a:solidFill>
              <a:srgbClr val="00808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spcBef>
                <a:spcPct val="20000"/>
              </a:spcBef>
            </a:pPr>
            <a:r>
              <a:rPr lang="en-US" altLang="en-US" sz="2400" b="1">
                <a:solidFill>
                  <a:schemeClr val="bg2"/>
                </a:solidFill>
              </a:rPr>
              <a:t>Jaman “batu” (1943-1956)</a:t>
            </a:r>
          </a:p>
        </p:txBody>
      </p:sp>
    </p:spTree>
    <p:extLst>
      <p:ext uri="{BB962C8B-B14F-4D97-AF65-F5344CB8AC3E}">
        <p14:creationId xmlns:p14="http://schemas.microsoft.com/office/powerpoint/2010/main" val="24002300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9" name="AutoShape 5" descr="Blue tissue paper"/>
          <p:cNvSpPr>
            <a:spLocks noGrp="1" noChangeArrowheads="1"/>
          </p:cNvSpPr>
          <p:nvPr>
            <p:ph type="title"/>
          </p:nvPr>
        </p:nvSpPr>
        <p:spPr>
          <a:xfrm>
            <a:off x="1022350" y="277813"/>
            <a:ext cx="7664450" cy="865187"/>
          </a:xfrm>
          <a:prstGeom prst="roundRect">
            <a:avLst>
              <a:gd name="adj" fmla="val 16667"/>
            </a:avLst>
          </a:prstGeom>
          <a:blipFill dpi="0" rotWithShape="0">
            <a:blip r:embed="rId2"/>
            <a:srcRect/>
            <a:tile tx="0" ty="0" sx="100000" sy="100000" flip="none" algn="tl"/>
          </a:blipFill>
          <a:ln w="57150" cmpd="thickThin">
            <a:solidFill>
              <a:srgbClr val="008080"/>
            </a:solidFill>
            <a:round/>
            <a:headEnd/>
            <a:tailEnd/>
          </a:ln>
        </p:spPr>
        <p:txBody>
          <a:bodyPr>
            <a:normAutofit fontScale="90000"/>
          </a:bodyPr>
          <a:lstStyle/>
          <a:p>
            <a:pPr>
              <a:spcBef>
                <a:spcPct val="20000"/>
              </a:spcBef>
            </a:pPr>
            <a:r>
              <a:rPr lang="en-US" altLang="en-US" sz="2800" b="0">
                <a:solidFill>
                  <a:schemeClr val="bg2"/>
                </a:solidFill>
              </a:rPr>
              <a:t>Awal antusias, harapan besar </a:t>
            </a:r>
            <a:br>
              <a:rPr lang="en-US" altLang="en-US" sz="2800" b="0">
                <a:solidFill>
                  <a:schemeClr val="bg2"/>
                </a:solidFill>
              </a:rPr>
            </a:br>
            <a:r>
              <a:rPr lang="en-US" altLang="en-US" sz="2800" b="0">
                <a:solidFill>
                  <a:schemeClr val="bg2"/>
                </a:solidFill>
              </a:rPr>
              <a:t>(1952-1969)</a:t>
            </a:r>
          </a:p>
        </p:txBody>
      </p:sp>
      <p:sp>
        <p:nvSpPr>
          <p:cNvPr id="5" name="Footer Placeholder 4"/>
          <p:cNvSpPr>
            <a:spLocks noGrp="1"/>
          </p:cNvSpPr>
          <p:nvPr>
            <p:ph type="ftr" sz="quarter" idx="11"/>
          </p:nvPr>
        </p:nvSpPr>
        <p:spPr/>
        <p:txBody>
          <a:bodyPr/>
          <a:lstStyle/>
          <a:p>
            <a:endParaRPr lang="en-US" dirty="0"/>
          </a:p>
        </p:txBody>
      </p:sp>
      <p:sp>
        <p:nvSpPr>
          <p:cNvPr id="72707" name="Rectangle 3"/>
          <p:cNvSpPr>
            <a:spLocks noGrp="1" noChangeArrowheads="1"/>
          </p:cNvSpPr>
          <p:nvPr>
            <p:ph sz="quarter" idx="13"/>
          </p:nvPr>
        </p:nvSpPr>
        <p:spPr>
          <a:xfrm>
            <a:off x="609600" y="1524000"/>
            <a:ext cx="7772400" cy="4495800"/>
          </a:xfrm>
        </p:spPr>
        <p:txBody>
          <a:bodyPr>
            <a:normAutofit fontScale="92500" lnSpcReduction="10000"/>
          </a:bodyPr>
          <a:lstStyle/>
          <a:p>
            <a:pPr>
              <a:lnSpc>
                <a:spcPct val="80000"/>
              </a:lnSpc>
            </a:pPr>
            <a:r>
              <a:rPr lang="en-US" altLang="en-US" sz="2400"/>
              <a:t>McCarthy (1958)</a:t>
            </a:r>
          </a:p>
          <a:p>
            <a:pPr lvl="1">
              <a:lnSpc>
                <a:spcPct val="80000"/>
              </a:lnSpc>
              <a:buFont typeface="Wingdings" pitchFamily="2" charset="2"/>
              <a:buNone/>
            </a:pPr>
            <a:r>
              <a:rPr lang="en-US" altLang="en-US" sz="2400"/>
              <a:t>- mendefinisikan Lisp</a:t>
            </a:r>
          </a:p>
          <a:p>
            <a:pPr lvl="1">
              <a:lnSpc>
                <a:spcPct val="80000"/>
              </a:lnSpc>
              <a:buFont typeface="Wingdings" pitchFamily="2" charset="2"/>
              <a:buNone/>
            </a:pPr>
            <a:r>
              <a:rPr lang="en-US" altLang="en-US" sz="2400"/>
              <a:t>- menemukan time-sharing</a:t>
            </a:r>
          </a:p>
          <a:p>
            <a:pPr lvl="1">
              <a:lnSpc>
                <a:spcPct val="80000"/>
              </a:lnSpc>
              <a:buFont typeface="Wingdings" pitchFamily="2" charset="2"/>
              <a:buNone/>
            </a:pPr>
            <a:r>
              <a:rPr lang="en-US" altLang="en-US" sz="2400"/>
              <a:t>- Advice Taker</a:t>
            </a:r>
          </a:p>
          <a:p>
            <a:pPr>
              <a:lnSpc>
                <a:spcPct val="80000"/>
              </a:lnSpc>
            </a:pPr>
            <a:r>
              <a:rPr lang="en-US" altLang="en-US" sz="2400"/>
              <a:t> Pembelajaran tanpa pengetahuan</a:t>
            </a:r>
          </a:p>
          <a:p>
            <a:pPr>
              <a:lnSpc>
                <a:spcPct val="80000"/>
              </a:lnSpc>
            </a:pPr>
            <a:r>
              <a:rPr lang="en-US" altLang="en-US" sz="2400"/>
              <a:t> Pemodelan JST</a:t>
            </a:r>
          </a:p>
          <a:p>
            <a:pPr>
              <a:lnSpc>
                <a:spcPct val="80000"/>
              </a:lnSpc>
            </a:pPr>
            <a:r>
              <a:rPr lang="en-US" altLang="en-US" sz="2400"/>
              <a:t> Pembelajaran Evolusioner</a:t>
            </a:r>
          </a:p>
          <a:p>
            <a:pPr>
              <a:lnSpc>
                <a:spcPct val="80000"/>
              </a:lnSpc>
            </a:pPr>
            <a:r>
              <a:rPr lang="en-US" altLang="en-US" sz="2400"/>
              <a:t> Samuel’s checkers player: pembelajaran </a:t>
            </a:r>
          </a:p>
          <a:p>
            <a:pPr>
              <a:lnSpc>
                <a:spcPct val="80000"/>
              </a:lnSpc>
            </a:pPr>
            <a:r>
              <a:rPr lang="en-US" altLang="en-US" sz="2400"/>
              <a:t> Metode resolusi Robinson.</a:t>
            </a:r>
          </a:p>
          <a:p>
            <a:pPr>
              <a:lnSpc>
                <a:spcPct val="80000"/>
              </a:lnSpc>
            </a:pPr>
            <a:r>
              <a:rPr lang="en-US" altLang="en-US" sz="2400"/>
              <a:t> Minsky: the microworlds (e.g. the block’s world).</a:t>
            </a:r>
          </a:p>
          <a:p>
            <a:pPr>
              <a:lnSpc>
                <a:spcPct val="80000"/>
              </a:lnSpc>
            </a:pPr>
            <a:r>
              <a:rPr lang="en-US" altLang="en-US" sz="2400"/>
              <a:t> Banyak demonstrasi kecil ttg perilaku “intelligent” </a:t>
            </a:r>
          </a:p>
          <a:p>
            <a:pPr>
              <a:lnSpc>
                <a:spcPct val="80000"/>
              </a:lnSpc>
            </a:pPr>
            <a:r>
              <a:rPr lang="en-US" altLang="en-US" sz="2400"/>
              <a:t> Prediksi over-optimistic Simon</a:t>
            </a:r>
            <a:endParaRPr lang="en-US" sz="2400"/>
          </a:p>
        </p:txBody>
      </p:sp>
    </p:spTree>
    <p:extLst>
      <p:ext uri="{BB962C8B-B14F-4D97-AF65-F5344CB8AC3E}">
        <p14:creationId xmlns:p14="http://schemas.microsoft.com/office/powerpoint/2010/main" val="5070475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2" name="AutoShape 4" descr="Blue tissue paper"/>
          <p:cNvSpPr>
            <a:spLocks noGrp="1" noChangeArrowheads="1"/>
          </p:cNvSpPr>
          <p:nvPr>
            <p:ph type="title"/>
          </p:nvPr>
        </p:nvSpPr>
        <p:spPr>
          <a:xfrm>
            <a:off x="860425" y="277813"/>
            <a:ext cx="7826375" cy="658812"/>
          </a:xfrm>
          <a:prstGeom prst="roundRect">
            <a:avLst>
              <a:gd name="adj" fmla="val 16667"/>
            </a:avLst>
          </a:prstGeom>
          <a:blipFill dpi="0" rotWithShape="0">
            <a:blip r:embed="rId2"/>
            <a:srcRect/>
            <a:tile tx="0" ty="0" sx="100000" sy="100000" flip="none" algn="tl"/>
          </a:blipFill>
          <a:ln w="57150" cmpd="thickThin">
            <a:solidFill>
              <a:srgbClr val="008080"/>
            </a:solidFill>
            <a:round/>
            <a:headEnd/>
            <a:tailEnd/>
          </a:ln>
        </p:spPr>
        <p:txBody>
          <a:bodyPr/>
          <a:lstStyle/>
          <a:p>
            <a:pPr>
              <a:spcBef>
                <a:spcPct val="20000"/>
              </a:spcBef>
            </a:pPr>
            <a:r>
              <a:rPr lang="en-US" altLang="en-US" sz="2800" b="0">
                <a:solidFill>
                  <a:schemeClr val="bg2"/>
                </a:solidFill>
              </a:rPr>
              <a:t>Masa Gelap (1966-1973)</a:t>
            </a:r>
          </a:p>
        </p:txBody>
      </p:sp>
      <p:sp>
        <p:nvSpPr>
          <p:cNvPr id="5" name="Footer Placeholder 4"/>
          <p:cNvSpPr>
            <a:spLocks noGrp="1"/>
          </p:cNvSpPr>
          <p:nvPr>
            <p:ph type="ftr" sz="quarter" idx="11"/>
          </p:nvPr>
        </p:nvSpPr>
        <p:spPr/>
        <p:txBody>
          <a:bodyPr/>
          <a:lstStyle/>
          <a:p>
            <a:endParaRPr lang="en-US" dirty="0"/>
          </a:p>
        </p:txBody>
      </p:sp>
      <p:sp>
        <p:nvSpPr>
          <p:cNvPr id="73731" name="Rectangle 3"/>
          <p:cNvSpPr>
            <a:spLocks noGrp="1" noChangeArrowheads="1"/>
          </p:cNvSpPr>
          <p:nvPr>
            <p:ph sz="quarter" idx="13"/>
          </p:nvPr>
        </p:nvSpPr>
        <p:spPr>
          <a:xfrm>
            <a:off x="685800" y="1295400"/>
            <a:ext cx="7772400" cy="4800600"/>
          </a:xfrm>
        </p:spPr>
        <p:txBody>
          <a:bodyPr>
            <a:normAutofit lnSpcReduction="10000"/>
          </a:bodyPr>
          <a:lstStyle/>
          <a:p>
            <a:pPr>
              <a:lnSpc>
                <a:spcPct val="80000"/>
              </a:lnSpc>
            </a:pPr>
            <a:r>
              <a:rPr lang="en-US" altLang="en-US" sz="2800"/>
              <a:t>AI tidak mengalami perkembangan: ledakan perkembangan combinatorial</a:t>
            </a:r>
          </a:p>
          <a:p>
            <a:pPr>
              <a:lnSpc>
                <a:spcPct val="80000"/>
              </a:lnSpc>
            </a:pPr>
            <a:r>
              <a:rPr lang="en-US" altLang="en-US" sz="2800"/>
              <a:t>Fakta bahwa suatu program bisa mendapatkan suatu solusi secara prinsip tidak berarti bahwa program memuat beberapa mekanisme yang dibutuhkan untuk mendapatkannya secara praktis.</a:t>
            </a:r>
          </a:p>
          <a:p>
            <a:pPr>
              <a:lnSpc>
                <a:spcPct val="80000"/>
              </a:lnSpc>
            </a:pPr>
            <a:r>
              <a:rPr lang="en-US" altLang="en-US" sz="2800"/>
              <a:t>Kegagalan dari pendekatan terjemahan bahasa alami berbasis pada grammars sederhana dan kamus kata.</a:t>
            </a:r>
          </a:p>
          <a:p>
            <a:pPr>
              <a:lnSpc>
                <a:spcPct val="80000"/>
              </a:lnSpc>
            </a:pPr>
            <a:r>
              <a:rPr lang="en-US" altLang="en-US" sz="2800"/>
              <a:t>Penterjemahan kembali yang populer                      English-&gt;Russian-&gt;English </a:t>
            </a:r>
          </a:p>
          <a:p>
            <a:pPr>
              <a:lnSpc>
                <a:spcPct val="80000"/>
              </a:lnSpc>
            </a:pPr>
            <a:r>
              <a:rPr lang="en-US" altLang="en-US" sz="2800"/>
              <a:t>Penemuan untuk pemrosesan bahasa natural dihentikan.</a:t>
            </a:r>
            <a:endParaRPr lang="en-US" sz="2800"/>
          </a:p>
        </p:txBody>
      </p:sp>
    </p:spTree>
    <p:extLst>
      <p:ext uri="{BB962C8B-B14F-4D97-AF65-F5344CB8AC3E}">
        <p14:creationId xmlns:p14="http://schemas.microsoft.com/office/powerpoint/2010/main" val="662166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endParaRPr lang="en-US" dirty="0"/>
          </a:p>
        </p:txBody>
      </p:sp>
      <p:sp>
        <p:nvSpPr>
          <p:cNvPr id="74755" name="Rectangle 3"/>
          <p:cNvSpPr>
            <a:spLocks noGrp="1" noChangeArrowheads="1"/>
          </p:cNvSpPr>
          <p:nvPr>
            <p:ph sz="quarter" idx="13"/>
          </p:nvPr>
        </p:nvSpPr>
        <p:spPr/>
        <p:txBody>
          <a:bodyPr/>
          <a:lstStyle/>
          <a:p>
            <a:pPr>
              <a:lnSpc>
                <a:spcPct val="90000"/>
              </a:lnSpc>
            </a:pPr>
            <a:r>
              <a:rPr lang="en-US" altLang="en-US" sz="2800"/>
              <a:t>Kegagalan perceptron untuk belajar dari fungsi sederhana sebagaimana disjunctive/eksclusive OR. </a:t>
            </a:r>
          </a:p>
          <a:p>
            <a:pPr>
              <a:lnSpc>
                <a:spcPct val="90000"/>
              </a:lnSpc>
            </a:pPr>
            <a:r>
              <a:rPr lang="en-US" altLang="en-US" sz="2800"/>
              <a:t>Penelitian pada JST dihentikan.</a:t>
            </a:r>
          </a:p>
          <a:p>
            <a:pPr>
              <a:lnSpc>
                <a:spcPct val="90000"/>
              </a:lnSpc>
            </a:pPr>
            <a:r>
              <a:rPr lang="en-US" altLang="en-US" sz="2800"/>
              <a:t>Realisasi dari kesukaran dalam proses learning dan keterbatasan dari metode yang dieksplorasi</a:t>
            </a:r>
          </a:p>
          <a:p>
            <a:pPr>
              <a:lnSpc>
                <a:spcPct val="90000"/>
              </a:lnSpc>
            </a:pPr>
            <a:r>
              <a:rPr lang="en-US" altLang="en-US" sz="2800"/>
              <a:t>Konsep pembelajaran simbolik (Winston’s influential thesis, 1972)</a:t>
            </a:r>
            <a:endParaRPr lang="en-US" sz="2800"/>
          </a:p>
        </p:txBody>
      </p:sp>
    </p:spTree>
    <p:extLst>
      <p:ext uri="{BB962C8B-B14F-4D97-AF65-F5344CB8AC3E}">
        <p14:creationId xmlns:p14="http://schemas.microsoft.com/office/powerpoint/2010/main" val="8077959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AutoShape 4" descr="Blue tissue paper"/>
          <p:cNvSpPr>
            <a:spLocks noGrp="1" noChangeArrowheads="1"/>
          </p:cNvSpPr>
          <p:nvPr>
            <p:ph type="title"/>
          </p:nvPr>
        </p:nvSpPr>
        <p:spPr>
          <a:xfrm>
            <a:off x="762000" y="533400"/>
            <a:ext cx="7905750" cy="777875"/>
          </a:xfrm>
          <a:prstGeom prst="roundRect">
            <a:avLst>
              <a:gd name="adj" fmla="val 16667"/>
            </a:avLst>
          </a:prstGeom>
          <a:blipFill dpi="0" rotWithShape="0">
            <a:blip r:embed="rId2"/>
            <a:srcRect/>
            <a:tile tx="0" ty="0" sx="100000" sy="100000" flip="none" algn="tl"/>
          </a:blipFill>
          <a:ln w="57150" cmpd="thickThin">
            <a:solidFill>
              <a:srgbClr val="008080"/>
            </a:solidFill>
            <a:round/>
            <a:headEnd/>
            <a:tailEnd/>
          </a:ln>
        </p:spPr>
        <p:txBody>
          <a:bodyPr/>
          <a:lstStyle/>
          <a:p>
            <a:pPr>
              <a:spcBef>
                <a:spcPct val="20000"/>
              </a:spcBef>
            </a:pPr>
            <a:r>
              <a:rPr lang="en-US" altLang="en-US" sz="2800" b="0">
                <a:solidFill>
                  <a:schemeClr val="bg1"/>
                </a:solidFill>
              </a:rPr>
              <a:t>Renaissance (1969-1979)</a:t>
            </a:r>
          </a:p>
        </p:txBody>
      </p:sp>
      <p:sp>
        <p:nvSpPr>
          <p:cNvPr id="5" name="Footer Placeholder 4"/>
          <p:cNvSpPr>
            <a:spLocks noGrp="1"/>
          </p:cNvSpPr>
          <p:nvPr>
            <p:ph type="ftr" sz="quarter" idx="11"/>
          </p:nvPr>
        </p:nvSpPr>
        <p:spPr/>
        <p:txBody>
          <a:bodyPr/>
          <a:lstStyle/>
          <a:p>
            <a:endParaRPr lang="en-US" dirty="0"/>
          </a:p>
        </p:txBody>
      </p:sp>
      <p:sp>
        <p:nvSpPr>
          <p:cNvPr id="75779" name="Rectangle 3"/>
          <p:cNvSpPr>
            <a:spLocks noGrp="1" noChangeArrowheads="1"/>
          </p:cNvSpPr>
          <p:nvPr>
            <p:ph sz="quarter" idx="13"/>
          </p:nvPr>
        </p:nvSpPr>
        <p:spPr>
          <a:xfrm>
            <a:off x="685800" y="1676400"/>
            <a:ext cx="7772400" cy="4419600"/>
          </a:xfrm>
        </p:spPr>
        <p:txBody>
          <a:bodyPr/>
          <a:lstStyle/>
          <a:p>
            <a:pPr>
              <a:lnSpc>
                <a:spcPct val="80000"/>
              </a:lnSpc>
            </a:pPr>
            <a:r>
              <a:rPr lang="en-US" altLang="en-US" sz="2400"/>
              <a:t>Perubahan pada paradigma penyelesaian:</a:t>
            </a:r>
          </a:p>
          <a:p>
            <a:pPr lvl="2">
              <a:lnSpc>
                <a:spcPct val="80000"/>
              </a:lnSpc>
            </a:pPr>
            <a:r>
              <a:rPr lang="en-US" altLang="en-US"/>
              <a:t>Dari penyelesaian masalah berbasis “search-based” menjadi  penyelesaian masalah berbasis pengetahuan.</a:t>
            </a:r>
          </a:p>
          <a:p>
            <a:pPr lvl="2">
              <a:lnSpc>
                <a:spcPct val="80000"/>
              </a:lnSpc>
              <a:buFont typeface="Wingdings" pitchFamily="2" charset="2"/>
              <a:buNone/>
            </a:pPr>
            <a:endParaRPr lang="en-US" altLang="en-US"/>
          </a:p>
          <a:p>
            <a:pPr>
              <a:lnSpc>
                <a:spcPct val="80000"/>
              </a:lnSpc>
            </a:pPr>
            <a:r>
              <a:rPr lang="en-US" altLang="en-US" sz="2400" b="1" u="sng"/>
              <a:t>Sistem pakar pertama</a:t>
            </a:r>
          </a:p>
          <a:p>
            <a:pPr>
              <a:lnSpc>
                <a:spcPct val="80000"/>
              </a:lnSpc>
            </a:pPr>
            <a:r>
              <a:rPr lang="en-US" altLang="en-US" sz="2400"/>
              <a:t>Dendral: menginferensi struktur molecular dari informasi yang disediakan oleh spektrometer massa.</a:t>
            </a:r>
          </a:p>
          <a:p>
            <a:pPr>
              <a:lnSpc>
                <a:spcPct val="80000"/>
              </a:lnSpc>
            </a:pPr>
            <a:r>
              <a:rPr lang="en-US" altLang="en-US" sz="2400"/>
              <a:t>Mycin: diagnoses blood infections</a:t>
            </a:r>
          </a:p>
          <a:p>
            <a:pPr>
              <a:lnSpc>
                <a:spcPct val="80000"/>
              </a:lnSpc>
            </a:pPr>
            <a:r>
              <a:rPr lang="en-US" altLang="en-US" sz="2400"/>
              <a:t>Prospector: merekomendasikan eksplorasi pengeboran pada lokasi geologi yang menyediakan suatu deposit mineral  molybdenum.</a:t>
            </a:r>
            <a:endParaRPr lang="en-US" sz="2400"/>
          </a:p>
        </p:txBody>
      </p:sp>
    </p:spTree>
    <p:extLst>
      <p:ext uri="{BB962C8B-B14F-4D97-AF65-F5344CB8AC3E}">
        <p14:creationId xmlns:p14="http://schemas.microsoft.com/office/powerpoint/2010/main" val="24608819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4" name="AutoShape 4" descr="Blue tissue paper"/>
          <p:cNvSpPr>
            <a:spLocks noGrp="1" noChangeArrowheads="1"/>
          </p:cNvSpPr>
          <p:nvPr>
            <p:ph type="title"/>
          </p:nvPr>
        </p:nvSpPr>
        <p:spPr>
          <a:xfrm>
            <a:off x="860425" y="277813"/>
            <a:ext cx="7826375" cy="1143000"/>
          </a:xfrm>
          <a:prstGeom prst="roundRect">
            <a:avLst>
              <a:gd name="adj" fmla="val 16667"/>
            </a:avLst>
          </a:prstGeom>
          <a:blipFill dpi="0" rotWithShape="0">
            <a:blip r:embed="rId2"/>
            <a:srcRect/>
            <a:tile tx="0" ty="0" sx="100000" sy="100000" flip="none" algn="tl"/>
          </a:blipFill>
          <a:ln w="57150" cmpd="thickThin">
            <a:solidFill>
              <a:srgbClr val="008080"/>
            </a:solidFill>
            <a:round/>
            <a:headEnd/>
            <a:tailEnd/>
          </a:ln>
        </p:spPr>
        <p:txBody>
          <a:bodyPr>
            <a:normAutofit fontScale="90000"/>
          </a:bodyPr>
          <a:lstStyle/>
          <a:p>
            <a:pPr>
              <a:spcBef>
                <a:spcPct val="20000"/>
              </a:spcBef>
            </a:pPr>
            <a:r>
              <a:rPr lang="en-US" altLang="en-US" sz="3200" b="0" dirty="0">
                <a:solidFill>
                  <a:schemeClr val="bg1"/>
                </a:solidFill>
              </a:rPr>
              <a:t>Era Industrial </a:t>
            </a:r>
            <a:br>
              <a:rPr lang="en-US" altLang="en-US" sz="3200" b="0" dirty="0">
                <a:solidFill>
                  <a:schemeClr val="bg1"/>
                </a:solidFill>
              </a:rPr>
            </a:br>
            <a:r>
              <a:rPr lang="en-US" altLang="en-US" sz="3200" b="0" dirty="0">
                <a:solidFill>
                  <a:schemeClr val="bg1"/>
                </a:solidFill>
              </a:rPr>
              <a:t>(1980-sekarang)</a:t>
            </a:r>
          </a:p>
        </p:txBody>
      </p:sp>
      <p:sp>
        <p:nvSpPr>
          <p:cNvPr id="5" name="Footer Placeholder 4"/>
          <p:cNvSpPr>
            <a:spLocks noGrp="1"/>
          </p:cNvSpPr>
          <p:nvPr>
            <p:ph type="ftr" sz="quarter" idx="11"/>
          </p:nvPr>
        </p:nvSpPr>
        <p:spPr/>
        <p:txBody>
          <a:bodyPr/>
          <a:lstStyle/>
          <a:p>
            <a:endParaRPr lang="en-US" dirty="0"/>
          </a:p>
        </p:txBody>
      </p:sp>
      <p:sp>
        <p:nvSpPr>
          <p:cNvPr id="76803" name="Rectangle 3"/>
          <p:cNvSpPr>
            <a:spLocks noGrp="1" noChangeArrowheads="1"/>
          </p:cNvSpPr>
          <p:nvPr>
            <p:ph sz="quarter" idx="13"/>
          </p:nvPr>
        </p:nvSpPr>
        <p:spPr/>
        <p:txBody>
          <a:bodyPr/>
          <a:lstStyle/>
          <a:p>
            <a:r>
              <a:rPr lang="en-US" altLang="en-US" sz="2800" dirty="0" err="1"/>
              <a:t>Sukses</a:t>
            </a:r>
            <a:r>
              <a:rPr lang="en-US" altLang="en-US" sz="2800" dirty="0"/>
              <a:t> </a:t>
            </a:r>
            <a:r>
              <a:rPr lang="en-US" altLang="en-US" sz="2800" dirty="0" err="1"/>
              <a:t>pertama</a:t>
            </a:r>
            <a:r>
              <a:rPr lang="en-US" altLang="en-US" sz="2800" dirty="0"/>
              <a:t> </a:t>
            </a:r>
            <a:r>
              <a:rPr lang="en-US" altLang="en-US" sz="2800" dirty="0" err="1"/>
              <a:t>Sistem</a:t>
            </a:r>
            <a:r>
              <a:rPr lang="en-US" altLang="en-US" sz="2800" dirty="0"/>
              <a:t> </a:t>
            </a:r>
            <a:r>
              <a:rPr lang="en-US" altLang="en-US" sz="2800" dirty="0" err="1"/>
              <a:t>Pakar</a:t>
            </a:r>
            <a:r>
              <a:rPr lang="en-US" altLang="en-US" sz="2800" dirty="0"/>
              <a:t> </a:t>
            </a:r>
            <a:r>
              <a:rPr lang="en-US" altLang="en-US" sz="2800" dirty="0" err="1"/>
              <a:t>secara</a:t>
            </a:r>
            <a:r>
              <a:rPr lang="en-US" altLang="en-US" sz="2800" dirty="0"/>
              <a:t> </a:t>
            </a:r>
            <a:r>
              <a:rPr lang="en-US" altLang="en-US" sz="2800" dirty="0" err="1"/>
              <a:t>komersial.The</a:t>
            </a:r>
            <a:r>
              <a:rPr lang="en-US" altLang="en-US" sz="2800" dirty="0"/>
              <a:t>.</a:t>
            </a:r>
          </a:p>
          <a:p>
            <a:r>
              <a:rPr lang="en-US" altLang="en-US" sz="2800" dirty="0"/>
              <a:t>Many AI companies.</a:t>
            </a:r>
          </a:p>
          <a:p>
            <a:r>
              <a:rPr lang="en-US" altLang="en-US" sz="2800" dirty="0" err="1"/>
              <a:t>Eksplorasi</a:t>
            </a:r>
            <a:r>
              <a:rPr lang="en-US" altLang="en-US" sz="2800" dirty="0"/>
              <a:t> </a:t>
            </a:r>
            <a:r>
              <a:rPr lang="en-US" altLang="en-US" sz="2800" dirty="0" err="1"/>
              <a:t>dari</a:t>
            </a:r>
            <a:r>
              <a:rPr lang="en-US" altLang="en-US" sz="2800" dirty="0"/>
              <a:t> </a:t>
            </a:r>
            <a:r>
              <a:rPr lang="en-US" altLang="en-US" sz="2800" dirty="0" err="1"/>
              <a:t>strategi</a:t>
            </a:r>
            <a:r>
              <a:rPr lang="en-US" altLang="en-US" sz="2800" dirty="0"/>
              <a:t> </a:t>
            </a:r>
            <a:r>
              <a:rPr lang="en-US" altLang="en-US" sz="2800" dirty="0" err="1"/>
              <a:t>pembelajarqan</a:t>
            </a:r>
            <a:r>
              <a:rPr lang="en-US" altLang="en-US" sz="2800" dirty="0"/>
              <a:t> </a:t>
            </a:r>
            <a:r>
              <a:rPr lang="en-US" altLang="en-US" sz="2800" dirty="0" err="1"/>
              <a:t>yqang</a:t>
            </a:r>
            <a:r>
              <a:rPr lang="en-US" altLang="en-US" sz="2800" dirty="0"/>
              <a:t> </a:t>
            </a:r>
            <a:r>
              <a:rPr lang="en-US" altLang="en-US" sz="2800" dirty="0" err="1"/>
              <a:t>bermacam-macam</a:t>
            </a:r>
            <a:r>
              <a:rPr lang="en-US" altLang="en-US" sz="2800" dirty="0"/>
              <a:t> (Explanation-based learning, Case-based Reasoning, Genetic algorithms, Neural networks, etc.)</a:t>
            </a:r>
            <a:endParaRPr lang="en-US" sz="2800" dirty="0"/>
          </a:p>
        </p:txBody>
      </p:sp>
    </p:spTree>
    <p:extLst>
      <p:ext uri="{BB962C8B-B14F-4D97-AF65-F5344CB8AC3E}">
        <p14:creationId xmlns:p14="http://schemas.microsoft.com/office/powerpoint/2010/main" val="40592949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8" name="AutoShape 4" descr="Blue tissue paper"/>
          <p:cNvSpPr>
            <a:spLocks noGrp="1" noChangeArrowheads="1"/>
          </p:cNvSpPr>
          <p:nvPr>
            <p:ph type="title"/>
          </p:nvPr>
        </p:nvSpPr>
        <p:spPr>
          <a:xfrm>
            <a:off x="939800" y="277813"/>
            <a:ext cx="7747000" cy="1169987"/>
          </a:xfrm>
          <a:prstGeom prst="roundRect">
            <a:avLst>
              <a:gd name="adj" fmla="val 16667"/>
            </a:avLst>
          </a:prstGeom>
          <a:blipFill dpi="0" rotWithShape="0">
            <a:blip r:embed="rId2"/>
            <a:srcRect/>
            <a:tile tx="0" ty="0" sx="100000" sy="100000" flip="none" algn="tl"/>
          </a:blipFill>
          <a:ln w="57150" cmpd="thickThin">
            <a:solidFill>
              <a:srgbClr val="008080"/>
            </a:solidFill>
            <a:round/>
            <a:headEnd/>
            <a:tailEnd/>
          </a:ln>
        </p:spPr>
        <p:txBody>
          <a:bodyPr>
            <a:normAutofit fontScale="90000"/>
          </a:bodyPr>
          <a:lstStyle/>
          <a:p>
            <a:pPr>
              <a:spcBef>
                <a:spcPct val="20000"/>
              </a:spcBef>
            </a:pPr>
            <a:r>
              <a:rPr lang="en-US" altLang="en-US" sz="3200" b="0">
                <a:solidFill>
                  <a:schemeClr val="bg1"/>
                </a:solidFill>
              </a:rPr>
              <a:t>Kembalinya neural networks </a:t>
            </a:r>
            <a:br>
              <a:rPr lang="en-US" altLang="en-US" sz="3200" b="0">
                <a:solidFill>
                  <a:schemeClr val="bg1"/>
                </a:solidFill>
              </a:rPr>
            </a:br>
            <a:r>
              <a:rPr lang="en-US" altLang="en-US" sz="3200" b="0">
                <a:solidFill>
                  <a:schemeClr val="bg1"/>
                </a:solidFill>
              </a:rPr>
              <a:t>(1986-sekarang)</a:t>
            </a:r>
          </a:p>
        </p:txBody>
      </p:sp>
      <p:sp>
        <p:nvSpPr>
          <p:cNvPr id="5" name="Footer Placeholder 4"/>
          <p:cNvSpPr>
            <a:spLocks noGrp="1"/>
          </p:cNvSpPr>
          <p:nvPr>
            <p:ph type="ftr" sz="quarter" idx="11"/>
          </p:nvPr>
        </p:nvSpPr>
        <p:spPr/>
        <p:txBody>
          <a:bodyPr/>
          <a:lstStyle/>
          <a:p>
            <a:endParaRPr lang="en-US" dirty="0"/>
          </a:p>
        </p:txBody>
      </p:sp>
      <p:sp>
        <p:nvSpPr>
          <p:cNvPr id="77827" name="Rectangle 3"/>
          <p:cNvSpPr>
            <a:spLocks noGrp="1" noChangeArrowheads="1"/>
          </p:cNvSpPr>
          <p:nvPr>
            <p:ph sz="quarter" idx="13"/>
          </p:nvPr>
        </p:nvSpPr>
        <p:spPr>
          <a:xfrm>
            <a:off x="685800" y="1828800"/>
            <a:ext cx="7772400" cy="4267200"/>
          </a:xfrm>
        </p:spPr>
        <p:txBody>
          <a:bodyPr/>
          <a:lstStyle/>
          <a:p>
            <a:pPr>
              <a:lnSpc>
                <a:spcPct val="90000"/>
              </a:lnSpc>
            </a:pPr>
            <a:r>
              <a:rPr lang="en-US" altLang="en-US" sz="2400"/>
              <a:t>Penggalian kembali algoritma learning back propagation untuk neural networks yang pertama dikenalkan dalam tahun 1969 oleh Bryson and Ho.</a:t>
            </a:r>
          </a:p>
          <a:p>
            <a:pPr>
              <a:lnSpc>
                <a:spcPct val="90000"/>
              </a:lnSpc>
            </a:pPr>
            <a:endParaRPr lang="en-US" altLang="en-US" sz="1200"/>
          </a:p>
          <a:p>
            <a:pPr>
              <a:lnSpc>
                <a:spcPct val="90000"/>
              </a:lnSpc>
            </a:pPr>
            <a:r>
              <a:rPr lang="en-US" altLang="en-US" sz="2400"/>
              <a:t>Banyak aplikasi sukses dari Neural Networks.</a:t>
            </a:r>
          </a:p>
          <a:p>
            <a:pPr>
              <a:lnSpc>
                <a:spcPct val="90000"/>
              </a:lnSpc>
            </a:pPr>
            <a:endParaRPr lang="en-US" altLang="en-US" sz="1200"/>
          </a:p>
          <a:p>
            <a:pPr>
              <a:lnSpc>
                <a:spcPct val="90000"/>
              </a:lnSpc>
            </a:pPr>
            <a:r>
              <a:rPr lang="en-US" altLang="en-US" sz="2400"/>
              <a:t>Kehilangan respek terhadap sulitnya membangun sistem pakar (macetnya knowledge acquisition).</a:t>
            </a:r>
            <a:endParaRPr lang="en-US" sz="2400"/>
          </a:p>
        </p:txBody>
      </p:sp>
    </p:spTree>
    <p:extLst>
      <p:ext uri="{BB962C8B-B14F-4D97-AF65-F5344CB8AC3E}">
        <p14:creationId xmlns:p14="http://schemas.microsoft.com/office/powerpoint/2010/main" val="13572140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AutoShape 4" descr="Blue tissue paper"/>
          <p:cNvSpPr>
            <a:spLocks noGrp="1" noChangeArrowheads="1"/>
          </p:cNvSpPr>
          <p:nvPr>
            <p:ph type="title"/>
          </p:nvPr>
        </p:nvSpPr>
        <p:spPr>
          <a:xfrm>
            <a:off x="1143000" y="381000"/>
            <a:ext cx="7315200" cy="1295400"/>
          </a:xfrm>
          <a:prstGeom prst="roundRect">
            <a:avLst>
              <a:gd name="adj" fmla="val 16667"/>
            </a:avLst>
          </a:prstGeom>
          <a:blipFill dpi="0" rotWithShape="0">
            <a:blip r:embed="rId2"/>
            <a:srcRect/>
            <a:tile tx="0" ty="0" sx="100000" sy="100000" flip="none" algn="tl"/>
          </a:blipFill>
          <a:ln w="57150" cmpd="thickThin">
            <a:solidFill>
              <a:srgbClr val="008080"/>
            </a:solidFill>
            <a:round/>
            <a:headEnd/>
            <a:tailEnd/>
          </a:ln>
        </p:spPr>
        <p:txBody>
          <a:bodyPr/>
          <a:lstStyle/>
          <a:p>
            <a:pPr>
              <a:spcBef>
                <a:spcPct val="20000"/>
              </a:spcBef>
            </a:pPr>
            <a:r>
              <a:rPr lang="en-US" altLang="en-US" sz="3200" b="0">
                <a:solidFill>
                  <a:schemeClr val="bg1"/>
                </a:solidFill>
              </a:rPr>
              <a:t>Kematangan </a:t>
            </a:r>
            <a:br>
              <a:rPr lang="en-US" altLang="en-US" sz="3200" b="0">
                <a:solidFill>
                  <a:schemeClr val="bg1"/>
                </a:solidFill>
              </a:rPr>
            </a:br>
            <a:r>
              <a:rPr lang="en-US" altLang="en-US" sz="3200" b="0">
                <a:solidFill>
                  <a:schemeClr val="bg1"/>
                </a:solidFill>
              </a:rPr>
              <a:t>(1987-sekarang)</a:t>
            </a:r>
          </a:p>
        </p:txBody>
      </p:sp>
      <p:sp>
        <p:nvSpPr>
          <p:cNvPr id="5" name="Footer Placeholder 4"/>
          <p:cNvSpPr>
            <a:spLocks noGrp="1"/>
          </p:cNvSpPr>
          <p:nvPr>
            <p:ph type="ftr" sz="quarter" idx="11"/>
          </p:nvPr>
        </p:nvSpPr>
        <p:spPr/>
        <p:txBody>
          <a:bodyPr/>
          <a:lstStyle/>
          <a:p>
            <a:endParaRPr lang="en-US" dirty="0"/>
          </a:p>
        </p:txBody>
      </p:sp>
      <p:sp>
        <p:nvSpPr>
          <p:cNvPr id="78851" name="Rectangle 3"/>
          <p:cNvSpPr>
            <a:spLocks noGrp="1" noChangeArrowheads="1"/>
          </p:cNvSpPr>
          <p:nvPr>
            <p:ph sz="quarter" idx="13"/>
          </p:nvPr>
        </p:nvSpPr>
        <p:spPr>
          <a:xfrm>
            <a:off x="685800" y="1752600"/>
            <a:ext cx="7772400" cy="4343400"/>
          </a:xfrm>
        </p:spPr>
        <p:txBody>
          <a:bodyPr/>
          <a:lstStyle/>
          <a:p>
            <a:pPr>
              <a:lnSpc>
                <a:spcPct val="90000"/>
              </a:lnSpc>
            </a:pPr>
            <a:r>
              <a:rPr lang="en-US" altLang="en-US" sz="2800"/>
              <a:t>Perubahan dalam cakupan dan metodologi penelitian bidang Kecerdasan Buatan: </a:t>
            </a:r>
          </a:p>
          <a:p>
            <a:pPr>
              <a:lnSpc>
                <a:spcPct val="90000"/>
              </a:lnSpc>
            </a:pPr>
            <a:r>
              <a:rPr lang="en-US" altLang="en-US" sz="2800"/>
              <a:t> Membangun di atas teori yang ada, bukan cuma    	mengusulkan teori baru;</a:t>
            </a:r>
          </a:p>
          <a:p>
            <a:pPr>
              <a:lnSpc>
                <a:spcPct val="90000"/>
              </a:lnSpc>
            </a:pPr>
            <a:r>
              <a:rPr lang="en-US" altLang="en-US" sz="2800"/>
              <a:t> berbasis klaim pada theorema dan eksperimen, bukan pada intuisi;</a:t>
            </a:r>
          </a:p>
          <a:p>
            <a:pPr>
              <a:lnSpc>
                <a:spcPct val="90000"/>
              </a:lnSpc>
            </a:pPr>
            <a:r>
              <a:rPr lang="en-US" altLang="en-US" sz="2800"/>
              <a:t> menunjukkan relevansi ke aplikasi nyata, bukan pada contoh “mainan”.</a:t>
            </a:r>
            <a:endParaRPr lang="en-US" sz="2800"/>
          </a:p>
        </p:txBody>
      </p:sp>
    </p:spTree>
    <p:extLst>
      <p:ext uri="{BB962C8B-B14F-4D97-AF65-F5344CB8AC3E}">
        <p14:creationId xmlns:p14="http://schemas.microsoft.com/office/powerpoint/2010/main" val="3484496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6" name="AutoShape 4" descr="Blue tissue paper"/>
          <p:cNvSpPr>
            <a:spLocks noGrp="1" noChangeArrowheads="1"/>
          </p:cNvSpPr>
          <p:nvPr>
            <p:ph type="title"/>
          </p:nvPr>
        </p:nvSpPr>
        <p:spPr>
          <a:xfrm>
            <a:off x="781050" y="277813"/>
            <a:ext cx="7905750" cy="598487"/>
          </a:xfrm>
          <a:prstGeom prst="roundRect">
            <a:avLst>
              <a:gd name="adj" fmla="val 16667"/>
            </a:avLst>
          </a:prstGeom>
          <a:blipFill dpi="0" rotWithShape="0">
            <a:blip r:embed="rId2"/>
            <a:srcRect/>
            <a:tile tx="0" ty="0" sx="100000" sy="100000" flip="none" algn="tl"/>
          </a:blipFill>
          <a:ln w="57150" cmpd="thickThin">
            <a:solidFill>
              <a:srgbClr val="008080"/>
            </a:solidFill>
            <a:round/>
            <a:headEnd/>
            <a:tailEnd/>
          </a:ln>
        </p:spPr>
        <p:txBody>
          <a:bodyPr>
            <a:normAutofit fontScale="90000"/>
          </a:bodyPr>
          <a:lstStyle/>
          <a:p>
            <a:pPr>
              <a:spcBef>
                <a:spcPct val="20000"/>
              </a:spcBef>
            </a:pPr>
            <a:r>
              <a:rPr lang="en-US" altLang="en-US" sz="3200" b="0">
                <a:solidFill>
                  <a:schemeClr val="bg1"/>
                </a:solidFill>
              </a:rPr>
              <a:t>Agent Cerdas (1995-sekarang)</a:t>
            </a:r>
          </a:p>
        </p:txBody>
      </p:sp>
      <p:sp>
        <p:nvSpPr>
          <p:cNvPr id="5" name="Footer Placeholder 4"/>
          <p:cNvSpPr>
            <a:spLocks noGrp="1"/>
          </p:cNvSpPr>
          <p:nvPr>
            <p:ph type="ftr" sz="quarter" idx="11"/>
          </p:nvPr>
        </p:nvSpPr>
        <p:spPr/>
        <p:txBody>
          <a:bodyPr/>
          <a:lstStyle/>
          <a:p>
            <a:endParaRPr lang="en-US" dirty="0"/>
          </a:p>
        </p:txBody>
      </p:sp>
      <p:sp>
        <p:nvSpPr>
          <p:cNvPr id="79875" name="Rectangle 3"/>
          <p:cNvSpPr>
            <a:spLocks noGrp="1" noChangeArrowheads="1"/>
          </p:cNvSpPr>
          <p:nvPr>
            <p:ph sz="quarter" idx="13"/>
          </p:nvPr>
        </p:nvSpPr>
        <p:spPr>
          <a:xfrm>
            <a:off x="685800" y="1143000"/>
            <a:ext cx="7772400" cy="4648200"/>
          </a:xfrm>
        </p:spPr>
        <p:txBody>
          <a:bodyPr>
            <a:normAutofit lnSpcReduction="10000"/>
          </a:bodyPr>
          <a:lstStyle/>
          <a:p>
            <a:pPr eaLnBrk="0" hangingPunct="0">
              <a:lnSpc>
                <a:spcPct val="80000"/>
              </a:lnSpc>
              <a:spcBef>
                <a:spcPct val="0"/>
              </a:spcBef>
              <a:buClrTx/>
              <a:buFontTx/>
              <a:buChar char="•"/>
            </a:pPr>
            <a:r>
              <a:rPr lang="en-US" altLang="en-US" sz="2400"/>
              <a:t>Realisasi yang pada mulanya dipisahkan dalam sub dari Kecerdasan Buatan (speech recognition, problem solving and planning, robotics, computer vision, machine learning, knowledge representation, etc.) perlu direorganisasi bilamana hasil-hasilnya diikat bersama-sama kedalam suatu desain agent tunggal.</a:t>
            </a:r>
          </a:p>
          <a:p>
            <a:pPr eaLnBrk="0" hangingPunct="0">
              <a:lnSpc>
                <a:spcPct val="80000"/>
              </a:lnSpc>
              <a:spcBef>
                <a:spcPct val="0"/>
              </a:spcBef>
              <a:buClrTx/>
              <a:buFontTx/>
              <a:buNone/>
            </a:pPr>
            <a:endParaRPr lang="en-US" altLang="en-US" sz="2400"/>
          </a:p>
          <a:p>
            <a:pPr>
              <a:lnSpc>
                <a:spcPct val="80000"/>
              </a:lnSpc>
            </a:pPr>
            <a:r>
              <a:rPr lang="en-US" altLang="en-US" sz="2400"/>
              <a:t>Suatu proses reintegrasi dari sub-area yang berbeda dari KB untuk membentuk “whole agent”: </a:t>
            </a:r>
          </a:p>
          <a:p>
            <a:pPr>
              <a:lnSpc>
                <a:spcPct val="80000"/>
              </a:lnSpc>
            </a:pPr>
            <a:r>
              <a:rPr lang="en-US" altLang="en-US" sz="2400"/>
              <a:t> “agent perspective” of AI</a:t>
            </a:r>
          </a:p>
          <a:p>
            <a:pPr>
              <a:lnSpc>
                <a:spcPct val="80000"/>
              </a:lnSpc>
            </a:pPr>
            <a:r>
              <a:rPr lang="en-US" altLang="en-US" sz="2400"/>
              <a:t> agent architectures (e.g. SOAR, Disciple);</a:t>
            </a:r>
          </a:p>
          <a:p>
            <a:pPr>
              <a:lnSpc>
                <a:spcPct val="80000"/>
              </a:lnSpc>
            </a:pPr>
            <a:r>
              <a:rPr lang="en-US" altLang="en-US" sz="2400"/>
              <a:t> multi-agent systems;</a:t>
            </a:r>
          </a:p>
          <a:p>
            <a:pPr>
              <a:lnSpc>
                <a:spcPct val="80000"/>
              </a:lnSpc>
            </a:pPr>
            <a:r>
              <a:rPr lang="en-US" altLang="en-US" sz="2400"/>
              <a:t> agent untuk aplikasi tipe-tipe yang berbeda, web agents.</a:t>
            </a:r>
            <a:endParaRPr lang="en-US" sz="2400"/>
          </a:p>
        </p:txBody>
      </p:sp>
    </p:spTree>
    <p:extLst>
      <p:ext uri="{BB962C8B-B14F-4D97-AF65-F5344CB8AC3E}">
        <p14:creationId xmlns:p14="http://schemas.microsoft.com/office/powerpoint/2010/main" val="119111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228600" y="533400"/>
            <a:ext cx="8686800" cy="841375"/>
          </a:xfrm>
        </p:spPr>
        <p:txBody>
          <a:bodyPr/>
          <a:lstStyle/>
          <a:p>
            <a:r>
              <a:rPr lang="en-US" b="0"/>
              <a:t>Pemahaman Tujuan Perkuliahan</a:t>
            </a:r>
          </a:p>
        </p:txBody>
      </p:sp>
      <p:sp>
        <p:nvSpPr>
          <p:cNvPr id="5" name="Footer Placeholder 4"/>
          <p:cNvSpPr>
            <a:spLocks noGrp="1"/>
          </p:cNvSpPr>
          <p:nvPr>
            <p:ph type="ftr" sz="quarter" idx="11"/>
          </p:nvPr>
        </p:nvSpPr>
        <p:spPr/>
        <p:txBody>
          <a:bodyPr/>
          <a:lstStyle/>
          <a:p>
            <a:endParaRPr lang="en-US" dirty="0"/>
          </a:p>
        </p:txBody>
      </p:sp>
      <p:sp>
        <p:nvSpPr>
          <p:cNvPr id="62467" name="Rectangle 3"/>
          <p:cNvSpPr>
            <a:spLocks noGrp="1" noChangeArrowheads="1"/>
          </p:cNvSpPr>
          <p:nvPr>
            <p:ph sz="quarter" idx="13"/>
          </p:nvPr>
        </p:nvSpPr>
        <p:spPr>
          <a:xfrm>
            <a:off x="609600" y="1905000"/>
            <a:ext cx="7772400" cy="4191000"/>
          </a:xfrm>
        </p:spPr>
        <p:txBody>
          <a:bodyPr>
            <a:normAutofit fontScale="92500"/>
          </a:bodyPr>
          <a:lstStyle/>
          <a:p>
            <a:pPr marL="450850" indent="-450850">
              <a:lnSpc>
                <a:spcPct val="150000"/>
              </a:lnSpc>
              <a:buFont typeface="Wingdings" pitchFamily="2" charset="2"/>
              <a:buNone/>
            </a:pPr>
            <a:r>
              <a:rPr lang="en-US" sz="2800"/>
              <a:t>	Kuliah ini memberikan prinsip-prinsip dasar dan metode utama dari Kecerdasan Buatan, menyiapkan mahasiswa untuk membangun sistem yang kompleks dalam kaitan kemampuan dalam pemrosesan pintar informasi.</a:t>
            </a:r>
          </a:p>
          <a:p>
            <a:pPr marL="450850" indent="-450850">
              <a:lnSpc>
                <a:spcPct val="150000"/>
              </a:lnSpc>
            </a:pPr>
            <a:endParaRPr lang="en-US" sz="2800"/>
          </a:p>
          <a:p>
            <a:pPr marL="450850" indent="-450850">
              <a:lnSpc>
                <a:spcPct val="80000"/>
              </a:lnSpc>
              <a:buFont typeface="Wingdings" pitchFamily="2" charset="2"/>
              <a:buNone/>
            </a:pPr>
            <a:r>
              <a:rPr lang="en-US" sz="2800"/>
              <a:t>	</a:t>
            </a:r>
          </a:p>
        </p:txBody>
      </p:sp>
    </p:spTree>
    <p:extLst>
      <p:ext uri="{BB962C8B-B14F-4D97-AF65-F5344CB8AC3E}">
        <p14:creationId xmlns:p14="http://schemas.microsoft.com/office/powerpoint/2010/main" val="16265047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US"/>
              <a:t>Domain Yang Sering Dibahas</a:t>
            </a:r>
          </a:p>
        </p:txBody>
      </p:sp>
      <p:sp>
        <p:nvSpPr>
          <p:cNvPr id="5" name="Footer Placeholder 4"/>
          <p:cNvSpPr>
            <a:spLocks noGrp="1"/>
          </p:cNvSpPr>
          <p:nvPr>
            <p:ph type="ftr" sz="quarter" idx="11"/>
          </p:nvPr>
        </p:nvSpPr>
        <p:spPr/>
        <p:txBody>
          <a:bodyPr/>
          <a:lstStyle/>
          <a:p>
            <a:endParaRPr lang="en-US" dirty="0"/>
          </a:p>
        </p:txBody>
      </p:sp>
      <p:sp>
        <p:nvSpPr>
          <p:cNvPr id="98307" name="Rectangle 3"/>
          <p:cNvSpPr>
            <a:spLocks noGrp="1" noChangeArrowheads="1"/>
          </p:cNvSpPr>
          <p:nvPr>
            <p:ph sz="quarter" idx="13"/>
          </p:nvPr>
        </p:nvSpPr>
        <p:spPr>
          <a:xfrm>
            <a:off x="457200" y="1600200"/>
            <a:ext cx="8458200" cy="4530725"/>
          </a:xfrm>
        </p:spPr>
        <p:txBody>
          <a:bodyPr>
            <a:normAutofit lnSpcReduction="10000"/>
          </a:bodyPr>
          <a:lstStyle/>
          <a:p>
            <a:r>
              <a:rPr lang="en-US" sz="2800"/>
              <a:t>Mundane Task</a:t>
            </a:r>
          </a:p>
          <a:p>
            <a:pPr>
              <a:buFont typeface="Wingdings" pitchFamily="2" charset="2"/>
              <a:buNone/>
            </a:pPr>
            <a:r>
              <a:rPr lang="en-US" sz="2400"/>
              <a:t>	- Persepsi (vision &amp; speech)</a:t>
            </a:r>
          </a:p>
          <a:p>
            <a:pPr>
              <a:buFont typeface="Wingdings" pitchFamily="2" charset="2"/>
              <a:buNone/>
            </a:pPr>
            <a:r>
              <a:rPr lang="en-US" sz="2400"/>
              <a:t>	- Bahasa alami (understanding, generation &amp; translation)</a:t>
            </a:r>
          </a:p>
          <a:p>
            <a:pPr>
              <a:buFont typeface="Wingdings" pitchFamily="2" charset="2"/>
              <a:buNone/>
            </a:pPr>
            <a:r>
              <a:rPr lang="en-US" sz="2400"/>
              <a:t>	- Pemikiran yang bersifat commonsense</a:t>
            </a:r>
          </a:p>
          <a:p>
            <a:pPr>
              <a:buFont typeface="Wingdings" pitchFamily="2" charset="2"/>
              <a:buNone/>
            </a:pPr>
            <a:r>
              <a:rPr lang="en-US" sz="2400"/>
              <a:t>	- Robot control</a:t>
            </a:r>
          </a:p>
          <a:p>
            <a:pPr>
              <a:buFont typeface="Wingdings" pitchFamily="2" charset="2"/>
              <a:buNone/>
            </a:pPr>
            <a:endParaRPr lang="en-US" sz="1200"/>
          </a:p>
          <a:p>
            <a:r>
              <a:rPr lang="en-US" sz="2800"/>
              <a:t>Formal Task</a:t>
            </a:r>
          </a:p>
          <a:p>
            <a:pPr>
              <a:buFont typeface="Wingdings" pitchFamily="2" charset="2"/>
              <a:buNone/>
            </a:pPr>
            <a:r>
              <a:rPr lang="en-US" sz="2800"/>
              <a:t>	</a:t>
            </a:r>
            <a:r>
              <a:rPr lang="en-US" sz="2400"/>
              <a:t>- Permainan / Games</a:t>
            </a:r>
          </a:p>
          <a:p>
            <a:pPr>
              <a:buFont typeface="Wingdings" pitchFamily="2" charset="2"/>
              <a:buNone/>
            </a:pPr>
            <a:r>
              <a:rPr lang="en-US" sz="2400"/>
              <a:t>	- Matematika (Geometri, logika, kalkulus integral, pembuktian)</a:t>
            </a:r>
            <a:endParaRPr lang="en-US" sz="2800"/>
          </a:p>
        </p:txBody>
      </p:sp>
    </p:spTree>
    <p:extLst>
      <p:ext uri="{BB962C8B-B14F-4D97-AF65-F5344CB8AC3E}">
        <p14:creationId xmlns:p14="http://schemas.microsoft.com/office/powerpoint/2010/main" val="34232859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endParaRPr lang="en-US" dirty="0"/>
          </a:p>
        </p:txBody>
      </p:sp>
      <p:sp>
        <p:nvSpPr>
          <p:cNvPr id="99331" name="Rectangle 3"/>
          <p:cNvSpPr>
            <a:spLocks noGrp="1" noChangeArrowheads="1"/>
          </p:cNvSpPr>
          <p:nvPr>
            <p:ph sz="quarter" idx="13"/>
          </p:nvPr>
        </p:nvSpPr>
        <p:spPr>
          <a:xfrm>
            <a:off x="457200" y="1143000"/>
            <a:ext cx="8229600" cy="4987925"/>
          </a:xfrm>
        </p:spPr>
        <p:txBody>
          <a:bodyPr/>
          <a:lstStyle/>
          <a:p>
            <a:r>
              <a:rPr lang="en-US" sz="2800"/>
              <a:t>Expert Task</a:t>
            </a:r>
          </a:p>
          <a:p>
            <a:pPr>
              <a:buFont typeface="Wingdings" pitchFamily="2" charset="2"/>
              <a:buNone/>
            </a:pPr>
            <a:r>
              <a:rPr lang="en-US" sz="2800"/>
              <a:t>	</a:t>
            </a:r>
            <a:r>
              <a:rPr lang="en-US" sz="2400"/>
              <a:t>- Analisis finansial</a:t>
            </a:r>
          </a:p>
          <a:p>
            <a:pPr>
              <a:buFont typeface="Wingdings" pitchFamily="2" charset="2"/>
              <a:buNone/>
            </a:pPr>
            <a:r>
              <a:rPr lang="en-US" sz="2400"/>
              <a:t>	- Analisis medikal</a:t>
            </a:r>
          </a:p>
          <a:p>
            <a:pPr>
              <a:buFont typeface="Wingdings" pitchFamily="2" charset="2"/>
              <a:buNone/>
            </a:pPr>
            <a:r>
              <a:rPr lang="en-US" sz="2400"/>
              <a:t>	- Analisis ilmu pengetahuan</a:t>
            </a:r>
          </a:p>
          <a:p>
            <a:pPr>
              <a:buFont typeface="Wingdings" pitchFamily="2" charset="2"/>
              <a:buNone/>
            </a:pPr>
            <a:r>
              <a:rPr lang="en-US" sz="2400"/>
              <a:t>	- Rekayasa (design, pencarian kegagalan, perencanaan </a:t>
            </a:r>
          </a:p>
          <a:p>
            <a:pPr>
              <a:buFont typeface="Wingdings" pitchFamily="2" charset="2"/>
              <a:buNone/>
            </a:pPr>
            <a:r>
              <a:rPr lang="en-US" sz="2400"/>
              <a:t>	  manufaktur)</a:t>
            </a:r>
            <a:endParaRPr lang="en-US" sz="2800"/>
          </a:p>
        </p:txBody>
      </p:sp>
    </p:spTree>
    <p:extLst>
      <p:ext uri="{BB962C8B-B14F-4D97-AF65-F5344CB8AC3E}">
        <p14:creationId xmlns:p14="http://schemas.microsoft.com/office/powerpoint/2010/main" val="15175904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US" i="1"/>
              <a:t>Summary</a:t>
            </a:r>
          </a:p>
        </p:txBody>
      </p:sp>
      <p:sp>
        <p:nvSpPr>
          <p:cNvPr id="5" name="Footer Placeholder 4"/>
          <p:cNvSpPr>
            <a:spLocks noGrp="1"/>
          </p:cNvSpPr>
          <p:nvPr>
            <p:ph type="ftr" sz="quarter" idx="11"/>
          </p:nvPr>
        </p:nvSpPr>
        <p:spPr/>
        <p:txBody>
          <a:bodyPr/>
          <a:lstStyle/>
          <a:p>
            <a:endParaRPr lang="en-US" dirty="0"/>
          </a:p>
        </p:txBody>
      </p:sp>
      <p:sp>
        <p:nvSpPr>
          <p:cNvPr id="97283" name="Rectangle 3"/>
          <p:cNvSpPr>
            <a:spLocks noGrp="1" noChangeArrowheads="1"/>
          </p:cNvSpPr>
          <p:nvPr>
            <p:ph sz="quarter" idx="13"/>
          </p:nvPr>
        </p:nvSpPr>
        <p:spPr/>
        <p:txBody>
          <a:bodyPr/>
          <a:lstStyle/>
          <a:p>
            <a:r>
              <a:rPr lang="en-US" sz="2800"/>
              <a:t>Kecerdasan buatan terdiri dari knowledge base dan motor inference</a:t>
            </a:r>
          </a:p>
          <a:p>
            <a:r>
              <a:rPr lang="en-US" sz="2800"/>
              <a:t>Digunakan untuk membantu menyelesaikan permasalahan manusia</a:t>
            </a:r>
          </a:p>
          <a:p>
            <a:r>
              <a:rPr lang="en-US" sz="2800"/>
              <a:t>Kecerdasan buatan mengalami perkembangan terus menerus sampai saat ini</a:t>
            </a:r>
          </a:p>
          <a:p>
            <a:r>
              <a:rPr lang="en-US" sz="2800"/>
              <a:t>Semakin banyak objek yang mampu diselesaikan oleh Kecerdasan buatan</a:t>
            </a:r>
          </a:p>
        </p:txBody>
      </p:sp>
    </p:spTree>
    <p:extLst>
      <p:ext uri="{BB962C8B-B14F-4D97-AF65-F5344CB8AC3E}">
        <p14:creationId xmlns:p14="http://schemas.microsoft.com/office/powerpoint/2010/main" val="4691441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en-US"/>
              <a:t>Daftar Pustaka</a:t>
            </a:r>
          </a:p>
        </p:txBody>
      </p:sp>
      <p:sp>
        <p:nvSpPr>
          <p:cNvPr id="5" name="Footer Placeholder 4"/>
          <p:cNvSpPr>
            <a:spLocks noGrp="1"/>
          </p:cNvSpPr>
          <p:nvPr>
            <p:ph type="ftr" sz="quarter" idx="11"/>
          </p:nvPr>
        </p:nvSpPr>
        <p:spPr/>
        <p:txBody>
          <a:bodyPr/>
          <a:lstStyle/>
          <a:p>
            <a:endParaRPr lang="en-US" dirty="0"/>
          </a:p>
        </p:txBody>
      </p:sp>
      <p:sp>
        <p:nvSpPr>
          <p:cNvPr id="100355" name="Rectangle 3"/>
          <p:cNvSpPr>
            <a:spLocks noGrp="1" noChangeArrowheads="1"/>
          </p:cNvSpPr>
          <p:nvPr>
            <p:ph sz="quarter" idx="13"/>
          </p:nvPr>
        </p:nvSpPr>
        <p:spPr/>
        <p:txBody>
          <a:bodyPr/>
          <a:lstStyle/>
          <a:p>
            <a:r>
              <a:rPr lang="en-US" sz="2400"/>
              <a:t>Sri Kusumadewi, Artificial Intelligence (Teknik dan Aplikasinya), Graha Ilmu, 2003, Yogyakarta</a:t>
            </a:r>
          </a:p>
          <a:p>
            <a:r>
              <a:rPr lang="en-US" sz="2400"/>
              <a:t>William Siler and James J. Buckley, “Fuzzy Expert System and Fuzzy Reasoning”, Wiley-Interscience, 2005</a:t>
            </a:r>
          </a:p>
          <a:p>
            <a:r>
              <a:rPr lang="en-US" sz="2400"/>
              <a:t>Laurene Fauset, “Fundamental of Neural Network”, Prentice Hall, 2000 </a:t>
            </a:r>
          </a:p>
        </p:txBody>
      </p:sp>
    </p:spTree>
    <p:extLst>
      <p:ext uri="{BB962C8B-B14F-4D97-AF65-F5344CB8AC3E}">
        <p14:creationId xmlns:p14="http://schemas.microsoft.com/office/powerpoint/2010/main" val="9881895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r>
              <a:rPr lang="en-US" sz="2400" dirty="0"/>
              <a:t>Part 2</a:t>
            </a:r>
          </a:p>
          <a:p>
            <a:endParaRPr lang="en-US" dirty="0"/>
          </a:p>
        </p:txBody>
      </p:sp>
      <p:sp>
        <p:nvSpPr>
          <p:cNvPr id="4" name="Title 3"/>
          <p:cNvSpPr>
            <a:spLocks noGrp="1"/>
          </p:cNvSpPr>
          <p:nvPr>
            <p:ph type="ctrTitle"/>
          </p:nvPr>
        </p:nvSpPr>
        <p:spPr/>
        <p:txBody>
          <a:bodyPr/>
          <a:lstStyle/>
          <a:p>
            <a:r>
              <a:rPr lang="es-ES" b="1" dirty="0" err="1">
                <a:latin typeface="Eras Light ITC" pitchFamily="34" charset="0"/>
              </a:rPr>
              <a:t>Definisi</a:t>
            </a:r>
            <a:r>
              <a:rPr lang="es-ES" b="1" dirty="0">
                <a:latin typeface="Eras Light ITC" pitchFamily="34" charset="0"/>
              </a:rPr>
              <a:t> </a:t>
            </a:r>
            <a:r>
              <a:rPr lang="es-ES" b="1" dirty="0" err="1">
                <a:latin typeface="Eras Light ITC" pitchFamily="34" charset="0"/>
              </a:rPr>
              <a:t>Kecerdasan</a:t>
            </a:r>
            <a:r>
              <a:rPr lang="es-ES" b="1" dirty="0">
                <a:latin typeface="Eras Light ITC" pitchFamily="34" charset="0"/>
              </a:rPr>
              <a:t> </a:t>
            </a:r>
            <a:r>
              <a:rPr lang="es-ES" b="1" dirty="0" err="1">
                <a:latin typeface="Eras Light ITC" pitchFamily="34" charset="0"/>
              </a:rPr>
              <a:t>Buatan</a:t>
            </a:r>
            <a:endParaRPr lang="en-US" dirty="0"/>
          </a:p>
        </p:txBody>
      </p:sp>
    </p:spTree>
    <p:extLst>
      <p:ext uri="{BB962C8B-B14F-4D97-AF65-F5344CB8AC3E}">
        <p14:creationId xmlns:p14="http://schemas.microsoft.com/office/powerpoint/2010/main" val="19829561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algn="l" eaLnBrk="1" hangingPunct="1">
              <a:defRPr/>
            </a:pPr>
            <a:r>
              <a:rPr lang="es-ES" sz="4000" b="1" dirty="0" err="1">
                <a:latin typeface="Eras Light ITC" pitchFamily="34" charset="0"/>
              </a:rPr>
              <a:t>Definisi</a:t>
            </a:r>
            <a:r>
              <a:rPr lang="es-ES" sz="4000" b="1" dirty="0">
                <a:latin typeface="Eras Light ITC" pitchFamily="34" charset="0"/>
              </a:rPr>
              <a:t> </a:t>
            </a:r>
            <a:r>
              <a:rPr lang="es-ES" sz="4000" b="1" dirty="0" err="1">
                <a:latin typeface="Eras Light ITC" pitchFamily="34" charset="0"/>
              </a:rPr>
              <a:t>Kecerdasan</a:t>
            </a:r>
            <a:r>
              <a:rPr lang="es-ES" sz="4000" b="1" dirty="0">
                <a:latin typeface="Eras Light ITC" pitchFamily="34" charset="0"/>
              </a:rPr>
              <a:t> </a:t>
            </a:r>
            <a:r>
              <a:rPr lang="es-ES" sz="4000" b="1" dirty="0" err="1">
                <a:latin typeface="Eras Light ITC" pitchFamily="34" charset="0"/>
              </a:rPr>
              <a:t>Buatan</a:t>
            </a:r>
            <a:endParaRPr lang="en-US" sz="4000" b="1" dirty="0">
              <a:latin typeface="Eras Light ITC" pitchFamily="34" charset="0"/>
            </a:endParaRPr>
          </a:p>
        </p:txBody>
      </p:sp>
      <p:sp>
        <p:nvSpPr>
          <p:cNvPr id="4099" name="Rectangle 3"/>
          <p:cNvSpPr>
            <a:spLocks noGrp="1" noChangeArrowheads="1"/>
          </p:cNvSpPr>
          <p:nvPr>
            <p:ph type="body" idx="4294967295"/>
          </p:nvPr>
        </p:nvSpPr>
        <p:spPr>
          <a:xfrm>
            <a:off x="457200" y="1600200"/>
            <a:ext cx="8229600" cy="4456113"/>
          </a:xfrm>
          <a:prstGeom prst="rect">
            <a:avLst/>
          </a:prstGeom>
        </p:spPr>
        <p:txBody>
          <a:bodyPr/>
          <a:lstStyle/>
          <a:p>
            <a:pPr eaLnBrk="1" hangingPunct="1">
              <a:lnSpc>
                <a:spcPct val="80000"/>
              </a:lnSpc>
            </a:pPr>
            <a:r>
              <a:rPr lang="es-ES" sz="2800" b="1"/>
              <a:t>H. A. Simon </a:t>
            </a:r>
            <a:r>
              <a:rPr lang="es-ES" sz="2800"/>
              <a:t>[1987] :</a:t>
            </a:r>
            <a:endParaRPr lang="en-US" sz="2800"/>
          </a:p>
          <a:p>
            <a:pPr lvl="1" eaLnBrk="1" hangingPunct="1">
              <a:lnSpc>
                <a:spcPct val="80000"/>
              </a:lnSpc>
              <a:buFontTx/>
              <a:buNone/>
            </a:pPr>
            <a:r>
              <a:rPr lang="en-US" sz="2500"/>
              <a:t>“ </a:t>
            </a:r>
            <a:r>
              <a:rPr lang="en-US" sz="2500" i="1"/>
              <a:t>Kecerdasan buatan (artificial intelligence) merupakan kawasan penelitian, aplikasi dan instruksi yang terkait dengan pemrograman komputer untuk melakukan sesuatu hal yang -dalam pandangan manusia adalah- cerdas</a:t>
            </a:r>
            <a:r>
              <a:rPr lang="en-US" sz="2500"/>
              <a:t>”</a:t>
            </a:r>
          </a:p>
          <a:p>
            <a:pPr lvl="1" eaLnBrk="1" hangingPunct="1">
              <a:lnSpc>
                <a:spcPct val="80000"/>
              </a:lnSpc>
              <a:buFontTx/>
              <a:buNone/>
            </a:pPr>
            <a:endParaRPr lang="en-US" sz="2900"/>
          </a:p>
          <a:p>
            <a:pPr eaLnBrk="1" hangingPunct="1">
              <a:lnSpc>
                <a:spcPct val="80000"/>
              </a:lnSpc>
            </a:pPr>
            <a:r>
              <a:rPr lang="en-US" sz="2800" b="1"/>
              <a:t>Rich and Knight </a:t>
            </a:r>
            <a:r>
              <a:rPr lang="en-US" sz="2800"/>
              <a:t>[1991]:</a:t>
            </a:r>
            <a:endParaRPr lang="sv-SE" sz="2800"/>
          </a:p>
          <a:p>
            <a:pPr lvl="1" eaLnBrk="1" hangingPunct="1">
              <a:lnSpc>
                <a:spcPct val="80000"/>
              </a:lnSpc>
              <a:buFontTx/>
              <a:buNone/>
            </a:pPr>
            <a:r>
              <a:rPr lang="sv-SE" sz="2500"/>
              <a:t>“</a:t>
            </a:r>
            <a:r>
              <a:rPr lang="sv-SE" sz="2500" i="1"/>
              <a:t>Kecerdasan Buatan (AI) merupakan sebuah studi tentang bagaimana membuat komputer melakukan hal-hal yang pada saat ini dapat </a:t>
            </a:r>
            <a:r>
              <a:rPr lang="fi-FI" sz="2500" i="1"/>
              <a:t>dilakukan lebih baik oleh manusia.</a:t>
            </a:r>
            <a:r>
              <a:rPr lang="fi-FI" sz="2500"/>
              <a:t>”</a:t>
            </a:r>
            <a:endParaRPr lang="en-US" sz="2500"/>
          </a:p>
        </p:txBody>
      </p:sp>
    </p:spTree>
    <p:extLst>
      <p:ext uri="{BB962C8B-B14F-4D97-AF65-F5344CB8AC3E}">
        <p14:creationId xmlns:p14="http://schemas.microsoft.com/office/powerpoint/2010/main" val="37168705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algn="l" eaLnBrk="1" hangingPunct="1">
              <a:defRPr/>
            </a:pPr>
            <a:r>
              <a:rPr lang="es-ES" sz="4000" b="1">
                <a:latin typeface="Book Antiqua" pitchFamily="18" charset="0"/>
              </a:rPr>
              <a:t>Definisi Kecerdasan Buatan</a:t>
            </a:r>
            <a:endParaRPr lang="en-US" sz="4000" b="1">
              <a:latin typeface="Book Antiqua" pitchFamily="18" charset="0"/>
            </a:endParaRPr>
          </a:p>
        </p:txBody>
      </p:sp>
      <p:sp>
        <p:nvSpPr>
          <p:cNvPr id="5123" name="Rectangle 3"/>
          <p:cNvSpPr>
            <a:spLocks noGrp="1" noChangeArrowheads="1"/>
          </p:cNvSpPr>
          <p:nvPr>
            <p:ph type="body" idx="4294967295"/>
          </p:nvPr>
        </p:nvSpPr>
        <p:spPr>
          <a:xfrm>
            <a:off x="457200" y="1600200"/>
            <a:ext cx="8229600" cy="4456113"/>
          </a:xfrm>
          <a:prstGeom prst="rect">
            <a:avLst/>
          </a:prstGeom>
        </p:spPr>
        <p:txBody>
          <a:bodyPr/>
          <a:lstStyle/>
          <a:p>
            <a:pPr eaLnBrk="1" hangingPunct="1">
              <a:buFontTx/>
              <a:buNone/>
            </a:pPr>
            <a:r>
              <a:rPr lang="fi-FI" b="1"/>
              <a:t>Encyclopedia Britannica</a:t>
            </a:r>
            <a:r>
              <a:rPr lang="fi-FI"/>
              <a:t>:</a:t>
            </a:r>
          </a:p>
          <a:p>
            <a:pPr eaLnBrk="1" hangingPunct="1">
              <a:buFontTx/>
              <a:buNone/>
            </a:pPr>
            <a:r>
              <a:rPr lang="fi-FI"/>
              <a:t>“</a:t>
            </a:r>
            <a:r>
              <a:rPr lang="fi-FI" sz="2800" i="1"/>
              <a:t>Kecerdasan Buatan (AI) merupakan cabang dari ilmu komputer yang </a:t>
            </a:r>
            <a:r>
              <a:rPr lang="sv-SE" sz="2800" i="1"/>
              <a:t>dalam merepresentasi pengetahuan lebih banyak menggunakan bentuk </a:t>
            </a:r>
            <a:r>
              <a:rPr lang="es-ES" sz="2800" i="1"/>
              <a:t>simbol-simbol daripada bilangan, dan memproses informasi berdasarkan </a:t>
            </a:r>
            <a:r>
              <a:rPr lang="sv-SE" sz="2800" i="1"/>
              <a:t>metode heuristic atau dengan berdasarkan sejumlah aturan</a:t>
            </a:r>
            <a:r>
              <a:rPr lang="sv-SE" sz="2800"/>
              <a:t>”</a:t>
            </a:r>
            <a:endParaRPr lang="en-US" sz="2800"/>
          </a:p>
        </p:txBody>
      </p:sp>
    </p:spTree>
    <p:extLst>
      <p:ext uri="{BB962C8B-B14F-4D97-AF65-F5344CB8AC3E}">
        <p14:creationId xmlns:p14="http://schemas.microsoft.com/office/powerpoint/2010/main" val="38681786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defRPr/>
            </a:pPr>
            <a:r>
              <a:rPr lang="sv-SE" b="1"/>
              <a:t>Tujuan dari kecerdasan buatan</a:t>
            </a:r>
            <a:endParaRPr lang="en-US" b="1"/>
          </a:p>
        </p:txBody>
      </p:sp>
      <p:sp>
        <p:nvSpPr>
          <p:cNvPr id="6147" name="Rectangle 3"/>
          <p:cNvSpPr>
            <a:spLocks noGrp="1" noChangeArrowheads="1"/>
          </p:cNvSpPr>
          <p:nvPr>
            <p:ph type="body" idx="4294967295"/>
          </p:nvPr>
        </p:nvSpPr>
        <p:spPr>
          <a:xfrm>
            <a:off x="457200" y="1600200"/>
            <a:ext cx="8229600" cy="4456113"/>
          </a:xfrm>
          <a:prstGeom prst="rect">
            <a:avLst/>
          </a:prstGeom>
        </p:spPr>
        <p:txBody>
          <a:bodyPr/>
          <a:lstStyle/>
          <a:p>
            <a:pPr marL="609600" indent="-609600" eaLnBrk="1" hangingPunct="1">
              <a:buFontTx/>
              <a:buAutoNum type="arabicPeriod"/>
            </a:pPr>
            <a:r>
              <a:rPr lang="sv-SE" b="1"/>
              <a:t>Membuat mesin </a:t>
            </a:r>
            <a:r>
              <a:rPr lang="sv-SE"/>
              <a:t>menjadi </a:t>
            </a:r>
            <a:r>
              <a:rPr lang="sv-SE" b="1"/>
              <a:t>lebih pintar </a:t>
            </a:r>
            <a:r>
              <a:rPr lang="sv-SE"/>
              <a:t>(tujuan utama)</a:t>
            </a:r>
            <a:endParaRPr lang="fi-FI"/>
          </a:p>
          <a:p>
            <a:pPr marL="609600" indent="-609600" eaLnBrk="1" hangingPunct="1">
              <a:buFontTx/>
              <a:buAutoNum type="arabicPeriod"/>
            </a:pPr>
            <a:r>
              <a:rPr lang="fi-FI" b="1"/>
              <a:t>Memahami </a:t>
            </a:r>
            <a:r>
              <a:rPr lang="fi-FI"/>
              <a:t>apa itu </a:t>
            </a:r>
            <a:r>
              <a:rPr lang="fi-FI" b="1"/>
              <a:t>kecerdasan </a:t>
            </a:r>
            <a:r>
              <a:rPr lang="fi-FI"/>
              <a:t>(tujuan ilmiah)</a:t>
            </a:r>
          </a:p>
          <a:p>
            <a:pPr marL="609600" indent="-609600" eaLnBrk="1" hangingPunct="1">
              <a:buFontTx/>
              <a:buAutoNum type="arabicPeriod"/>
            </a:pPr>
            <a:r>
              <a:rPr lang="fi-FI" b="1"/>
              <a:t>Membuat mesin lebih bermanfaat </a:t>
            </a:r>
            <a:r>
              <a:rPr lang="fi-FI"/>
              <a:t>(tujuan </a:t>
            </a:r>
            <a:r>
              <a:rPr lang="fi-FI" i="1"/>
              <a:t>entrepreneurial</a:t>
            </a:r>
            <a:r>
              <a:rPr lang="fi-FI"/>
              <a:t>)</a:t>
            </a:r>
            <a:endParaRPr lang="sv-SE"/>
          </a:p>
          <a:p>
            <a:pPr marL="609600" indent="-609600" eaLnBrk="1" hangingPunct="1"/>
            <a:endParaRPr lang="en-US"/>
          </a:p>
        </p:txBody>
      </p:sp>
    </p:spTree>
    <p:extLst>
      <p:ext uri="{BB962C8B-B14F-4D97-AF65-F5344CB8AC3E}">
        <p14:creationId xmlns:p14="http://schemas.microsoft.com/office/powerpoint/2010/main" val="38155892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42913" y="103188"/>
            <a:ext cx="8243887" cy="963612"/>
          </a:xfrm>
        </p:spPr>
        <p:txBody>
          <a:bodyPr/>
          <a:lstStyle/>
          <a:p>
            <a:pPr algn="l" eaLnBrk="1" hangingPunct="1">
              <a:defRPr/>
            </a:pPr>
            <a:r>
              <a:rPr lang="en-US" b="1" u="sng"/>
              <a:t>Arah AI</a:t>
            </a:r>
            <a:endParaRPr lang="en-US"/>
          </a:p>
        </p:txBody>
      </p:sp>
      <p:sp>
        <p:nvSpPr>
          <p:cNvPr id="7171" name="Rectangle 3"/>
          <p:cNvSpPr>
            <a:spLocks noGrp="1" noChangeArrowheads="1"/>
          </p:cNvSpPr>
          <p:nvPr>
            <p:ph type="body" idx="4294967295"/>
          </p:nvPr>
        </p:nvSpPr>
        <p:spPr>
          <a:xfrm>
            <a:off x="457200" y="1600200"/>
            <a:ext cx="8229600" cy="4456113"/>
          </a:xfrm>
          <a:prstGeom prst="rect">
            <a:avLst/>
          </a:prstGeom>
        </p:spPr>
        <p:txBody>
          <a:bodyPr/>
          <a:lstStyle/>
          <a:p>
            <a:pPr eaLnBrk="1" hangingPunct="1"/>
            <a:r>
              <a:rPr lang="sv-SE" sz="2800" dirty="0"/>
              <a:t>Mengembangkan metode dan sistem untuk menyelesaikan masalah AI tanpa mengikuti cara manusia menyelesaikannya (sistem pakar / expert systems) </a:t>
            </a:r>
            <a:endParaRPr lang="en-US" sz="2800" dirty="0"/>
          </a:p>
          <a:p>
            <a:pPr eaLnBrk="1" hangingPunct="1"/>
            <a:r>
              <a:rPr lang="en-US" sz="2800" dirty="0" err="1"/>
              <a:t>Mengembangkan</a:t>
            </a:r>
            <a:r>
              <a:rPr lang="en-US" sz="2800" dirty="0"/>
              <a:t> </a:t>
            </a:r>
            <a:r>
              <a:rPr lang="en-US" sz="2800" dirty="0" err="1"/>
              <a:t>metode</a:t>
            </a:r>
            <a:r>
              <a:rPr lang="en-US" sz="2800" dirty="0"/>
              <a:t> dan </a:t>
            </a:r>
            <a:r>
              <a:rPr lang="en-US" sz="2800" dirty="0" err="1"/>
              <a:t>sistem</a:t>
            </a:r>
            <a:r>
              <a:rPr lang="en-US" sz="2800" dirty="0"/>
              <a:t> </a:t>
            </a:r>
            <a:r>
              <a:rPr lang="en-US" sz="2800" dirty="0" err="1"/>
              <a:t>untuk</a:t>
            </a:r>
            <a:r>
              <a:rPr lang="en-US" sz="2800" dirty="0"/>
              <a:t> </a:t>
            </a:r>
            <a:r>
              <a:rPr lang="en-US" sz="2800" dirty="0" err="1"/>
              <a:t>menyelesaikan</a:t>
            </a:r>
            <a:r>
              <a:rPr lang="en-US" sz="2800" dirty="0"/>
              <a:t> </a:t>
            </a:r>
            <a:r>
              <a:rPr lang="en-US" sz="2800" dirty="0" err="1"/>
              <a:t>masalah</a:t>
            </a:r>
            <a:r>
              <a:rPr lang="en-US" sz="2800" dirty="0"/>
              <a:t> AI </a:t>
            </a:r>
            <a:r>
              <a:rPr lang="en-US" sz="2800" dirty="0" err="1"/>
              <a:t>melalui</a:t>
            </a:r>
            <a:r>
              <a:rPr lang="en-US" sz="2800" dirty="0"/>
              <a:t> </a:t>
            </a:r>
            <a:r>
              <a:rPr lang="en-US" sz="2800" dirty="0" err="1"/>
              <a:t>pemodelan</a:t>
            </a:r>
            <a:r>
              <a:rPr lang="en-US" sz="2800" dirty="0"/>
              <a:t> </a:t>
            </a:r>
            <a:r>
              <a:rPr lang="en-US" sz="2800" dirty="0" err="1"/>
              <a:t>cara</a:t>
            </a:r>
            <a:r>
              <a:rPr lang="en-US" sz="2800" dirty="0"/>
              <a:t> </a:t>
            </a:r>
            <a:r>
              <a:rPr lang="en-US" sz="2800" dirty="0" err="1"/>
              <a:t>berpikirnya</a:t>
            </a:r>
            <a:r>
              <a:rPr lang="en-US" sz="2800" dirty="0"/>
              <a:t> </a:t>
            </a:r>
            <a:r>
              <a:rPr lang="en-US" sz="2800" dirty="0" err="1"/>
              <a:t>manusia</a:t>
            </a:r>
            <a:r>
              <a:rPr lang="en-US" sz="2800" dirty="0"/>
              <a:t>, </a:t>
            </a:r>
            <a:r>
              <a:rPr lang="en-US" sz="2800" dirty="0" err="1"/>
              <a:t>atau</a:t>
            </a:r>
            <a:r>
              <a:rPr lang="en-US" sz="2800" dirty="0"/>
              <a:t> </a:t>
            </a:r>
            <a:r>
              <a:rPr lang="en-US" sz="2800" dirty="0" err="1"/>
              <a:t>cara</a:t>
            </a:r>
            <a:r>
              <a:rPr lang="en-US" sz="2800" dirty="0"/>
              <a:t> </a:t>
            </a:r>
            <a:r>
              <a:rPr lang="en-US" sz="2800" dirty="0" err="1"/>
              <a:t>bekerjanya</a:t>
            </a:r>
            <a:r>
              <a:rPr lang="en-US" sz="2800" dirty="0"/>
              <a:t> </a:t>
            </a:r>
            <a:r>
              <a:rPr lang="en-US" sz="2800" dirty="0" err="1"/>
              <a:t>otak</a:t>
            </a:r>
            <a:r>
              <a:rPr lang="en-US" sz="2800" dirty="0"/>
              <a:t> </a:t>
            </a:r>
            <a:r>
              <a:rPr lang="en-US" sz="2800" dirty="0" err="1"/>
              <a:t>manusia</a:t>
            </a:r>
            <a:r>
              <a:rPr lang="en-US" sz="2800" dirty="0"/>
              <a:t> (neural networks).  </a:t>
            </a:r>
          </a:p>
          <a:p>
            <a:pPr eaLnBrk="1" hangingPunct="1"/>
            <a:endParaRPr lang="en-US" sz="2800" dirty="0"/>
          </a:p>
        </p:txBody>
      </p:sp>
    </p:spTree>
    <p:extLst>
      <p:ext uri="{BB962C8B-B14F-4D97-AF65-F5344CB8AC3E}">
        <p14:creationId xmlns:p14="http://schemas.microsoft.com/office/powerpoint/2010/main" val="40907475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l" eaLnBrk="1" hangingPunct="1">
              <a:defRPr/>
            </a:pPr>
            <a:r>
              <a:rPr lang="en-US" sz="3600"/>
              <a:t>AI dapat dipandang dalam berbagai perspektif.</a:t>
            </a:r>
          </a:p>
        </p:txBody>
      </p:sp>
      <p:sp>
        <p:nvSpPr>
          <p:cNvPr id="8195" name="Rectangle 3"/>
          <p:cNvSpPr>
            <a:spLocks noGrp="1" noChangeArrowheads="1"/>
          </p:cNvSpPr>
          <p:nvPr>
            <p:ph type="body" idx="4294967295"/>
          </p:nvPr>
        </p:nvSpPr>
        <p:spPr>
          <a:xfrm>
            <a:off x="457200" y="1600200"/>
            <a:ext cx="8229600" cy="4456113"/>
          </a:xfrm>
          <a:prstGeom prst="rect">
            <a:avLst/>
          </a:prstGeom>
        </p:spPr>
        <p:txBody>
          <a:bodyPr/>
          <a:lstStyle/>
          <a:p>
            <a:pPr eaLnBrk="1" hangingPunct="1">
              <a:lnSpc>
                <a:spcPct val="80000"/>
              </a:lnSpc>
            </a:pPr>
            <a:r>
              <a:rPr lang="en-US" sz="2800">
                <a:solidFill>
                  <a:srgbClr val="000000"/>
                </a:solidFill>
              </a:rPr>
              <a:t>Dari perspektif </a:t>
            </a:r>
            <a:r>
              <a:rPr lang="en-US" sz="2800" b="1">
                <a:solidFill>
                  <a:srgbClr val="000000"/>
                </a:solidFill>
              </a:rPr>
              <a:t>Kecerdasan (Intelligence)</a:t>
            </a:r>
          </a:p>
          <a:p>
            <a:pPr lvl="1" eaLnBrk="1" hangingPunct="1">
              <a:lnSpc>
                <a:spcPct val="80000"/>
              </a:lnSpc>
              <a:buFontTx/>
              <a:buNone/>
            </a:pPr>
            <a:r>
              <a:rPr lang="en-US" sz="2400"/>
              <a:t>AI adalah bagaimana membuat mesin yang “cerdas” dan dapat melakukan hal-hal yang sebelumnya dapat dilakukan oleh manusia</a:t>
            </a:r>
          </a:p>
          <a:p>
            <a:pPr eaLnBrk="1" hangingPunct="1">
              <a:lnSpc>
                <a:spcPct val="80000"/>
              </a:lnSpc>
            </a:pPr>
            <a:r>
              <a:rPr lang="en-US" sz="2800">
                <a:solidFill>
                  <a:srgbClr val="000000"/>
                </a:solidFill>
              </a:rPr>
              <a:t>Dari perspektif </a:t>
            </a:r>
            <a:r>
              <a:rPr lang="en-US" sz="2800" b="1">
                <a:solidFill>
                  <a:srgbClr val="000000"/>
                </a:solidFill>
              </a:rPr>
              <a:t>bisnis</a:t>
            </a:r>
            <a:endParaRPr lang="en-US" sz="2800">
              <a:solidFill>
                <a:srgbClr val="000000"/>
              </a:solidFill>
            </a:endParaRPr>
          </a:p>
          <a:p>
            <a:pPr eaLnBrk="1" hangingPunct="1">
              <a:lnSpc>
                <a:spcPct val="80000"/>
              </a:lnSpc>
              <a:buFontTx/>
              <a:buNone/>
            </a:pPr>
            <a:r>
              <a:rPr lang="en-US" sz="2400"/>
              <a:t>      AI adalah sekelompok alat bantu (</a:t>
            </a:r>
            <a:r>
              <a:rPr lang="en-US" sz="2400" i="1"/>
              <a:t>tools</a:t>
            </a:r>
            <a:r>
              <a:rPr lang="en-US" sz="2400"/>
              <a:t>) yang berdaya guna, dan metodologi yang menggunakan </a:t>
            </a:r>
            <a:r>
              <a:rPr lang="en-US" sz="2400" i="1"/>
              <a:t>tool-tool </a:t>
            </a:r>
            <a:r>
              <a:rPr lang="en-US" sz="2400"/>
              <a:t>tersebut guna menyelesaikan masalah-masalah bisnis.</a:t>
            </a:r>
          </a:p>
          <a:p>
            <a:pPr eaLnBrk="1" hangingPunct="1">
              <a:lnSpc>
                <a:spcPct val="80000"/>
              </a:lnSpc>
            </a:pPr>
            <a:r>
              <a:rPr lang="en-US" sz="2800">
                <a:solidFill>
                  <a:srgbClr val="000000"/>
                </a:solidFill>
              </a:rPr>
              <a:t>Dari perspektif </a:t>
            </a:r>
            <a:r>
              <a:rPr lang="en-US" sz="2800" b="1">
                <a:solidFill>
                  <a:srgbClr val="000000"/>
                </a:solidFill>
              </a:rPr>
              <a:t>pemrograman </a:t>
            </a:r>
            <a:r>
              <a:rPr lang="en-US" sz="2800">
                <a:solidFill>
                  <a:srgbClr val="000000"/>
                </a:solidFill>
              </a:rPr>
              <a:t>(</a:t>
            </a:r>
            <a:r>
              <a:rPr lang="en-US" sz="2800" i="1">
                <a:solidFill>
                  <a:srgbClr val="000000"/>
                </a:solidFill>
              </a:rPr>
              <a:t>Programming</a:t>
            </a:r>
            <a:r>
              <a:rPr lang="en-US" sz="2800">
                <a:solidFill>
                  <a:srgbClr val="000000"/>
                </a:solidFill>
              </a:rPr>
              <a:t>),</a:t>
            </a:r>
          </a:p>
          <a:p>
            <a:pPr eaLnBrk="1" hangingPunct="1">
              <a:lnSpc>
                <a:spcPct val="80000"/>
              </a:lnSpc>
              <a:buFontTx/>
              <a:buNone/>
            </a:pPr>
            <a:r>
              <a:rPr lang="en-US" sz="2400"/>
              <a:t>	AI termasuk didalamnya adalah studi tentang </a:t>
            </a:r>
            <a:r>
              <a:rPr lang="en-US" sz="2400" b="1"/>
              <a:t>pemrograman simbolik</a:t>
            </a:r>
            <a:r>
              <a:rPr lang="en-US" sz="2400"/>
              <a:t>, </a:t>
            </a:r>
            <a:r>
              <a:rPr lang="en-US" sz="2400" b="1"/>
              <a:t>pemecahan masalah</a:t>
            </a:r>
            <a:r>
              <a:rPr lang="en-US" sz="2400"/>
              <a:t>, </a:t>
            </a:r>
            <a:r>
              <a:rPr lang="en-US" sz="2400" b="1"/>
              <a:t>proses pencarian </a:t>
            </a:r>
            <a:r>
              <a:rPr lang="en-US" sz="2400"/>
              <a:t>(</a:t>
            </a:r>
            <a:r>
              <a:rPr lang="en-US" sz="2400" i="1"/>
              <a:t>search</a:t>
            </a:r>
            <a:r>
              <a:rPr lang="en-US" sz="2400"/>
              <a:t>)</a:t>
            </a:r>
          </a:p>
          <a:p>
            <a:pPr eaLnBrk="1" hangingPunct="1">
              <a:lnSpc>
                <a:spcPct val="80000"/>
              </a:lnSpc>
            </a:pPr>
            <a:endParaRPr lang="en-US" sz="2400"/>
          </a:p>
        </p:txBody>
      </p:sp>
    </p:spTree>
    <p:extLst>
      <p:ext uri="{BB962C8B-B14F-4D97-AF65-F5344CB8AC3E}">
        <p14:creationId xmlns:p14="http://schemas.microsoft.com/office/powerpoint/2010/main" val="1927673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457200" y="277813"/>
            <a:ext cx="8305800" cy="5741987"/>
          </a:xfrm>
        </p:spPr>
        <p:txBody>
          <a:bodyPr/>
          <a:lstStyle/>
          <a:p>
            <a:r>
              <a:rPr lang="en-US" dirty="0" err="1"/>
              <a:t>Definisi</a:t>
            </a:r>
            <a:br>
              <a:rPr lang="en-US" dirty="0"/>
            </a:br>
            <a:r>
              <a:rPr lang="en-US" dirty="0" err="1"/>
              <a:t>Kecerdasan</a:t>
            </a:r>
            <a:r>
              <a:rPr lang="en-US" dirty="0"/>
              <a:t> </a:t>
            </a:r>
            <a:r>
              <a:rPr lang="en-US" dirty="0" err="1"/>
              <a:t>Buatan</a:t>
            </a:r>
            <a:endParaRPr lang="en-US" dirty="0"/>
          </a:p>
        </p:txBody>
      </p:sp>
      <p:sp>
        <p:nvSpPr>
          <p:cNvPr id="4"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6683237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defRPr/>
            </a:pPr>
            <a:r>
              <a:rPr lang="en-US"/>
              <a:t>What is AI ?</a:t>
            </a:r>
          </a:p>
        </p:txBody>
      </p:sp>
      <p:sp>
        <p:nvSpPr>
          <p:cNvPr id="9219" name="Rectangle 3"/>
          <p:cNvSpPr>
            <a:spLocks noGrp="1" noChangeArrowheads="1"/>
          </p:cNvSpPr>
          <p:nvPr>
            <p:ph type="body" sz="half" idx="1"/>
          </p:nvPr>
        </p:nvSpPr>
        <p:spPr/>
        <p:txBody>
          <a:bodyPr/>
          <a:lstStyle/>
          <a:p>
            <a:pPr eaLnBrk="1" hangingPunct="1">
              <a:buFontTx/>
              <a:buNone/>
            </a:pPr>
            <a:endParaRPr lang="en-US" sz="2800" b="1">
              <a:solidFill>
                <a:srgbClr val="0033CC"/>
              </a:solidFill>
            </a:endParaRPr>
          </a:p>
          <a:p>
            <a:pPr eaLnBrk="1" hangingPunct="1">
              <a:buFontTx/>
              <a:buNone/>
            </a:pPr>
            <a:endParaRPr lang="en-US" sz="2800" b="1">
              <a:solidFill>
                <a:srgbClr val="0033CC"/>
              </a:solidFill>
            </a:endParaRPr>
          </a:p>
        </p:txBody>
      </p:sp>
      <p:graphicFrame>
        <p:nvGraphicFramePr>
          <p:cNvPr id="18436" name="Group 4"/>
          <p:cNvGraphicFramePr>
            <a:graphicFrameLocks noGrp="1"/>
          </p:cNvGraphicFramePr>
          <p:nvPr>
            <p:ph sz="half" idx="2"/>
          </p:nvPr>
        </p:nvGraphicFramePr>
        <p:xfrm>
          <a:off x="457200" y="1752600"/>
          <a:ext cx="8153400" cy="3657600"/>
        </p:xfrm>
        <a:graphic>
          <a:graphicData uri="http://schemas.openxmlformats.org/drawingml/2006/table">
            <a:tbl>
              <a:tblPr/>
              <a:tblGrid>
                <a:gridCol w="41148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tblGrid>
              <a:tr h="1828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Verdana" pitchFamily="34" charset="0"/>
                        </a:rPr>
                        <a:t>Sistem yang berpikir seperti manusia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1" u="none" strike="noStrike" cap="none" normalizeH="0" baseline="0">
                          <a:ln>
                            <a:noFill/>
                          </a:ln>
                          <a:solidFill>
                            <a:schemeClr val="tx1"/>
                          </a:solidFill>
                          <a:effectLst/>
                          <a:latin typeface="Verdana" pitchFamily="34" charset="0"/>
                        </a:rPr>
                        <a:t>Thinking humanly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Verdana" pitchFamily="34" charset="0"/>
                        </a:rPr>
                        <a:t>Sistem yang berpikir secara rasional</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1" u="none" strike="noStrike" cap="none" normalizeH="0" baseline="0">
                          <a:ln>
                            <a:noFill/>
                          </a:ln>
                          <a:solidFill>
                            <a:schemeClr val="tx1"/>
                          </a:solidFill>
                          <a:effectLst/>
                          <a:latin typeface="Verdana" pitchFamily="34" charset="0"/>
                        </a:rPr>
                        <a:t>Thinking rationally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8288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Verdana" pitchFamily="34" charset="0"/>
                        </a:rPr>
                        <a:t>Sistem yang bertindak seperti manusia</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1" u="none" strike="noStrike" cap="none" normalizeH="0" baseline="0">
                          <a:ln>
                            <a:noFill/>
                          </a:ln>
                          <a:solidFill>
                            <a:schemeClr val="tx1"/>
                          </a:solidFill>
                          <a:effectLst/>
                          <a:latin typeface="Verdana" pitchFamily="34" charset="0"/>
                        </a:rPr>
                        <a:t>Acting humanly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a:ln>
                            <a:noFill/>
                          </a:ln>
                          <a:solidFill>
                            <a:schemeClr val="tx1"/>
                          </a:solidFill>
                          <a:effectLst/>
                          <a:latin typeface="Verdana" pitchFamily="34" charset="0"/>
                        </a:rPr>
                        <a:t>Sistem yang bertindak secara rasional</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1" i="1" u="none" strike="noStrike" cap="none" normalizeH="0" baseline="0">
                          <a:ln>
                            <a:noFill/>
                          </a:ln>
                          <a:solidFill>
                            <a:schemeClr val="tx1"/>
                          </a:solidFill>
                          <a:effectLst/>
                          <a:latin typeface="Verdana" pitchFamily="34" charset="0"/>
                        </a:rPr>
                        <a:t>Acting rationally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525816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747713" y="103188"/>
            <a:ext cx="7939087" cy="1095375"/>
          </a:xfrm>
        </p:spPr>
        <p:txBody>
          <a:bodyPr/>
          <a:lstStyle/>
          <a:p>
            <a:pPr eaLnBrk="1" hangingPunct="1">
              <a:defRPr/>
            </a:pPr>
            <a:r>
              <a:rPr lang="en-US"/>
              <a:t>Berfikir Seperti Manusia</a:t>
            </a:r>
          </a:p>
        </p:txBody>
      </p:sp>
      <p:sp>
        <p:nvSpPr>
          <p:cNvPr id="10243" name="Rectangle 3"/>
          <p:cNvSpPr>
            <a:spLocks noGrp="1" noChangeArrowheads="1"/>
          </p:cNvSpPr>
          <p:nvPr>
            <p:ph type="body" idx="4294967295"/>
          </p:nvPr>
        </p:nvSpPr>
        <p:spPr>
          <a:xfrm>
            <a:off x="457200" y="1600200"/>
            <a:ext cx="8229600" cy="4456113"/>
          </a:xfrm>
          <a:prstGeom prst="rect">
            <a:avLst/>
          </a:prstGeom>
        </p:spPr>
        <p:txBody>
          <a:bodyPr/>
          <a:lstStyle/>
          <a:p>
            <a:pPr eaLnBrk="1" hangingPunct="1"/>
            <a:endParaRPr lang="en-US"/>
          </a:p>
          <a:p>
            <a:pPr eaLnBrk="1" hangingPunct="1"/>
            <a:endParaRPr lang="en-US"/>
          </a:p>
        </p:txBody>
      </p:sp>
      <p:sp>
        <p:nvSpPr>
          <p:cNvPr id="10244" name="Rectangle 4"/>
          <p:cNvSpPr>
            <a:spLocks noChangeArrowheads="1"/>
          </p:cNvSpPr>
          <p:nvPr/>
        </p:nvSpPr>
        <p:spPr bwMode="auto">
          <a:xfrm>
            <a:off x="990600" y="1524000"/>
            <a:ext cx="7696200" cy="436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p>
            <a:pPr marL="342900" indent="-342900">
              <a:buFontTx/>
              <a:buAutoNum type="arabicPeriod"/>
            </a:pPr>
            <a:r>
              <a:rPr lang="en-US" sz="2800">
                <a:latin typeface="Arial" charset="0"/>
              </a:rPr>
              <a:t>Diperlukan suatu cara untuk mengetahui bagaimana manusia berfikir</a:t>
            </a:r>
          </a:p>
          <a:p>
            <a:pPr marL="342900" indent="-342900">
              <a:buFontTx/>
              <a:buAutoNum type="arabicPeriod"/>
            </a:pPr>
            <a:r>
              <a:rPr lang="en-US" sz="2800">
                <a:latin typeface="Arial" charset="0"/>
              </a:rPr>
              <a:t>Diperlukan pemahaman tentang bagaimana pikiran manusia bekerja</a:t>
            </a:r>
          </a:p>
          <a:p>
            <a:pPr marL="342900" indent="-342900"/>
            <a:endParaRPr lang="en-US" sz="2800">
              <a:latin typeface="Arial" charset="0"/>
            </a:endParaRPr>
          </a:p>
          <a:p>
            <a:pPr marL="342900" indent="-342900"/>
            <a:r>
              <a:rPr lang="en-US" sz="2800">
                <a:latin typeface="Arial" charset="0"/>
              </a:rPr>
              <a:t>Bagaimana caranya?</a:t>
            </a:r>
          </a:p>
          <a:p>
            <a:pPr marL="342900" indent="-342900">
              <a:buFontTx/>
              <a:buAutoNum type="arabicPeriod"/>
            </a:pPr>
            <a:r>
              <a:rPr lang="en-US" sz="2800">
                <a:latin typeface="Arial" charset="0"/>
              </a:rPr>
              <a:t>Melalui introspeksi atau mawas diri; mencoba menangkap bagaimana pikiran kita berjalan </a:t>
            </a:r>
          </a:p>
          <a:p>
            <a:pPr marL="342900" indent="-342900">
              <a:buFontTx/>
              <a:buAutoNum type="arabicPeriod"/>
            </a:pPr>
            <a:r>
              <a:rPr lang="en-US" sz="2800">
                <a:latin typeface="Arial" charset="0"/>
              </a:rPr>
              <a:t>Melalui percobaan psikologis</a:t>
            </a:r>
          </a:p>
        </p:txBody>
      </p:sp>
    </p:spTree>
    <p:extLst>
      <p:ext uri="{BB962C8B-B14F-4D97-AF65-F5344CB8AC3E}">
        <p14:creationId xmlns:p14="http://schemas.microsoft.com/office/powerpoint/2010/main" val="18439723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a:xfrm>
            <a:off x="304800" y="457200"/>
            <a:ext cx="7924800" cy="838200"/>
          </a:xfrm>
        </p:spPr>
        <p:txBody>
          <a:bodyPr/>
          <a:lstStyle/>
          <a:p>
            <a:pPr algn="l" eaLnBrk="1" hangingPunct="1">
              <a:defRPr/>
            </a:pPr>
            <a:r>
              <a:rPr lang="en-US" sz="3200"/>
              <a:t>Uji Turing Dari AI Bertindak Seperti</a:t>
            </a:r>
            <a:br>
              <a:rPr lang="en-US" sz="3200"/>
            </a:br>
            <a:r>
              <a:rPr lang="en-US" sz="3200"/>
              <a:t>Manusia</a:t>
            </a:r>
            <a:endParaRPr lang="en-US" sz="4000"/>
          </a:p>
        </p:txBody>
      </p:sp>
      <p:pic>
        <p:nvPicPr>
          <p:cNvPr id="1126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463675"/>
            <a:ext cx="8534400" cy="486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140509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42913" y="103188"/>
            <a:ext cx="8243887" cy="887412"/>
          </a:xfrm>
        </p:spPr>
        <p:txBody>
          <a:bodyPr/>
          <a:lstStyle/>
          <a:p>
            <a:pPr algn="l" eaLnBrk="1" hangingPunct="1"/>
            <a:r>
              <a:rPr lang="en-US">
                <a:effectLst/>
              </a:rPr>
              <a:t>Berfikir Rasional</a:t>
            </a:r>
          </a:p>
        </p:txBody>
      </p:sp>
      <p:sp>
        <p:nvSpPr>
          <p:cNvPr id="12291" name="Rectangle 3"/>
          <p:cNvSpPr>
            <a:spLocks noGrp="1" noChangeArrowheads="1"/>
          </p:cNvSpPr>
          <p:nvPr>
            <p:ph type="body" idx="4294967295"/>
          </p:nvPr>
        </p:nvSpPr>
        <p:spPr>
          <a:xfrm>
            <a:off x="457200" y="1219200"/>
            <a:ext cx="8229600" cy="5257800"/>
          </a:xfrm>
          <a:prstGeom prst="rect">
            <a:avLst/>
          </a:prstGeom>
        </p:spPr>
        <p:txBody>
          <a:bodyPr/>
          <a:lstStyle/>
          <a:p>
            <a:pPr eaLnBrk="1" hangingPunct="1">
              <a:lnSpc>
                <a:spcPct val="80000"/>
              </a:lnSpc>
            </a:pPr>
            <a:r>
              <a:rPr lang="en-US" sz="2800" dirty="0"/>
              <a:t>Cara </a:t>
            </a:r>
            <a:r>
              <a:rPr lang="en-US" sz="2800" dirty="0" err="1"/>
              <a:t>berfikirnya</a:t>
            </a:r>
            <a:r>
              <a:rPr lang="en-US" sz="2800" dirty="0"/>
              <a:t> </a:t>
            </a:r>
            <a:r>
              <a:rPr lang="en-US" sz="2800" dirty="0" err="1"/>
              <a:t>memenuhi</a:t>
            </a:r>
            <a:r>
              <a:rPr lang="en-US" sz="2800" dirty="0"/>
              <a:t> </a:t>
            </a:r>
            <a:r>
              <a:rPr lang="en-US" sz="2800" dirty="0" err="1"/>
              <a:t>aturan</a:t>
            </a:r>
            <a:r>
              <a:rPr lang="en-US" sz="2800" dirty="0"/>
              <a:t> </a:t>
            </a:r>
            <a:r>
              <a:rPr lang="en-US" sz="2800" dirty="0" err="1"/>
              <a:t>logika</a:t>
            </a:r>
            <a:r>
              <a:rPr lang="en-US" sz="2800" dirty="0"/>
              <a:t> yang </a:t>
            </a:r>
            <a:r>
              <a:rPr lang="en-US" sz="2800" dirty="0" err="1"/>
              <a:t>dibangun</a:t>
            </a:r>
            <a:r>
              <a:rPr lang="en-US" sz="2800" dirty="0"/>
              <a:t> oleh </a:t>
            </a:r>
            <a:r>
              <a:rPr lang="en-US" sz="2800" dirty="0" err="1"/>
              <a:t>Aristotles</a:t>
            </a:r>
            <a:endParaRPr lang="en-US" sz="2800" dirty="0"/>
          </a:p>
          <a:p>
            <a:pPr lvl="1" eaLnBrk="1" hangingPunct="1">
              <a:lnSpc>
                <a:spcPct val="80000"/>
              </a:lnSpc>
            </a:pPr>
            <a:r>
              <a:rPr lang="en-US" sz="2400" dirty="0"/>
              <a:t>Pola </a:t>
            </a:r>
            <a:r>
              <a:rPr lang="en-US" sz="2400" dirty="0" err="1"/>
              <a:t>struktur</a:t>
            </a:r>
            <a:r>
              <a:rPr lang="en-US" sz="2400" dirty="0"/>
              <a:t> </a:t>
            </a:r>
            <a:r>
              <a:rPr lang="en-US" sz="2400" dirty="0" err="1"/>
              <a:t>argumentasi</a:t>
            </a:r>
            <a:r>
              <a:rPr lang="en-US" sz="2400" dirty="0"/>
              <a:t> yang </a:t>
            </a:r>
            <a:r>
              <a:rPr lang="en-US" sz="2400" dirty="0" err="1"/>
              <a:t>selalu</a:t>
            </a:r>
            <a:r>
              <a:rPr lang="en-US" sz="2400" dirty="0"/>
              <a:t> </a:t>
            </a:r>
            <a:r>
              <a:rPr lang="en-US" sz="2400" dirty="0" err="1"/>
              <a:t>memberi</a:t>
            </a:r>
            <a:r>
              <a:rPr lang="en-US" sz="2400" dirty="0"/>
              <a:t> </a:t>
            </a:r>
            <a:r>
              <a:rPr lang="en-US" sz="2400" dirty="0" err="1"/>
              <a:t>konklusi</a:t>
            </a:r>
            <a:r>
              <a:rPr lang="en-US" sz="2400" dirty="0"/>
              <a:t> yang </a:t>
            </a:r>
            <a:r>
              <a:rPr lang="en-US" sz="2400" dirty="0" err="1"/>
              <a:t>benar</a:t>
            </a:r>
            <a:r>
              <a:rPr lang="en-US" sz="2400" dirty="0"/>
              <a:t> </a:t>
            </a:r>
            <a:r>
              <a:rPr lang="en-US" sz="2400" dirty="0" err="1"/>
              <a:t>bila</a:t>
            </a:r>
            <a:r>
              <a:rPr lang="en-US" sz="2400" dirty="0"/>
              <a:t> </a:t>
            </a:r>
            <a:r>
              <a:rPr lang="en-US" sz="2400" dirty="0" err="1"/>
              <a:t>premis</a:t>
            </a:r>
            <a:r>
              <a:rPr lang="en-US" sz="2400" dirty="0"/>
              <a:t> </a:t>
            </a:r>
            <a:r>
              <a:rPr lang="en-US" sz="2400" dirty="0" err="1"/>
              <a:t>benar</a:t>
            </a:r>
            <a:endParaRPr lang="en-US" sz="2400" dirty="0"/>
          </a:p>
          <a:p>
            <a:pPr lvl="1" eaLnBrk="1" hangingPunct="1">
              <a:lnSpc>
                <a:spcPct val="80000"/>
              </a:lnSpc>
            </a:pPr>
            <a:r>
              <a:rPr lang="en-US" sz="2400" dirty="0" err="1"/>
              <a:t>Menjadi</a:t>
            </a:r>
            <a:r>
              <a:rPr lang="en-US" sz="2400" dirty="0"/>
              <a:t> </a:t>
            </a:r>
            <a:r>
              <a:rPr lang="en-US" sz="2400" dirty="0" err="1"/>
              <a:t>dasar</a:t>
            </a:r>
            <a:r>
              <a:rPr lang="en-US" sz="2400" dirty="0"/>
              <a:t> </a:t>
            </a:r>
            <a:r>
              <a:rPr lang="en-US" sz="2400" dirty="0" err="1"/>
              <a:t>bidang</a:t>
            </a:r>
            <a:r>
              <a:rPr lang="en-US" sz="2400" dirty="0"/>
              <a:t> </a:t>
            </a:r>
            <a:r>
              <a:rPr lang="en-US" sz="2400" dirty="0" err="1"/>
              <a:t>logika</a:t>
            </a:r>
            <a:endParaRPr lang="en-US" sz="2400" dirty="0"/>
          </a:p>
          <a:p>
            <a:pPr eaLnBrk="1" hangingPunct="1">
              <a:lnSpc>
                <a:spcPct val="80000"/>
              </a:lnSpc>
            </a:pPr>
            <a:r>
              <a:rPr lang="en-US" sz="2800" dirty="0" err="1"/>
              <a:t>Tradisi</a:t>
            </a:r>
            <a:r>
              <a:rPr lang="en-US" sz="2800" dirty="0"/>
              <a:t> </a:t>
            </a:r>
            <a:r>
              <a:rPr lang="en-US" sz="2800" dirty="0" err="1"/>
              <a:t>logicist</a:t>
            </a:r>
            <a:r>
              <a:rPr lang="en-US" sz="2800" dirty="0"/>
              <a:t> </a:t>
            </a:r>
            <a:r>
              <a:rPr lang="en-US" sz="2800" dirty="0" err="1"/>
              <a:t>dalam</a:t>
            </a:r>
            <a:r>
              <a:rPr lang="en-US" sz="2800" dirty="0"/>
              <a:t> AI </a:t>
            </a:r>
            <a:r>
              <a:rPr lang="en-US" sz="2800" dirty="0" err="1"/>
              <a:t>adalah</a:t>
            </a:r>
            <a:r>
              <a:rPr lang="en-US" sz="2800" dirty="0"/>
              <a:t> </a:t>
            </a:r>
            <a:r>
              <a:rPr lang="en-US" sz="2800" dirty="0" err="1"/>
              <a:t>membangun</a:t>
            </a:r>
            <a:r>
              <a:rPr lang="en-US" sz="2800" dirty="0"/>
              <a:t> program yang </a:t>
            </a:r>
            <a:r>
              <a:rPr lang="en-US" sz="2800" dirty="0" err="1"/>
              <a:t>menghasilkan</a:t>
            </a:r>
            <a:r>
              <a:rPr lang="en-US" sz="2800" dirty="0"/>
              <a:t> </a:t>
            </a:r>
            <a:r>
              <a:rPr lang="en-US" sz="2800" dirty="0" err="1"/>
              <a:t>solusi</a:t>
            </a:r>
            <a:r>
              <a:rPr lang="en-US" sz="2800" dirty="0"/>
              <a:t> </a:t>
            </a:r>
            <a:r>
              <a:rPr lang="en-US" sz="2800" dirty="0" err="1"/>
              <a:t>berdasarkan</a:t>
            </a:r>
            <a:r>
              <a:rPr lang="en-US" sz="2800" dirty="0"/>
              <a:t> </a:t>
            </a:r>
            <a:r>
              <a:rPr lang="en-US" sz="2800" dirty="0" err="1"/>
              <a:t>logika</a:t>
            </a:r>
            <a:endParaRPr lang="en-US" sz="2800" dirty="0"/>
          </a:p>
          <a:p>
            <a:pPr eaLnBrk="1" hangingPunct="1">
              <a:lnSpc>
                <a:spcPct val="80000"/>
              </a:lnSpc>
            </a:pPr>
            <a:r>
              <a:rPr lang="en-US" sz="2800" dirty="0"/>
              <a:t>Problem:</a:t>
            </a:r>
          </a:p>
          <a:p>
            <a:pPr lvl="1" eaLnBrk="1" hangingPunct="1">
              <a:lnSpc>
                <a:spcPct val="80000"/>
              </a:lnSpc>
            </a:pPr>
            <a:r>
              <a:rPr lang="en-US" sz="2400" dirty="0" err="1"/>
              <a:t>Pengetahuan</a:t>
            </a:r>
            <a:r>
              <a:rPr lang="en-US" sz="2400" dirty="0"/>
              <a:t> informal </a:t>
            </a:r>
            <a:r>
              <a:rPr lang="en-US" sz="2400" dirty="0" err="1"/>
              <a:t>sukar</a:t>
            </a:r>
            <a:r>
              <a:rPr lang="en-US" sz="2400" dirty="0"/>
              <a:t> </a:t>
            </a:r>
            <a:r>
              <a:rPr lang="en-US" sz="2400" dirty="0" err="1"/>
              <a:t>diuraikan</a:t>
            </a:r>
            <a:r>
              <a:rPr lang="en-US" sz="2400" dirty="0"/>
              <a:t> dan </a:t>
            </a:r>
            <a:r>
              <a:rPr lang="en-US" sz="2400" dirty="0" err="1"/>
              <a:t>dinyatakan</a:t>
            </a:r>
            <a:endParaRPr lang="en-US" sz="2400" dirty="0"/>
          </a:p>
          <a:p>
            <a:pPr lvl="1" eaLnBrk="1" hangingPunct="1">
              <a:lnSpc>
                <a:spcPct val="80000"/>
              </a:lnSpc>
            </a:pPr>
            <a:r>
              <a:rPr lang="en-US" sz="2400" dirty="0" err="1"/>
              <a:t>dalam</a:t>
            </a:r>
            <a:r>
              <a:rPr lang="en-US" sz="2400" dirty="0"/>
              <a:t> </a:t>
            </a:r>
            <a:r>
              <a:rPr lang="en-US" sz="2400" dirty="0" err="1"/>
              <a:t>bentuk</a:t>
            </a:r>
            <a:r>
              <a:rPr lang="en-US" sz="2400" dirty="0"/>
              <a:t> </a:t>
            </a:r>
            <a:r>
              <a:rPr lang="en-US" sz="2400" dirty="0" err="1"/>
              <a:t>notasi</a:t>
            </a:r>
            <a:r>
              <a:rPr lang="en-US" sz="2400" dirty="0"/>
              <a:t> </a:t>
            </a:r>
            <a:r>
              <a:rPr lang="en-US" sz="2400" dirty="0" err="1"/>
              <a:t>logika</a:t>
            </a:r>
            <a:r>
              <a:rPr lang="en-US" sz="2400" dirty="0"/>
              <a:t> formal</a:t>
            </a:r>
          </a:p>
          <a:p>
            <a:pPr lvl="1" eaLnBrk="1" hangingPunct="1">
              <a:lnSpc>
                <a:spcPct val="80000"/>
              </a:lnSpc>
            </a:pPr>
            <a:r>
              <a:rPr lang="en-US" sz="2400" dirty="0" err="1"/>
              <a:t>Penyelesaian</a:t>
            </a:r>
            <a:r>
              <a:rPr lang="en-US" sz="2400" dirty="0"/>
              <a:t> </a:t>
            </a:r>
            <a:r>
              <a:rPr lang="en-US" sz="2400" dirty="0" err="1"/>
              <a:t>secara</a:t>
            </a:r>
            <a:r>
              <a:rPr lang="en-US" sz="2400" dirty="0"/>
              <a:t> </a:t>
            </a:r>
            <a:r>
              <a:rPr lang="en-US" sz="2400" dirty="0" err="1"/>
              <a:t>prinsip</a:t>
            </a:r>
            <a:r>
              <a:rPr lang="en-US" sz="2400" dirty="0"/>
              <a:t> vs. </a:t>
            </a:r>
            <a:r>
              <a:rPr lang="en-US" sz="2400" dirty="0" err="1"/>
              <a:t>praktis</a:t>
            </a:r>
            <a:endParaRPr lang="en-US" sz="2400" dirty="0"/>
          </a:p>
          <a:p>
            <a:pPr eaLnBrk="1" hangingPunct="1">
              <a:lnSpc>
                <a:spcPct val="80000"/>
              </a:lnSpc>
            </a:pPr>
            <a:endParaRPr lang="en-US" sz="2800" dirty="0"/>
          </a:p>
        </p:txBody>
      </p:sp>
    </p:spTree>
    <p:extLst>
      <p:ext uri="{BB962C8B-B14F-4D97-AF65-F5344CB8AC3E}">
        <p14:creationId xmlns:p14="http://schemas.microsoft.com/office/powerpoint/2010/main" val="34421994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effectLst/>
              </a:rPr>
              <a:t>Bertindak Rasional</a:t>
            </a:r>
          </a:p>
        </p:txBody>
      </p:sp>
      <p:sp>
        <p:nvSpPr>
          <p:cNvPr id="13315" name="Rectangle 3"/>
          <p:cNvSpPr>
            <a:spLocks noGrp="1" noChangeArrowheads="1"/>
          </p:cNvSpPr>
          <p:nvPr>
            <p:ph type="body" idx="4294967295"/>
          </p:nvPr>
        </p:nvSpPr>
        <p:spPr>
          <a:xfrm>
            <a:off x="457200" y="1600200"/>
            <a:ext cx="8229600" cy="4456113"/>
          </a:xfrm>
          <a:prstGeom prst="rect">
            <a:avLst/>
          </a:prstGeom>
        </p:spPr>
        <p:txBody>
          <a:bodyPr/>
          <a:lstStyle/>
          <a:p>
            <a:pPr eaLnBrk="1" hangingPunct="1"/>
            <a:r>
              <a:rPr lang="en-US" dirty="0" err="1"/>
              <a:t>Bertindak</a:t>
            </a:r>
            <a:r>
              <a:rPr lang="en-US" dirty="0"/>
              <a:t> </a:t>
            </a:r>
            <a:r>
              <a:rPr lang="en-US" dirty="0" err="1"/>
              <a:t>secara</a:t>
            </a:r>
            <a:r>
              <a:rPr lang="en-US" dirty="0"/>
              <a:t> </a:t>
            </a:r>
            <a:r>
              <a:rPr lang="en-US" dirty="0" err="1"/>
              <a:t>rasional</a:t>
            </a:r>
            <a:r>
              <a:rPr lang="en-US" dirty="0"/>
              <a:t> </a:t>
            </a:r>
            <a:r>
              <a:rPr lang="en-US" dirty="0" err="1"/>
              <a:t>artinya</a:t>
            </a:r>
            <a:r>
              <a:rPr lang="en-US" dirty="0"/>
              <a:t> </a:t>
            </a:r>
            <a:r>
              <a:rPr lang="en-US" dirty="0" err="1"/>
              <a:t>bertindak</a:t>
            </a:r>
            <a:r>
              <a:rPr lang="en-US" dirty="0"/>
              <a:t> </a:t>
            </a:r>
            <a:r>
              <a:rPr lang="en-US" dirty="0" err="1"/>
              <a:t>didalam</a:t>
            </a:r>
            <a:r>
              <a:rPr lang="en-US" dirty="0"/>
              <a:t> </a:t>
            </a:r>
            <a:r>
              <a:rPr lang="en-US" dirty="0" err="1"/>
              <a:t>upaya</a:t>
            </a:r>
            <a:r>
              <a:rPr lang="en-US" dirty="0"/>
              <a:t> </a:t>
            </a:r>
            <a:r>
              <a:rPr lang="en-US" dirty="0" err="1"/>
              <a:t>mencapai</a:t>
            </a:r>
            <a:r>
              <a:rPr lang="en-US" dirty="0"/>
              <a:t> goal</a:t>
            </a:r>
          </a:p>
          <a:p>
            <a:pPr eaLnBrk="1" hangingPunct="1"/>
            <a:r>
              <a:rPr lang="en-US" dirty="0" err="1"/>
              <a:t>Didalam</a:t>
            </a:r>
            <a:r>
              <a:rPr lang="en-US" dirty="0"/>
              <a:t> </a:t>
            </a:r>
            <a:r>
              <a:rPr lang="en-US" dirty="0" err="1"/>
              <a:t>lingkungan</a:t>
            </a:r>
            <a:r>
              <a:rPr lang="en-US" dirty="0"/>
              <a:t> yang </a:t>
            </a:r>
            <a:r>
              <a:rPr lang="en-US" dirty="0" err="1"/>
              <a:t>rumit</a:t>
            </a:r>
            <a:r>
              <a:rPr lang="en-US" dirty="0"/>
              <a:t> </a:t>
            </a:r>
            <a:r>
              <a:rPr lang="en-US" dirty="0" err="1"/>
              <a:t>tidaklah</a:t>
            </a:r>
            <a:r>
              <a:rPr lang="en-US" dirty="0"/>
              <a:t> </a:t>
            </a:r>
            <a:r>
              <a:rPr lang="en-US" dirty="0" err="1"/>
              <a:t>mungkin</a:t>
            </a:r>
            <a:r>
              <a:rPr lang="en-US" dirty="0"/>
              <a:t> </a:t>
            </a:r>
            <a:r>
              <a:rPr lang="en-US" dirty="0" err="1"/>
              <a:t>mendapatkan</a:t>
            </a:r>
            <a:r>
              <a:rPr lang="en-US" dirty="0"/>
              <a:t> </a:t>
            </a:r>
            <a:r>
              <a:rPr lang="en-US" dirty="0" err="1"/>
              <a:t>rasionalisasi</a:t>
            </a:r>
            <a:r>
              <a:rPr lang="en-US" dirty="0"/>
              <a:t> </a:t>
            </a:r>
            <a:r>
              <a:rPr lang="en-US" dirty="0" err="1"/>
              <a:t>sempurna</a:t>
            </a:r>
            <a:r>
              <a:rPr lang="en-US" dirty="0"/>
              <a:t> yang </a:t>
            </a:r>
            <a:r>
              <a:rPr lang="en-US" dirty="0" err="1"/>
              <a:t>selalu</a:t>
            </a:r>
            <a:r>
              <a:rPr lang="en-US" dirty="0"/>
              <a:t> </a:t>
            </a:r>
            <a:r>
              <a:rPr lang="en-US" dirty="0" err="1"/>
              <a:t>melakukan</a:t>
            </a:r>
            <a:r>
              <a:rPr lang="en-US" dirty="0"/>
              <a:t> </a:t>
            </a:r>
            <a:r>
              <a:rPr lang="en-US" dirty="0" err="1"/>
              <a:t>sesuatu</a:t>
            </a:r>
            <a:r>
              <a:rPr lang="en-US" dirty="0"/>
              <a:t> </a:t>
            </a:r>
            <a:r>
              <a:rPr lang="en-US" dirty="0" err="1"/>
              <a:t>dengan</a:t>
            </a:r>
            <a:r>
              <a:rPr lang="en-US" dirty="0"/>
              <a:t> </a:t>
            </a:r>
            <a:r>
              <a:rPr lang="en-US" dirty="0" err="1"/>
              <a:t>benar</a:t>
            </a:r>
            <a:endParaRPr lang="en-US" dirty="0"/>
          </a:p>
          <a:p>
            <a:pPr lvl="1" eaLnBrk="1" hangingPunct="1"/>
            <a:r>
              <a:rPr lang="en-US" dirty="0" err="1"/>
              <a:t>Rasionalisasi</a:t>
            </a:r>
            <a:r>
              <a:rPr lang="en-US" dirty="0"/>
              <a:t> </a:t>
            </a:r>
            <a:r>
              <a:rPr lang="en-US" dirty="0" err="1"/>
              <a:t>terbatas</a:t>
            </a:r>
            <a:endParaRPr lang="en-US" dirty="0"/>
          </a:p>
          <a:p>
            <a:pPr eaLnBrk="1" hangingPunct="1"/>
            <a:endParaRPr lang="en-US" dirty="0"/>
          </a:p>
        </p:txBody>
      </p:sp>
    </p:spTree>
    <p:extLst>
      <p:ext uri="{BB962C8B-B14F-4D97-AF65-F5344CB8AC3E}">
        <p14:creationId xmlns:p14="http://schemas.microsoft.com/office/powerpoint/2010/main" val="36216975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533400"/>
            <a:ext cx="7696200" cy="6137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39"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0"/>
            <a:ext cx="541020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9056415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4"/>
          <p:cNvSpPr>
            <a:spLocks noGrp="1" noChangeArrowheads="1"/>
          </p:cNvSpPr>
          <p:nvPr>
            <p:ph type="title"/>
          </p:nvPr>
        </p:nvSpPr>
        <p:spPr/>
        <p:txBody>
          <a:bodyPr/>
          <a:lstStyle/>
          <a:p>
            <a:pPr eaLnBrk="1" hangingPunct="1">
              <a:defRPr/>
            </a:pPr>
            <a:r>
              <a:rPr lang="en-US" sz="3200" b="1"/>
              <a:t>Perbedaan antara Pemrograman AI dan Konvensional</a:t>
            </a:r>
          </a:p>
        </p:txBody>
      </p:sp>
      <p:graphicFrame>
        <p:nvGraphicFramePr>
          <p:cNvPr id="36904" name="Group 40"/>
          <p:cNvGraphicFramePr>
            <a:graphicFrameLocks noGrp="1"/>
          </p:cNvGraphicFramePr>
          <p:nvPr>
            <p:ph type="tbl" idx="1"/>
          </p:nvPr>
        </p:nvGraphicFramePr>
        <p:xfrm>
          <a:off x="457200" y="1600200"/>
          <a:ext cx="8229600" cy="5000861"/>
        </p:xfrm>
        <a:graphic>
          <a:graphicData uri="http://schemas.openxmlformats.org/drawingml/2006/table">
            <a:tbl>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82290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Verdana" pitchFamily="34" charset="0"/>
                        </a:rPr>
                        <a:t>AI</a:t>
                      </a:r>
                    </a:p>
                  </a:txBody>
                  <a:tcPr marT="45717" marB="4571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Verdana" pitchFamily="34" charset="0"/>
                        </a:rPr>
                        <a:t>Komputasi Konvensional</a:t>
                      </a:r>
                    </a:p>
                  </a:txBody>
                  <a:tcPr marT="45717" marB="4571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100799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Verdana" pitchFamily="34" charset="0"/>
                        </a:rPr>
                        <a:t>Representasi dan Manipulasi simbol</a:t>
                      </a:r>
                    </a:p>
                  </a:txBody>
                  <a:tcPr marT="45717" marB="4571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Verdana" pitchFamily="34" charset="0"/>
                        </a:rPr>
                        <a:t>Algoritama</a:t>
                      </a:r>
                    </a:p>
                  </a:txBody>
                  <a:tcPr marT="45717" marB="4571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179820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Verdana" pitchFamily="34" charset="0"/>
                        </a:rPr>
                        <a:t>Memberitahu komputer tentang suatu masalah</a:t>
                      </a:r>
                    </a:p>
                  </a:txBody>
                  <a:tcPr marT="45717" marB="4571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v-SE" sz="2800" b="0" i="0" u="none" strike="noStrike" cap="none" normalizeH="0" baseline="0">
                          <a:ln>
                            <a:noFill/>
                          </a:ln>
                          <a:solidFill>
                            <a:schemeClr val="tx1"/>
                          </a:solidFill>
                          <a:effectLst/>
                          <a:latin typeface="Verdana" pitchFamily="34" charset="0"/>
                        </a:rPr>
                        <a:t>Memerintah komputer untuk menyelesaikan masalah</a:t>
                      </a:r>
                      <a:endParaRPr kumimoji="0" lang="en-US" sz="2800" b="0" i="0" u="none" strike="noStrike" cap="none" normalizeH="0" baseline="0">
                        <a:ln>
                          <a:noFill/>
                        </a:ln>
                        <a:solidFill>
                          <a:schemeClr val="tx1"/>
                        </a:solidFill>
                        <a:effectLst/>
                        <a:latin typeface="Verdana" pitchFamily="34" charset="0"/>
                      </a:endParaRPr>
                    </a:p>
                  </a:txBody>
                  <a:tcPr marT="45717" marB="4571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13715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Verdana" pitchFamily="34" charset="0"/>
                        </a:rPr>
                        <a:t>Komputer diberi pengetahuan dan kemampuan inferensi</a:t>
                      </a:r>
                    </a:p>
                  </a:txBody>
                  <a:tcPr marT="45717" marB="45717"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sv-SE" sz="2800" b="0" i="0" u="none" strike="noStrike" cap="none" normalizeH="0" baseline="0">
                          <a:ln>
                            <a:noFill/>
                          </a:ln>
                          <a:solidFill>
                            <a:schemeClr val="tx1"/>
                          </a:solidFill>
                          <a:effectLst/>
                          <a:latin typeface="Verdana" pitchFamily="34" charset="0"/>
                        </a:rPr>
                        <a:t>Memberi data kepada komputer dan program</a:t>
                      </a:r>
                      <a:endParaRPr kumimoji="0" lang="en-US" sz="2800" b="0" i="0" u="none" strike="noStrike" cap="none" normalizeH="0" baseline="0">
                        <a:ln>
                          <a:noFill/>
                        </a:ln>
                        <a:solidFill>
                          <a:schemeClr val="tx1"/>
                        </a:solidFill>
                        <a:effectLst/>
                        <a:latin typeface="Verdana" pitchFamily="34" charset="0"/>
                      </a:endParaRPr>
                    </a:p>
                  </a:txBody>
                  <a:tcPr marT="45717" marB="45717"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6039138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algn="l" eaLnBrk="1" hangingPunct="1">
              <a:defRPr/>
            </a:pPr>
            <a:r>
              <a:rPr lang="en-US" sz="4000"/>
              <a:t>Kelebihan kecerdasan buatan</a:t>
            </a:r>
          </a:p>
        </p:txBody>
      </p:sp>
      <p:sp>
        <p:nvSpPr>
          <p:cNvPr id="16387" name="Rectangle 3"/>
          <p:cNvSpPr>
            <a:spLocks noGrp="1" noChangeArrowheads="1"/>
          </p:cNvSpPr>
          <p:nvPr>
            <p:ph type="body" idx="4294967295"/>
          </p:nvPr>
        </p:nvSpPr>
        <p:spPr>
          <a:xfrm>
            <a:off x="457200" y="1600200"/>
            <a:ext cx="8229600" cy="4953000"/>
          </a:xfrm>
          <a:prstGeom prst="rect">
            <a:avLst/>
          </a:prstGeom>
        </p:spPr>
        <p:txBody>
          <a:bodyPr/>
          <a:lstStyle/>
          <a:p>
            <a:pPr eaLnBrk="1" hangingPunct="1">
              <a:lnSpc>
                <a:spcPct val="80000"/>
              </a:lnSpc>
            </a:pPr>
            <a:r>
              <a:rPr lang="en-US" sz="2400" dirty="0" err="1"/>
              <a:t>Lebih</a:t>
            </a:r>
            <a:r>
              <a:rPr lang="en-US" sz="2400" dirty="0"/>
              <a:t> </a:t>
            </a:r>
            <a:r>
              <a:rPr lang="en-US" sz="2400" dirty="0" err="1"/>
              <a:t>bersifat</a:t>
            </a:r>
            <a:r>
              <a:rPr lang="en-US" sz="2400" dirty="0"/>
              <a:t> </a:t>
            </a:r>
            <a:r>
              <a:rPr lang="en-US" sz="2400" dirty="0" err="1"/>
              <a:t>permanen</a:t>
            </a:r>
            <a:r>
              <a:rPr lang="en-US" sz="2400" dirty="0"/>
              <a:t>. </a:t>
            </a:r>
          </a:p>
          <a:p>
            <a:pPr eaLnBrk="1" hangingPunct="1">
              <a:lnSpc>
                <a:spcPct val="80000"/>
              </a:lnSpc>
            </a:pPr>
            <a:r>
              <a:rPr lang="en-US" sz="2400" dirty="0" err="1"/>
              <a:t>Lebih</a:t>
            </a:r>
            <a:r>
              <a:rPr lang="en-US" sz="2400" dirty="0"/>
              <a:t> </a:t>
            </a:r>
            <a:r>
              <a:rPr lang="en-US" sz="2400" dirty="0" err="1"/>
              <a:t>mudah</a:t>
            </a:r>
            <a:r>
              <a:rPr lang="en-US" sz="2400" dirty="0"/>
              <a:t> </a:t>
            </a:r>
            <a:r>
              <a:rPr lang="en-US" sz="2400" dirty="0" err="1"/>
              <a:t>diduplikasi</a:t>
            </a:r>
            <a:r>
              <a:rPr lang="en-US" sz="2400" dirty="0"/>
              <a:t> &amp; </a:t>
            </a:r>
            <a:r>
              <a:rPr lang="en-US" sz="2400" dirty="0" err="1"/>
              <a:t>disebarkan</a:t>
            </a:r>
            <a:r>
              <a:rPr lang="en-US" sz="2400" dirty="0"/>
              <a:t>. </a:t>
            </a:r>
          </a:p>
          <a:p>
            <a:pPr eaLnBrk="1" hangingPunct="1">
              <a:lnSpc>
                <a:spcPct val="80000"/>
              </a:lnSpc>
            </a:pPr>
            <a:r>
              <a:rPr lang="en-US" sz="2400" dirty="0" err="1"/>
              <a:t>Lebih</a:t>
            </a:r>
            <a:r>
              <a:rPr lang="en-US" sz="2400" dirty="0"/>
              <a:t> </a:t>
            </a:r>
            <a:r>
              <a:rPr lang="en-US" sz="2400" dirty="0" err="1"/>
              <a:t>murah</a:t>
            </a:r>
            <a:r>
              <a:rPr lang="en-US" sz="2400" dirty="0"/>
              <a:t>. </a:t>
            </a:r>
          </a:p>
          <a:p>
            <a:pPr eaLnBrk="1" hangingPunct="1">
              <a:lnSpc>
                <a:spcPct val="80000"/>
              </a:lnSpc>
            </a:pPr>
            <a:r>
              <a:rPr lang="en-US" sz="2400" dirty="0" err="1"/>
              <a:t>Bersifat</a:t>
            </a:r>
            <a:r>
              <a:rPr lang="en-US" sz="2400" dirty="0"/>
              <a:t> </a:t>
            </a:r>
            <a:r>
              <a:rPr lang="en-US" sz="2400" dirty="0" err="1"/>
              <a:t>konsisten</a:t>
            </a:r>
            <a:r>
              <a:rPr lang="en-US" sz="2400" dirty="0"/>
              <a:t> dan </a:t>
            </a:r>
            <a:r>
              <a:rPr lang="en-US" sz="2400" dirty="0" err="1"/>
              <a:t>teliti</a:t>
            </a:r>
            <a:r>
              <a:rPr lang="en-US" sz="2400" dirty="0"/>
              <a:t> </a:t>
            </a:r>
            <a:r>
              <a:rPr lang="en-US" sz="2400" dirty="0" err="1"/>
              <a:t>karena</a:t>
            </a:r>
            <a:r>
              <a:rPr lang="en-US" sz="2400" dirty="0"/>
              <a:t> </a:t>
            </a:r>
            <a:r>
              <a:rPr lang="en-US" sz="2400" dirty="0" err="1"/>
              <a:t>kecerdasan</a:t>
            </a:r>
            <a:r>
              <a:rPr lang="en-US" sz="2400" dirty="0"/>
              <a:t> </a:t>
            </a:r>
            <a:r>
              <a:rPr lang="en-US" sz="2400" dirty="0" err="1"/>
              <a:t>buatan</a:t>
            </a:r>
            <a:r>
              <a:rPr lang="en-US" sz="2400" dirty="0"/>
              <a:t> </a:t>
            </a:r>
            <a:r>
              <a:rPr lang="en-US" sz="2400" dirty="0" err="1"/>
              <a:t>adalah</a:t>
            </a:r>
            <a:r>
              <a:rPr lang="en-US" sz="2400" dirty="0"/>
              <a:t> </a:t>
            </a:r>
            <a:r>
              <a:rPr lang="en-US" sz="2400" dirty="0" err="1"/>
              <a:t>bagian</a:t>
            </a:r>
            <a:r>
              <a:rPr lang="en-US" sz="2400" dirty="0"/>
              <a:t> </a:t>
            </a:r>
            <a:r>
              <a:rPr lang="en-US" sz="2400" dirty="0" err="1"/>
              <a:t>dari</a:t>
            </a:r>
            <a:r>
              <a:rPr lang="en-US" sz="2400" dirty="0"/>
              <a:t> </a:t>
            </a:r>
            <a:r>
              <a:rPr lang="en-US" sz="2400" dirty="0" err="1"/>
              <a:t>teknologi</a:t>
            </a:r>
            <a:r>
              <a:rPr lang="en-US" sz="2400" dirty="0"/>
              <a:t> </a:t>
            </a:r>
            <a:r>
              <a:rPr lang="en-US" sz="2400" dirty="0" err="1"/>
              <a:t>komputer</a:t>
            </a:r>
            <a:r>
              <a:rPr lang="en-US" sz="2400" dirty="0"/>
              <a:t> </a:t>
            </a:r>
            <a:r>
              <a:rPr lang="en-US" sz="2400" dirty="0" err="1"/>
              <a:t>sedangkan</a:t>
            </a:r>
            <a:r>
              <a:rPr lang="en-US" sz="2400" dirty="0"/>
              <a:t> </a:t>
            </a:r>
            <a:r>
              <a:rPr lang="en-US" sz="2400" dirty="0" err="1"/>
              <a:t>kecerdasan</a:t>
            </a:r>
            <a:r>
              <a:rPr lang="en-US" sz="2400" dirty="0"/>
              <a:t> </a:t>
            </a:r>
            <a:r>
              <a:rPr lang="en-US" sz="2400" dirty="0" err="1"/>
              <a:t>alami</a:t>
            </a:r>
            <a:r>
              <a:rPr lang="en-US" sz="2400" dirty="0"/>
              <a:t> </a:t>
            </a:r>
            <a:r>
              <a:rPr lang="en-US" sz="2400" dirty="0" err="1"/>
              <a:t>senantiasa</a:t>
            </a:r>
            <a:r>
              <a:rPr lang="en-US" sz="2400" dirty="0"/>
              <a:t> </a:t>
            </a:r>
            <a:r>
              <a:rPr lang="en-US" sz="2400" dirty="0" err="1"/>
              <a:t>berubah-ubah</a:t>
            </a:r>
            <a:r>
              <a:rPr lang="en-US" sz="2400" dirty="0"/>
              <a:t> </a:t>
            </a:r>
          </a:p>
          <a:p>
            <a:pPr eaLnBrk="1" hangingPunct="1">
              <a:lnSpc>
                <a:spcPct val="80000"/>
              </a:lnSpc>
            </a:pPr>
            <a:r>
              <a:rPr lang="en-US" sz="2400" dirty="0" err="1"/>
              <a:t>Dapat</a:t>
            </a:r>
            <a:r>
              <a:rPr lang="en-US" sz="2400" dirty="0"/>
              <a:t> </a:t>
            </a:r>
            <a:r>
              <a:rPr lang="en-US" sz="2400" dirty="0" err="1"/>
              <a:t>didokumentasi.Keputusan</a:t>
            </a:r>
            <a:r>
              <a:rPr lang="en-US" sz="2400" dirty="0"/>
              <a:t> yang </a:t>
            </a:r>
            <a:r>
              <a:rPr lang="en-US" sz="2400" dirty="0" err="1"/>
              <a:t>dibuat</a:t>
            </a:r>
            <a:r>
              <a:rPr lang="en-US" sz="2400" dirty="0"/>
              <a:t> </a:t>
            </a:r>
            <a:r>
              <a:rPr lang="en-US" sz="2400" dirty="0" err="1"/>
              <a:t>komputer</a:t>
            </a:r>
            <a:r>
              <a:rPr lang="en-US" sz="2400" dirty="0"/>
              <a:t> </a:t>
            </a:r>
            <a:r>
              <a:rPr lang="en-US" sz="2400" dirty="0" err="1"/>
              <a:t>dapat</a:t>
            </a:r>
            <a:r>
              <a:rPr lang="en-US" sz="2400" dirty="0"/>
              <a:t> </a:t>
            </a:r>
            <a:r>
              <a:rPr lang="en-US" sz="2400" dirty="0" err="1"/>
              <a:t>didokumentasi</a:t>
            </a:r>
            <a:r>
              <a:rPr lang="en-US" sz="2400" dirty="0"/>
              <a:t> </a:t>
            </a:r>
            <a:r>
              <a:rPr lang="en-US" sz="2400" dirty="0" err="1"/>
              <a:t>dengan</a:t>
            </a:r>
            <a:r>
              <a:rPr lang="en-US" sz="2400" dirty="0"/>
              <a:t> </a:t>
            </a:r>
            <a:r>
              <a:rPr lang="en-US" sz="2400" dirty="0" err="1"/>
              <a:t>mudah</a:t>
            </a:r>
            <a:r>
              <a:rPr lang="en-US" sz="2400" dirty="0"/>
              <a:t> </a:t>
            </a:r>
            <a:r>
              <a:rPr lang="en-US" sz="2400" dirty="0" err="1"/>
              <a:t>dengan</a:t>
            </a:r>
            <a:r>
              <a:rPr lang="en-US" sz="2400" dirty="0"/>
              <a:t> </a:t>
            </a:r>
            <a:r>
              <a:rPr lang="en-US" sz="2400" dirty="0" err="1"/>
              <a:t>cara</a:t>
            </a:r>
            <a:r>
              <a:rPr lang="en-US" sz="2400" dirty="0"/>
              <a:t> </a:t>
            </a:r>
            <a:r>
              <a:rPr lang="en-US" sz="2400" dirty="0" err="1"/>
              <a:t>melacak</a:t>
            </a:r>
            <a:r>
              <a:rPr lang="en-US" sz="2400" dirty="0"/>
              <a:t> </a:t>
            </a:r>
            <a:r>
              <a:rPr lang="en-US" sz="2400" dirty="0" err="1"/>
              <a:t>setiap</a:t>
            </a:r>
            <a:r>
              <a:rPr lang="en-US" sz="2400" dirty="0"/>
              <a:t> </a:t>
            </a:r>
            <a:r>
              <a:rPr lang="en-US" sz="2400" dirty="0" err="1"/>
              <a:t>aktivitas</a:t>
            </a:r>
            <a:r>
              <a:rPr lang="en-US" sz="2400" dirty="0"/>
              <a:t> </a:t>
            </a:r>
            <a:r>
              <a:rPr lang="en-US" sz="2400" dirty="0" err="1"/>
              <a:t>dari</a:t>
            </a:r>
            <a:r>
              <a:rPr lang="en-US" sz="2400" dirty="0"/>
              <a:t> </a:t>
            </a:r>
            <a:r>
              <a:rPr lang="en-US" sz="2400" dirty="0" err="1"/>
              <a:t>sistem</a:t>
            </a:r>
            <a:r>
              <a:rPr lang="en-US" sz="2400" dirty="0"/>
              <a:t> </a:t>
            </a:r>
            <a:r>
              <a:rPr lang="en-US" sz="2400" dirty="0" err="1"/>
              <a:t>tersebut</a:t>
            </a:r>
            <a:r>
              <a:rPr lang="en-US" sz="2400" dirty="0"/>
              <a:t>. </a:t>
            </a:r>
            <a:r>
              <a:rPr lang="en-US" sz="2400" dirty="0" err="1"/>
              <a:t>Kecerdasan</a:t>
            </a:r>
            <a:r>
              <a:rPr lang="en-US" sz="2400" dirty="0"/>
              <a:t> </a:t>
            </a:r>
            <a:r>
              <a:rPr lang="en-US" sz="2400" dirty="0" err="1"/>
              <a:t>alami</a:t>
            </a:r>
            <a:r>
              <a:rPr lang="en-US" sz="2400" dirty="0"/>
              <a:t> sangat </a:t>
            </a:r>
            <a:r>
              <a:rPr lang="en-US" sz="2400" dirty="0" err="1"/>
              <a:t>sulit</a:t>
            </a:r>
            <a:r>
              <a:rPr lang="en-US" sz="2400" dirty="0"/>
              <a:t> </a:t>
            </a:r>
            <a:r>
              <a:rPr lang="en-US" sz="2400" dirty="0" err="1"/>
              <a:t>untuk</a:t>
            </a:r>
            <a:r>
              <a:rPr lang="en-US" sz="2400" dirty="0"/>
              <a:t> </a:t>
            </a:r>
            <a:r>
              <a:rPr lang="en-US" sz="2400" dirty="0" err="1"/>
              <a:t>direproduksi</a:t>
            </a:r>
            <a:r>
              <a:rPr lang="en-US" sz="2400" dirty="0"/>
              <a:t>. </a:t>
            </a:r>
          </a:p>
          <a:p>
            <a:pPr eaLnBrk="1" hangingPunct="1">
              <a:lnSpc>
                <a:spcPct val="80000"/>
              </a:lnSpc>
            </a:pPr>
            <a:r>
              <a:rPr lang="en-US" sz="2400" dirty="0" err="1"/>
              <a:t>Dapat</a:t>
            </a:r>
            <a:r>
              <a:rPr lang="en-US" sz="2400" dirty="0"/>
              <a:t> </a:t>
            </a:r>
            <a:r>
              <a:rPr lang="en-US" sz="2400" dirty="0" err="1"/>
              <a:t>mengerjakan</a:t>
            </a:r>
            <a:r>
              <a:rPr lang="en-US" sz="2400" dirty="0"/>
              <a:t> </a:t>
            </a:r>
            <a:r>
              <a:rPr lang="en-US" sz="2400" dirty="0" err="1"/>
              <a:t>beberapa</a:t>
            </a:r>
            <a:r>
              <a:rPr lang="en-US" sz="2400" dirty="0"/>
              <a:t> task </a:t>
            </a:r>
            <a:r>
              <a:rPr lang="en-US" sz="2400" dirty="0" err="1"/>
              <a:t>lebih</a:t>
            </a:r>
            <a:r>
              <a:rPr lang="en-US" sz="2400" dirty="0"/>
              <a:t> </a:t>
            </a:r>
            <a:r>
              <a:rPr lang="en-US" sz="2400" dirty="0" err="1"/>
              <a:t>cepat</a:t>
            </a:r>
            <a:r>
              <a:rPr lang="en-US" sz="2400" dirty="0"/>
              <a:t> dan </a:t>
            </a:r>
            <a:r>
              <a:rPr lang="en-US" sz="2400" dirty="0" err="1"/>
              <a:t>lebih</a:t>
            </a:r>
            <a:r>
              <a:rPr lang="en-US" sz="2400" dirty="0"/>
              <a:t> </a:t>
            </a:r>
            <a:r>
              <a:rPr lang="en-US" sz="2400" dirty="0" err="1"/>
              <a:t>baik</a:t>
            </a:r>
            <a:r>
              <a:rPr lang="en-US" sz="2400" dirty="0"/>
              <a:t> </a:t>
            </a:r>
            <a:r>
              <a:rPr lang="en-US" sz="2400" dirty="0" err="1"/>
              <a:t>dibanding</a:t>
            </a:r>
            <a:r>
              <a:rPr lang="en-US" sz="2400" dirty="0"/>
              <a:t> </a:t>
            </a:r>
            <a:r>
              <a:rPr lang="en-US" sz="2400" dirty="0" err="1"/>
              <a:t>manusia</a:t>
            </a:r>
            <a:r>
              <a:rPr lang="en-US" sz="2400" dirty="0"/>
              <a:t> </a:t>
            </a:r>
          </a:p>
          <a:p>
            <a:pPr eaLnBrk="1" hangingPunct="1">
              <a:lnSpc>
                <a:spcPct val="80000"/>
              </a:lnSpc>
            </a:pPr>
            <a:endParaRPr lang="en-US" sz="2400" dirty="0"/>
          </a:p>
          <a:p>
            <a:pPr eaLnBrk="1" hangingPunct="1">
              <a:lnSpc>
                <a:spcPct val="80000"/>
              </a:lnSpc>
            </a:pPr>
            <a:endParaRPr lang="en-US" sz="1600" dirty="0"/>
          </a:p>
        </p:txBody>
      </p:sp>
    </p:spTree>
    <p:extLst>
      <p:ext uri="{BB962C8B-B14F-4D97-AF65-F5344CB8AC3E}">
        <p14:creationId xmlns:p14="http://schemas.microsoft.com/office/powerpoint/2010/main" val="389733077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en-US"/>
              <a:t>Kelebihan kecerdasan alami</a:t>
            </a:r>
          </a:p>
        </p:txBody>
      </p:sp>
      <p:sp>
        <p:nvSpPr>
          <p:cNvPr id="17411" name="Rectangle 3"/>
          <p:cNvSpPr>
            <a:spLocks noGrp="1" noChangeArrowheads="1"/>
          </p:cNvSpPr>
          <p:nvPr>
            <p:ph type="body" idx="4294967295"/>
          </p:nvPr>
        </p:nvSpPr>
        <p:spPr>
          <a:xfrm>
            <a:off x="457200" y="1600200"/>
            <a:ext cx="8229600" cy="4456113"/>
          </a:xfrm>
          <a:prstGeom prst="rect">
            <a:avLst/>
          </a:prstGeom>
        </p:spPr>
        <p:txBody>
          <a:bodyPr/>
          <a:lstStyle/>
          <a:p>
            <a:pPr marL="533400" indent="-533400" eaLnBrk="1" hangingPunct="1">
              <a:lnSpc>
                <a:spcPct val="80000"/>
              </a:lnSpc>
              <a:buFontTx/>
              <a:buAutoNum type="arabicPeriod"/>
            </a:pPr>
            <a:r>
              <a:rPr lang="en-US" sz="2400"/>
              <a:t>Kreatif : manusia memiliki kemampuan untuk menambah pengetahuan, sedangkan pada kecerdasan buatan untuk menambah pengetahuan harus dilakukan melalui sistem yang dibangun. </a:t>
            </a:r>
          </a:p>
          <a:p>
            <a:pPr marL="533400" indent="-533400" eaLnBrk="1" hangingPunct="1">
              <a:lnSpc>
                <a:spcPct val="80000"/>
              </a:lnSpc>
              <a:buFontTx/>
              <a:buAutoNum type="arabicPeriod"/>
            </a:pPr>
            <a:r>
              <a:rPr lang="en-US" sz="2400"/>
              <a:t>Memungkinkan orang untuk menggunakan pengalaman atau pembelajaran secara langsung. Sedangkan pada kecerdasan buatan harus mendapat masukan berupa input-input simbolik. </a:t>
            </a:r>
          </a:p>
          <a:p>
            <a:pPr marL="533400" indent="-533400" eaLnBrk="1" hangingPunct="1">
              <a:lnSpc>
                <a:spcPct val="80000"/>
              </a:lnSpc>
              <a:buFontTx/>
              <a:buAutoNum type="arabicPeriod"/>
            </a:pPr>
            <a:r>
              <a:rPr lang="en-US" sz="2400"/>
              <a:t>Pemikiran manusia dapat digunakan secara luas, sedangkan kecerdasan buatan sangat terbatas</a:t>
            </a:r>
            <a:r>
              <a:rPr lang="en-US" sz="2000"/>
              <a:t>. </a:t>
            </a:r>
          </a:p>
          <a:p>
            <a:pPr marL="533400" indent="-533400" eaLnBrk="1" hangingPunct="1">
              <a:lnSpc>
                <a:spcPct val="80000"/>
              </a:lnSpc>
            </a:pPr>
            <a:endParaRPr lang="en-US" sz="2000"/>
          </a:p>
          <a:p>
            <a:pPr marL="533400" indent="-533400" eaLnBrk="1" hangingPunct="1">
              <a:lnSpc>
                <a:spcPct val="80000"/>
              </a:lnSpc>
            </a:pPr>
            <a:endParaRPr lang="en-US" sz="2000"/>
          </a:p>
        </p:txBody>
      </p:sp>
    </p:spTree>
    <p:extLst>
      <p:ext uri="{BB962C8B-B14F-4D97-AF65-F5344CB8AC3E}">
        <p14:creationId xmlns:p14="http://schemas.microsoft.com/office/powerpoint/2010/main" val="34227968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142875"/>
            <a:ext cx="7467600" cy="542925"/>
          </a:xfrm>
        </p:spPr>
        <p:txBody>
          <a:bodyPr rtlCol="0">
            <a:normAutofit fontScale="90000"/>
          </a:bodyPr>
          <a:lstStyle/>
          <a:p>
            <a:pPr eaLnBrk="1" fontAlgn="auto" hangingPunct="1">
              <a:spcAft>
                <a:spcPts val="0"/>
              </a:spcAft>
              <a:defRPr/>
            </a:pPr>
            <a:r>
              <a:rPr lang="id-ID" dirty="0">
                <a:solidFill>
                  <a:schemeClr val="accent2">
                    <a:lumMod val="10000"/>
                  </a:schemeClr>
                </a:solidFill>
              </a:rPr>
              <a:t>Wilayah AI</a:t>
            </a:r>
          </a:p>
        </p:txBody>
      </p:sp>
      <p:sp>
        <p:nvSpPr>
          <p:cNvPr id="18435" name="Content Placeholder 2"/>
          <p:cNvSpPr>
            <a:spLocks noGrp="1"/>
          </p:cNvSpPr>
          <p:nvPr>
            <p:ph idx="4294967295"/>
          </p:nvPr>
        </p:nvSpPr>
        <p:spPr>
          <a:xfrm>
            <a:off x="0" y="671513"/>
            <a:ext cx="9144000" cy="5572125"/>
          </a:xfrm>
          <a:prstGeom prst="rect">
            <a:avLst/>
          </a:prstGeom>
        </p:spPr>
        <p:txBody>
          <a:bodyPr/>
          <a:lstStyle/>
          <a:p>
            <a:pPr eaLnBrk="1" hangingPunct="1">
              <a:buFont typeface="Wingdings 2" pitchFamily="18" charset="2"/>
              <a:buNone/>
            </a:pPr>
            <a:r>
              <a:rPr lang="id-ID" sz="2700"/>
              <a:t>		AI diterapkan didunia bisnis dalam bentuk sistem pakar, jaringan saraf tiruan, algoritme genetik, dan agen cerdas.</a:t>
            </a:r>
          </a:p>
          <a:p>
            <a:pPr eaLnBrk="1" hangingPunct="1"/>
            <a:r>
              <a:rPr lang="id-ID" sz="2700"/>
              <a:t>Sistem Pakar (expert system) adalah program komputer yang berusaha untuk mewakili pengetahuan keahlian manusia dalam bentuk heuristik. Istilah heuristik berasal dari kata yunani eureka, yang berarti menemukan. Heuristik adalah aturan yang menjadi patokan atau aturan untuk menebak dengan baik.</a:t>
            </a:r>
          </a:p>
          <a:p>
            <a:pPr eaLnBrk="1" hangingPunct="1"/>
            <a:r>
              <a:rPr lang="id-ID" sz="2700"/>
              <a:t>Jaringan Saraf Tiruan (Neutral Networks) meniru fisiologi otak manusia. Jaringan ini mampu menemukan dan membedakan pola, sehingga membuatnya amat berguna dalam bisinis siwilayah pengenalan suara dan pengenalan karakter optis.</a:t>
            </a:r>
          </a:p>
          <a:p>
            <a:pPr eaLnBrk="1" hangingPunct="1">
              <a:buFont typeface="Wingdings 2" pitchFamily="18" charset="2"/>
              <a:buNone/>
            </a:pPr>
            <a:endParaRPr lang="id-ID" sz="2700"/>
          </a:p>
          <a:p>
            <a:pPr eaLnBrk="1" hangingPunct="1">
              <a:buFont typeface="Wingdings 2" pitchFamily="18" charset="2"/>
              <a:buNone/>
            </a:pPr>
            <a:endParaRPr lang="id-ID" sz="2700"/>
          </a:p>
        </p:txBody>
      </p:sp>
    </p:spTree>
    <p:extLst>
      <p:ext uri="{BB962C8B-B14F-4D97-AF65-F5344CB8AC3E}">
        <p14:creationId xmlns:p14="http://schemas.microsoft.com/office/powerpoint/2010/main" val="3505061465"/>
      </p:ext>
    </p:extLst>
  </p:cSld>
  <p:clrMapOvr>
    <a:masterClrMapping/>
  </p:clrMapOvr>
  <p:transition>
    <p:dissolve/>
    <p:sndAc>
      <p:stSnd>
        <p:snd r:embed="rId2" name="camera.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a:t>Pengantar</a:t>
            </a:r>
          </a:p>
        </p:txBody>
      </p:sp>
      <p:sp>
        <p:nvSpPr>
          <p:cNvPr id="5" name="Footer Placeholder 4"/>
          <p:cNvSpPr>
            <a:spLocks noGrp="1"/>
          </p:cNvSpPr>
          <p:nvPr>
            <p:ph type="ftr" sz="quarter" idx="11"/>
          </p:nvPr>
        </p:nvSpPr>
        <p:spPr/>
        <p:txBody>
          <a:bodyPr/>
          <a:lstStyle/>
          <a:p>
            <a:endParaRPr lang="en-US" dirty="0"/>
          </a:p>
        </p:txBody>
      </p:sp>
      <p:sp>
        <p:nvSpPr>
          <p:cNvPr id="69635" name="Rectangle 3"/>
          <p:cNvSpPr>
            <a:spLocks noGrp="1" noChangeArrowheads="1"/>
          </p:cNvSpPr>
          <p:nvPr>
            <p:ph sz="quarter" idx="13"/>
          </p:nvPr>
        </p:nvSpPr>
        <p:spPr/>
        <p:txBody>
          <a:bodyPr/>
          <a:lstStyle/>
          <a:p>
            <a:r>
              <a:rPr lang="en-US"/>
              <a:t>Bisakah mesin berpikir?</a:t>
            </a:r>
          </a:p>
          <a:p>
            <a:r>
              <a:rPr lang="en-US"/>
              <a:t>Jika bisa, bagaimana caranya?</a:t>
            </a:r>
          </a:p>
          <a:p>
            <a:r>
              <a:rPr lang="en-US"/>
              <a:t>Dan jika tidak bisa, kenapa tidak?</a:t>
            </a:r>
          </a:p>
          <a:p>
            <a:r>
              <a:rPr lang="en-US"/>
              <a:t>Dan apa yang dikatakan sebagai pikiran (mind)?</a:t>
            </a:r>
          </a:p>
          <a:p>
            <a:endParaRPr lang="en-US"/>
          </a:p>
        </p:txBody>
      </p:sp>
    </p:spTree>
    <p:extLst>
      <p:ext uri="{BB962C8B-B14F-4D97-AF65-F5344CB8AC3E}">
        <p14:creationId xmlns:p14="http://schemas.microsoft.com/office/powerpoint/2010/main" val="145432383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p:cNvSpPr>
            <a:spLocks noGrp="1"/>
          </p:cNvSpPr>
          <p:nvPr>
            <p:ph idx="4294967295"/>
          </p:nvPr>
        </p:nvSpPr>
        <p:spPr>
          <a:xfrm>
            <a:off x="0" y="304800"/>
            <a:ext cx="9144000" cy="4214813"/>
          </a:xfrm>
          <a:prstGeom prst="rect">
            <a:avLst/>
          </a:prstGeom>
        </p:spPr>
        <p:txBody>
          <a:bodyPr/>
          <a:lstStyle/>
          <a:p>
            <a:pPr eaLnBrk="1" hangingPunct="1"/>
            <a:r>
              <a:rPr lang="id-ID" sz="2800"/>
              <a:t>Algoritme genetik (</a:t>
            </a:r>
            <a:r>
              <a:rPr lang="id-ID" sz="2800" i="1"/>
              <a:t>genetic algorithms</a:t>
            </a:r>
            <a:r>
              <a:rPr lang="id-ID" sz="2800"/>
              <a:t>) menerapkan proses “yang terkuat yang selamat” untuk memungkinkan para pemecah masalah agar menghasilkan solusi masalah yang semakin lebih baik. sebagai contoh, bankir investasi dapat menggunakan nya untuk memilih portfolio investasi yang terbaik bagi kliennya.</a:t>
            </a:r>
          </a:p>
          <a:p>
            <a:pPr eaLnBrk="1" hangingPunct="1"/>
            <a:r>
              <a:rPr lang="id-ID" sz="2800"/>
              <a:t>Agen cerdas (</a:t>
            </a:r>
            <a:r>
              <a:rPr lang="id-ID" sz="2800" i="1"/>
              <a:t>intelligent agent) </a:t>
            </a:r>
            <a:r>
              <a:rPr lang="id-ID" sz="2800"/>
              <a:t>digunakkan untuk melakukan tugas yang berkaitan dengan komputer yang berulang-ulang. Salah satu contoh adalah data, dimana penemuan pengetahuan memungkinkan sistem gudang data untuk mengidentifikasi hubungan data yang sebelumnya tidak di kenal.</a:t>
            </a:r>
            <a:endParaRPr lang="id-ID" sz="2800" i="1"/>
          </a:p>
        </p:txBody>
      </p:sp>
    </p:spTree>
    <p:extLst>
      <p:ext uri="{BB962C8B-B14F-4D97-AF65-F5344CB8AC3E}">
        <p14:creationId xmlns:p14="http://schemas.microsoft.com/office/powerpoint/2010/main" val="947722188"/>
      </p:ext>
    </p:extLst>
  </p:cSld>
  <p:clrMapOvr>
    <a:masterClrMapping/>
  </p:clrMapOvr>
  <p:transition>
    <p:dissolve/>
    <p:sndAc>
      <p:stSnd>
        <p:snd r:embed="rId2" name="camera.wav"/>
      </p:stSnd>
    </p:sndAc>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4638"/>
            <a:ext cx="7467600" cy="715962"/>
          </a:xfrm>
        </p:spPr>
        <p:txBody>
          <a:bodyPr rtlCol="0">
            <a:normAutofit/>
          </a:bodyPr>
          <a:lstStyle/>
          <a:p>
            <a:pPr algn="ctr" eaLnBrk="1" fontAlgn="auto" hangingPunct="1">
              <a:spcAft>
                <a:spcPts val="0"/>
              </a:spcAft>
              <a:defRPr/>
            </a:pPr>
            <a:r>
              <a:rPr lang="id-ID" dirty="0">
                <a:solidFill>
                  <a:srgbClr val="FF0000"/>
                </a:solidFill>
              </a:rPr>
              <a:t>Konfigurasi Sistem Pakar</a:t>
            </a:r>
          </a:p>
        </p:txBody>
      </p:sp>
      <p:sp>
        <p:nvSpPr>
          <p:cNvPr id="6" name="Content Placeholder 5"/>
          <p:cNvSpPr>
            <a:spLocks noGrp="1"/>
          </p:cNvSpPr>
          <p:nvPr>
            <p:ph idx="4294967295"/>
          </p:nvPr>
        </p:nvSpPr>
        <p:spPr>
          <a:xfrm>
            <a:off x="0" y="1571625"/>
            <a:ext cx="9144000" cy="4929188"/>
          </a:xfrm>
          <a:prstGeom prst="rect">
            <a:avLst/>
          </a:prstGeom>
        </p:spPr>
        <p:txBody>
          <a:bodyPr rtlCol="0">
            <a:normAutofit/>
          </a:bodyPr>
          <a:lstStyle/>
          <a:p>
            <a:pPr marL="438912" indent="-320040" eaLnBrk="1" fontAlgn="auto" hangingPunct="1">
              <a:spcBef>
                <a:spcPts val="0"/>
              </a:spcBef>
              <a:spcAft>
                <a:spcPts val="0"/>
              </a:spcAft>
              <a:buFont typeface="Wingdings 2"/>
              <a:buNone/>
              <a:defRPr/>
            </a:pPr>
            <a:r>
              <a:rPr lang="id-ID" sz="3600" dirty="0"/>
              <a:t>		Sistem pakar tediri dari empat bagian utama antaralain :</a:t>
            </a:r>
          </a:p>
          <a:p>
            <a:pPr marL="438912" indent="-320040" eaLnBrk="1" fontAlgn="auto" hangingPunct="1">
              <a:spcBef>
                <a:spcPts val="0"/>
              </a:spcBef>
              <a:spcAft>
                <a:spcPts val="0"/>
              </a:spcAft>
              <a:buFont typeface="Wingdings 2"/>
              <a:buNone/>
              <a:defRPr/>
            </a:pPr>
            <a:endParaRPr lang="id-ID" sz="3600" dirty="0"/>
          </a:p>
          <a:p>
            <a:pPr marL="550926" indent="-514350" eaLnBrk="1" fontAlgn="auto" hangingPunct="1">
              <a:spcBef>
                <a:spcPts val="0"/>
              </a:spcBef>
              <a:spcAft>
                <a:spcPts val="0"/>
              </a:spcAft>
              <a:buFont typeface="+mj-lt"/>
              <a:buAutoNum type="arabicPeriod"/>
              <a:defRPr/>
            </a:pPr>
            <a:r>
              <a:rPr lang="id-ID" sz="3600" dirty="0"/>
              <a:t>Antarmuka Pengguna</a:t>
            </a:r>
          </a:p>
          <a:p>
            <a:pPr marL="550926" indent="-514350" eaLnBrk="1" fontAlgn="auto" hangingPunct="1">
              <a:spcBef>
                <a:spcPts val="0"/>
              </a:spcBef>
              <a:spcAft>
                <a:spcPts val="0"/>
              </a:spcAft>
              <a:buFont typeface="+mj-lt"/>
              <a:buAutoNum type="arabicPeriod"/>
              <a:defRPr/>
            </a:pPr>
            <a:r>
              <a:rPr lang="id-ID" sz="3600" dirty="0"/>
              <a:t>Basis Pengetahuan (knowledge basis)</a:t>
            </a:r>
          </a:p>
          <a:p>
            <a:pPr marL="550926" indent="-514350" eaLnBrk="1" fontAlgn="auto" hangingPunct="1">
              <a:spcBef>
                <a:spcPts val="0"/>
              </a:spcBef>
              <a:spcAft>
                <a:spcPts val="0"/>
              </a:spcAft>
              <a:buFont typeface="+mj-lt"/>
              <a:buAutoNum type="arabicPeriod"/>
              <a:defRPr/>
            </a:pPr>
            <a:r>
              <a:rPr lang="id-ID" sz="3600" dirty="0"/>
              <a:t>Mesin Inferensi (inference engine)</a:t>
            </a:r>
          </a:p>
          <a:p>
            <a:pPr marL="550926" indent="-514350" eaLnBrk="1" fontAlgn="auto" hangingPunct="1">
              <a:spcBef>
                <a:spcPts val="0"/>
              </a:spcBef>
              <a:spcAft>
                <a:spcPts val="0"/>
              </a:spcAft>
              <a:buFont typeface="+mj-lt"/>
              <a:buAutoNum type="arabicPeriod"/>
              <a:defRPr/>
            </a:pPr>
            <a:r>
              <a:rPr lang="id-ID" sz="3600" dirty="0"/>
              <a:t>Mesin Pengembangan</a:t>
            </a:r>
          </a:p>
          <a:p>
            <a:pPr marL="550926" indent="-514350" eaLnBrk="1" fontAlgn="auto" hangingPunct="1">
              <a:spcBef>
                <a:spcPts val="0"/>
              </a:spcBef>
              <a:spcAft>
                <a:spcPts val="0"/>
              </a:spcAft>
              <a:buFont typeface="+mj-lt"/>
              <a:buAutoNum type="arabicPeriod"/>
              <a:defRPr/>
            </a:pPr>
            <a:endParaRPr lang="id-ID" sz="3600" dirty="0"/>
          </a:p>
        </p:txBody>
      </p:sp>
    </p:spTree>
    <p:extLst>
      <p:ext uri="{BB962C8B-B14F-4D97-AF65-F5344CB8AC3E}">
        <p14:creationId xmlns:p14="http://schemas.microsoft.com/office/powerpoint/2010/main" val="3789140162"/>
      </p:ext>
    </p:extLst>
  </p:cSld>
  <p:clrMapOvr>
    <a:masterClrMapping/>
  </p:clrMapOvr>
  <p:transition>
    <p:dissolve/>
    <p:sndAc>
      <p:stSnd>
        <p:snd r:embed="rId2" name="camera.wav"/>
      </p:stSnd>
    </p:sndAc>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rtlCol="0">
            <a:normAutofit/>
          </a:bodyPr>
          <a:lstStyle/>
          <a:p>
            <a:pPr marL="914400" indent="-914400" eaLnBrk="1" fontAlgn="auto" hangingPunct="1">
              <a:spcAft>
                <a:spcPts val="0"/>
              </a:spcAft>
              <a:buFont typeface="+mj-lt"/>
              <a:buAutoNum type="arabicPeriod"/>
              <a:defRPr/>
            </a:pPr>
            <a:r>
              <a:rPr lang="id-ID" dirty="0">
                <a:solidFill>
                  <a:srgbClr val="FF0000"/>
                </a:solidFill>
              </a:rPr>
              <a:t>Antarmuka Pengguna</a:t>
            </a:r>
          </a:p>
        </p:txBody>
      </p:sp>
      <p:sp>
        <p:nvSpPr>
          <p:cNvPr id="9" name="Content Placeholder 8"/>
          <p:cNvSpPr>
            <a:spLocks noGrp="1"/>
          </p:cNvSpPr>
          <p:nvPr>
            <p:ph idx="4294967295"/>
          </p:nvPr>
        </p:nvSpPr>
        <p:spPr>
          <a:xfrm>
            <a:off x="-214313" y="1600200"/>
            <a:ext cx="9358313" cy="4525963"/>
          </a:xfrm>
          <a:prstGeom prst="rect">
            <a:avLst/>
          </a:prstGeom>
        </p:spPr>
        <p:txBody>
          <a:bodyPr rtlCol="0">
            <a:normAutofit fontScale="92500" lnSpcReduction="20000"/>
          </a:bodyPr>
          <a:lstStyle/>
          <a:p>
            <a:pPr marL="438912" indent="-320040" eaLnBrk="1" fontAlgn="auto" hangingPunct="1">
              <a:spcBef>
                <a:spcPts val="0"/>
              </a:spcBef>
              <a:spcAft>
                <a:spcPts val="0"/>
              </a:spcAft>
              <a:buFont typeface="Wingdings 2"/>
              <a:buNone/>
              <a:defRPr/>
            </a:pPr>
            <a:r>
              <a:rPr lang="id-ID" dirty="0"/>
              <a:t>		Memungkinkan manajer untuk memasukan instruksi dan informasi kedalam sistem pakar yang menerima informasi dari sistem tersebut. Intruksi ini menentukan parameter yang mengarahkan sistem pakar dalam prosespemikirannya. Input informasi berbentuk nilai yang dikaitkan dengan penjelasan. Terdapat dua penjelasan : penjelasan dari pertanyaan yang diberikan manajer dan penjelasan mengenai solusi masalah</a:t>
            </a:r>
          </a:p>
        </p:txBody>
      </p:sp>
    </p:spTree>
    <p:extLst>
      <p:ext uri="{BB962C8B-B14F-4D97-AF65-F5344CB8AC3E}">
        <p14:creationId xmlns:p14="http://schemas.microsoft.com/office/powerpoint/2010/main" val="181308499"/>
      </p:ext>
    </p:extLst>
  </p:cSld>
  <p:clrMapOvr>
    <a:masterClrMapping/>
  </p:clrMapOvr>
  <p:transition>
    <p:dissolve/>
    <p:sndAc>
      <p:stSnd>
        <p:snd r:embed="rId2" name="camera.wav"/>
      </p:stSnd>
    </p:sndAc>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63" y="214313"/>
            <a:ext cx="8329612" cy="1725612"/>
          </a:xfrm>
        </p:spPr>
        <p:txBody>
          <a:bodyPr rtlCol="0">
            <a:normAutofit fontScale="90000"/>
          </a:bodyPr>
          <a:lstStyle/>
          <a:p>
            <a:pPr marL="914400" indent="-914400" eaLnBrk="1" fontAlgn="auto" hangingPunct="1">
              <a:spcAft>
                <a:spcPts val="0"/>
              </a:spcAft>
              <a:defRPr/>
            </a:pPr>
            <a:r>
              <a:rPr lang="id-ID" sz="4800" dirty="0">
                <a:solidFill>
                  <a:srgbClr val="FF0000"/>
                </a:solidFill>
              </a:rPr>
              <a:t>2.	Basis Pengetahuan (knowledge basis). </a:t>
            </a:r>
            <a:br>
              <a:rPr lang="id-ID" sz="4800" dirty="0">
                <a:solidFill>
                  <a:srgbClr val="FF0000"/>
                </a:solidFill>
              </a:rPr>
            </a:br>
            <a:endParaRPr lang="id-ID" dirty="0">
              <a:solidFill>
                <a:srgbClr val="FF0000"/>
              </a:solidFill>
            </a:endParaRPr>
          </a:p>
        </p:txBody>
      </p:sp>
      <p:sp>
        <p:nvSpPr>
          <p:cNvPr id="22531" name="Content Placeholder 2"/>
          <p:cNvSpPr>
            <a:spLocks noGrp="1"/>
          </p:cNvSpPr>
          <p:nvPr>
            <p:ph idx="4294967295"/>
          </p:nvPr>
        </p:nvSpPr>
        <p:spPr>
          <a:xfrm>
            <a:off x="0" y="2071688"/>
            <a:ext cx="9144000" cy="4525962"/>
          </a:xfrm>
          <a:prstGeom prst="rect">
            <a:avLst/>
          </a:prstGeom>
        </p:spPr>
        <p:txBody>
          <a:bodyPr/>
          <a:lstStyle/>
          <a:p>
            <a:pPr eaLnBrk="1" hangingPunct="1">
              <a:buFont typeface="Wingdings 2" pitchFamily="18" charset="2"/>
              <a:buNone/>
            </a:pPr>
            <a:r>
              <a:rPr lang="id-ID"/>
              <a:t>		Berisikan fakta yang menggambarkan masalah serta tekhnik penggambaran pengetahuan yang menjelaskan bagaimana fakta bersentuhan secara logis. Istilah Domain masalah (problaim domain) digunakan untuk menggambarkan area permasalahan.	</a:t>
            </a:r>
          </a:p>
        </p:txBody>
      </p:sp>
    </p:spTree>
    <p:extLst>
      <p:ext uri="{BB962C8B-B14F-4D97-AF65-F5344CB8AC3E}">
        <p14:creationId xmlns:p14="http://schemas.microsoft.com/office/powerpoint/2010/main" val="527493986"/>
      </p:ext>
    </p:extLst>
  </p:cSld>
  <p:clrMapOvr>
    <a:masterClrMapping/>
  </p:clrMapOvr>
  <p:transition>
    <p:dissolve/>
    <p:sndAc>
      <p:stSnd>
        <p:snd r:embed="rId2" name="camera.wav"/>
      </p:stSnd>
    </p:sndAc>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332656"/>
            <a:ext cx="7929563" cy="1500187"/>
          </a:xfrm>
        </p:spPr>
        <p:txBody>
          <a:bodyPr rtlCol="0">
            <a:normAutofit fontScale="90000"/>
          </a:bodyPr>
          <a:lstStyle/>
          <a:p>
            <a:pPr eaLnBrk="1" fontAlgn="auto" hangingPunct="1">
              <a:spcAft>
                <a:spcPts val="0"/>
              </a:spcAft>
              <a:defRPr/>
            </a:pPr>
            <a:r>
              <a:rPr lang="id-ID" dirty="0">
                <a:solidFill>
                  <a:srgbClr val="FF0000"/>
                </a:solidFill>
              </a:rPr>
              <a:t>3.	</a:t>
            </a:r>
            <a:r>
              <a:rPr lang="id-ID" sz="4800" dirty="0">
                <a:solidFill>
                  <a:srgbClr val="FF0000"/>
                </a:solidFill>
              </a:rPr>
              <a:t>Mesin Inferensi (inference engine)</a:t>
            </a:r>
            <a:br>
              <a:rPr lang="id-ID" sz="4800" dirty="0">
                <a:solidFill>
                  <a:srgbClr val="FF0000"/>
                </a:solidFill>
              </a:rPr>
            </a:br>
            <a:r>
              <a:rPr lang="id-ID" dirty="0">
                <a:solidFill>
                  <a:srgbClr val="FF0000"/>
                </a:solidFill>
              </a:rPr>
              <a:t>	</a:t>
            </a:r>
          </a:p>
        </p:txBody>
      </p:sp>
      <p:sp>
        <p:nvSpPr>
          <p:cNvPr id="23555" name="Content Placeholder 2"/>
          <p:cNvSpPr>
            <a:spLocks noGrp="1"/>
          </p:cNvSpPr>
          <p:nvPr>
            <p:ph idx="4294967295"/>
          </p:nvPr>
        </p:nvSpPr>
        <p:spPr>
          <a:xfrm>
            <a:off x="0" y="1643063"/>
            <a:ext cx="9144000" cy="4525962"/>
          </a:xfrm>
          <a:prstGeom prst="rect">
            <a:avLst/>
          </a:prstGeom>
        </p:spPr>
        <p:txBody>
          <a:bodyPr/>
          <a:lstStyle/>
          <a:p>
            <a:pPr eaLnBrk="1" hangingPunct="1">
              <a:buFont typeface="Wingdings 2" pitchFamily="18" charset="2"/>
              <a:buNone/>
            </a:pPr>
            <a:r>
              <a:rPr lang="id-ID"/>
              <a:t>		Bagian dari sistem pakar yang melakukan pemikiran dengan cara menggunakan isi basis pengetahuan dalam urutan tertentu. Selama konsultasi, mesin inferensi memeriksa aturan-aturan basis peengetahuan satu demi satu, dan jika persyaratan satu aturan benar, maka suatu tindakan dilaksanakan . Dalam terminologi sistem pakar, aturan diberhentikan jika tindakan diambil.</a:t>
            </a:r>
          </a:p>
        </p:txBody>
      </p:sp>
    </p:spTree>
    <p:extLst>
      <p:ext uri="{BB962C8B-B14F-4D97-AF65-F5344CB8AC3E}">
        <p14:creationId xmlns:p14="http://schemas.microsoft.com/office/powerpoint/2010/main" val="4196671514"/>
      </p:ext>
    </p:extLst>
  </p:cSld>
  <p:clrMapOvr>
    <a:masterClrMapping/>
  </p:clrMapOvr>
  <p:transition>
    <p:dissolve/>
    <p:sndAc>
      <p:stSnd>
        <p:snd r:embed="rId2" name="camera.wav"/>
      </p:stSnd>
    </p:sndAc>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id-ID" dirty="0">
                <a:solidFill>
                  <a:srgbClr val="FF0000"/>
                </a:solidFill>
              </a:rPr>
              <a:t>4.	</a:t>
            </a:r>
            <a:r>
              <a:rPr lang="id-ID" sz="4800" dirty="0">
                <a:solidFill>
                  <a:srgbClr val="FF0000"/>
                </a:solidFill>
              </a:rPr>
              <a:t>Mesin Pengembangan</a:t>
            </a:r>
            <a:br>
              <a:rPr lang="id-ID" sz="4800" dirty="0">
                <a:solidFill>
                  <a:srgbClr val="FF0000"/>
                </a:solidFill>
              </a:rPr>
            </a:br>
            <a:endParaRPr lang="id-ID" dirty="0">
              <a:solidFill>
                <a:srgbClr val="FF0000"/>
              </a:solidFill>
            </a:endParaRPr>
          </a:p>
        </p:txBody>
      </p:sp>
      <p:sp>
        <p:nvSpPr>
          <p:cNvPr id="3" name="Content Placeholder 2"/>
          <p:cNvSpPr>
            <a:spLocks noGrp="1"/>
          </p:cNvSpPr>
          <p:nvPr>
            <p:ph idx="4294967295"/>
          </p:nvPr>
        </p:nvSpPr>
        <p:spPr>
          <a:xfrm>
            <a:off x="0" y="1357313"/>
            <a:ext cx="9144000" cy="5500687"/>
          </a:xfrm>
          <a:prstGeom prst="rect">
            <a:avLst/>
          </a:prstGeom>
        </p:spPr>
        <p:txBody>
          <a:bodyPr rtlCol="0">
            <a:normAutofit fontScale="92500" lnSpcReduction="10000"/>
          </a:bodyPr>
          <a:lstStyle/>
          <a:p>
            <a:pPr marL="438912" indent="-320040" eaLnBrk="1" fontAlgn="auto" hangingPunct="1">
              <a:spcBef>
                <a:spcPts val="0"/>
              </a:spcBef>
              <a:spcAft>
                <a:spcPts val="0"/>
              </a:spcAft>
              <a:buFont typeface="Wingdings 2"/>
              <a:buNone/>
              <a:defRPr/>
            </a:pPr>
            <a:r>
              <a:rPr lang="id-ID" dirty="0"/>
              <a:t>		Sistem pengembangan, yang digunakan untuk membuat sistem pakar. Ada dua pendekatan yang tersedia : bahasa pemograman dan kerangka sistem pakar. </a:t>
            </a:r>
            <a:r>
              <a:rPr lang="id-ID" b="1" dirty="0"/>
              <a:t>Kerangka sistem pakar (</a:t>
            </a:r>
            <a:r>
              <a:rPr lang="id-ID" b="1" i="1" dirty="0"/>
              <a:t>expert system shell</a:t>
            </a:r>
            <a:r>
              <a:rPr lang="id-ID" b="1" dirty="0"/>
              <a:t>) </a:t>
            </a:r>
            <a:r>
              <a:rPr lang="id-ID" dirty="0"/>
              <a:t>adalah prosesor siap pakai dan dapat disesuaikan untuk masalah tertentu dengan cara menambahkan basis pengetahuan yang sesuai. </a:t>
            </a:r>
            <a:r>
              <a:rPr lang="id-ID" b="1" dirty="0"/>
              <a:t>Cara pikir berbasis kasus (</a:t>
            </a:r>
            <a:r>
              <a:rPr lang="id-ID" b="1" i="1" dirty="0"/>
              <a:t>casebased reasoning</a:t>
            </a:r>
            <a:r>
              <a:rPr lang="id-ID" b="1" dirty="0"/>
              <a:t> – CBR) </a:t>
            </a:r>
            <a:r>
              <a:rPr lang="id-ID" dirty="0"/>
              <a:t>pendekatan ini menggunakan data historis sebagai dasar untuk pengidentifikasian masalah dan merekomendasikan solusi.</a:t>
            </a:r>
            <a:endParaRPr lang="id-ID" b="1" dirty="0"/>
          </a:p>
        </p:txBody>
      </p:sp>
    </p:spTree>
    <p:extLst>
      <p:ext uri="{BB962C8B-B14F-4D97-AF65-F5344CB8AC3E}">
        <p14:creationId xmlns:p14="http://schemas.microsoft.com/office/powerpoint/2010/main" val="1680996299"/>
      </p:ext>
    </p:extLst>
  </p:cSld>
  <p:clrMapOvr>
    <a:masterClrMapping/>
  </p:clrMapOvr>
  <p:transition>
    <p:dissolve/>
    <p:sndAc>
      <p:stSnd>
        <p:snd r:embed="rId2" name="camera.wav"/>
      </p:stSnd>
    </p:sndAc>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43888" cy="609600"/>
          </a:xfrm>
        </p:spPr>
        <p:txBody>
          <a:bodyPr/>
          <a:lstStyle/>
          <a:p>
            <a:pPr>
              <a:defRPr/>
            </a:pPr>
            <a:r>
              <a:rPr lang="en-US" sz="3600" dirty="0" err="1"/>
              <a:t>Contoh</a:t>
            </a:r>
            <a:r>
              <a:rPr lang="en-US" sz="3600" dirty="0"/>
              <a:t> </a:t>
            </a:r>
            <a:r>
              <a:rPr lang="en-US" sz="3600" dirty="0" err="1"/>
              <a:t>Artifical</a:t>
            </a:r>
            <a:r>
              <a:rPr lang="en-US" sz="3600" dirty="0"/>
              <a:t> </a:t>
            </a:r>
            <a:r>
              <a:rPr lang="en-US" sz="3600" dirty="0" err="1"/>
              <a:t>Intelegence</a:t>
            </a:r>
            <a:r>
              <a:rPr lang="en-US" sz="3600" dirty="0"/>
              <a:t> </a:t>
            </a:r>
            <a:r>
              <a:rPr lang="en-US" sz="3600" dirty="0" err="1"/>
              <a:t>dan</a:t>
            </a:r>
            <a:r>
              <a:rPr lang="en-US" sz="3600" dirty="0"/>
              <a:t> </a:t>
            </a:r>
            <a:r>
              <a:rPr lang="en-US" sz="3600" dirty="0" err="1"/>
              <a:t>Sistem</a:t>
            </a:r>
            <a:r>
              <a:rPr lang="en-US" sz="3600" dirty="0"/>
              <a:t> </a:t>
            </a:r>
            <a:r>
              <a:rPr lang="en-US" sz="3600" dirty="0" err="1"/>
              <a:t>Pakar</a:t>
            </a:r>
            <a:endParaRPr lang="en-US" sz="3600" dirty="0"/>
          </a:p>
        </p:txBody>
      </p:sp>
      <p:sp>
        <p:nvSpPr>
          <p:cNvPr id="25603" name="Content Placeholder 2"/>
          <p:cNvSpPr>
            <a:spLocks noGrp="1"/>
          </p:cNvSpPr>
          <p:nvPr>
            <p:ph idx="4294967295"/>
          </p:nvPr>
        </p:nvSpPr>
        <p:spPr>
          <a:xfrm>
            <a:off x="228600" y="1600200"/>
            <a:ext cx="8686800" cy="4456113"/>
          </a:xfrm>
          <a:prstGeom prst="rect">
            <a:avLst/>
          </a:prstGeom>
        </p:spPr>
        <p:txBody>
          <a:bodyPr/>
          <a:lstStyle/>
          <a:p>
            <a:r>
              <a:rPr lang="en-US"/>
              <a:t>Pembuatan produk makanan dan minuman seperti Coca cola dan Mie Instan yang ditangani mesin produksi</a:t>
            </a:r>
          </a:p>
          <a:p>
            <a:r>
              <a:rPr lang="en-US"/>
              <a:t>Pembuatan Mobil dalam prosesnya dibantu oleh robot mekanik untuk mempercepat proses pembuatannya.</a:t>
            </a:r>
          </a:p>
        </p:txBody>
      </p:sp>
    </p:spTree>
    <p:extLst>
      <p:ext uri="{BB962C8B-B14F-4D97-AF65-F5344CB8AC3E}">
        <p14:creationId xmlns:p14="http://schemas.microsoft.com/office/powerpoint/2010/main" val="4038171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914400" y="304800"/>
            <a:ext cx="7772400" cy="1219200"/>
          </a:xfrm>
        </p:spPr>
        <p:txBody>
          <a:bodyPr/>
          <a:lstStyle/>
          <a:p>
            <a:r>
              <a:rPr lang="en-US"/>
              <a:t>Arti Kecerdasan</a:t>
            </a:r>
          </a:p>
        </p:txBody>
      </p:sp>
      <p:sp>
        <p:nvSpPr>
          <p:cNvPr id="5" name="Footer Placeholder 4"/>
          <p:cNvSpPr>
            <a:spLocks noGrp="1"/>
          </p:cNvSpPr>
          <p:nvPr>
            <p:ph type="ftr" sz="quarter" idx="11"/>
          </p:nvPr>
        </p:nvSpPr>
        <p:spPr/>
        <p:txBody>
          <a:bodyPr/>
          <a:lstStyle/>
          <a:p>
            <a:endParaRPr lang="en-US" dirty="0"/>
          </a:p>
        </p:txBody>
      </p:sp>
      <p:sp>
        <p:nvSpPr>
          <p:cNvPr id="67587" name="Rectangle 3"/>
          <p:cNvSpPr>
            <a:spLocks noGrp="1" noChangeArrowheads="1"/>
          </p:cNvSpPr>
          <p:nvPr>
            <p:ph sz="quarter" idx="13"/>
          </p:nvPr>
        </p:nvSpPr>
        <p:spPr/>
        <p:txBody>
          <a:bodyPr>
            <a:normAutofit fontScale="92500" lnSpcReduction="20000"/>
          </a:bodyPr>
          <a:lstStyle/>
          <a:p>
            <a:pPr>
              <a:buFont typeface="Wingdings" pitchFamily="2" charset="2"/>
              <a:buNone/>
            </a:pPr>
            <a:r>
              <a:rPr lang="en-US" sz="2800">
                <a:sym typeface="Wingdings" pitchFamily="2" charset="2"/>
              </a:rPr>
              <a:t>kemampuan untuk  …</a:t>
            </a:r>
          </a:p>
          <a:p>
            <a:r>
              <a:rPr lang="en-US" sz="2800">
                <a:sym typeface="Wingdings" pitchFamily="2" charset="2"/>
              </a:rPr>
              <a:t>belajar atau mengerti dari pengalaman,  </a:t>
            </a:r>
          </a:p>
          <a:p>
            <a:r>
              <a:rPr lang="en-US" sz="2800">
                <a:sym typeface="Wingdings" pitchFamily="2" charset="2"/>
              </a:rPr>
              <a:t>memahami pesan yang kontradiktif dan ambigu,</a:t>
            </a:r>
          </a:p>
          <a:p>
            <a:r>
              <a:rPr lang="en-US" sz="2800">
                <a:sym typeface="Wingdings" pitchFamily="2" charset="2"/>
              </a:rPr>
              <a:t>menanggapi dengan cepat dan baik atas  </a:t>
            </a:r>
          </a:p>
          <a:p>
            <a:pPr>
              <a:buFont typeface="Wingdings" pitchFamily="2" charset="2"/>
              <a:buNone/>
            </a:pPr>
            <a:r>
              <a:rPr lang="en-US" sz="2800">
                <a:sym typeface="Wingdings" pitchFamily="2" charset="2"/>
              </a:rPr>
              <a:t>    situasi yang baru, </a:t>
            </a:r>
          </a:p>
          <a:p>
            <a:r>
              <a:rPr lang="en-US" sz="2800">
                <a:sym typeface="Wingdings" pitchFamily="2" charset="2"/>
              </a:rPr>
              <a:t>menggunakan penalaran dalam memecahkan masalah serta menyelesaikannya dengan efektif</a:t>
            </a:r>
          </a:p>
          <a:p>
            <a:pPr>
              <a:buFont typeface="Wingdings" pitchFamily="2" charset="2"/>
              <a:buNone/>
            </a:pPr>
            <a:endParaRPr lang="en-US" sz="2800">
              <a:sym typeface="Wingdings" pitchFamily="2" charset="2"/>
            </a:endParaRPr>
          </a:p>
          <a:p>
            <a:pPr>
              <a:buFont typeface="Wingdings" pitchFamily="2" charset="2"/>
              <a:buNone/>
            </a:pPr>
            <a:r>
              <a:rPr lang="en-US" sz="2800">
                <a:sym typeface="Wingdings" pitchFamily="2" charset="2"/>
              </a:rPr>
              <a:t>(Winston dan Pendergast, 1994)</a:t>
            </a:r>
            <a:endParaRPr lang="en-US" sz="2800"/>
          </a:p>
          <a:p>
            <a:pPr>
              <a:buFont typeface="Wingdings" pitchFamily="2" charset="2"/>
              <a:buNone/>
            </a:pPr>
            <a:endParaRPr lang="en-US" sz="2800"/>
          </a:p>
        </p:txBody>
      </p:sp>
    </p:spTree>
    <p:extLst>
      <p:ext uri="{BB962C8B-B14F-4D97-AF65-F5344CB8AC3E}">
        <p14:creationId xmlns:p14="http://schemas.microsoft.com/office/powerpoint/2010/main" val="914562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914400" y="304800"/>
            <a:ext cx="7772400" cy="1112838"/>
          </a:xfrm>
        </p:spPr>
        <p:txBody>
          <a:bodyPr/>
          <a:lstStyle/>
          <a:p>
            <a:r>
              <a:rPr lang="en-US"/>
              <a:t>Apa itu AI?</a:t>
            </a:r>
          </a:p>
        </p:txBody>
      </p:sp>
      <p:sp>
        <p:nvSpPr>
          <p:cNvPr id="5" name="Footer Placeholder 4"/>
          <p:cNvSpPr>
            <a:spLocks noGrp="1"/>
          </p:cNvSpPr>
          <p:nvPr>
            <p:ph type="ftr" sz="quarter" idx="11"/>
          </p:nvPr>
        </p:nvSpPr>
        <p:spPr/>
        <p:txBody>
          <a:bodyPr/>
          <a:lstStyle/>
          <a:p>
            <a:endParaRPr lang="en-US" dirty="0"/>
          </a:p>
        </p:txBody>
      </p:sp>
      <p:sp>
        <p:nvSpPr>
          <p:cNvPr id="24579" name="Rectangle 3"/>
          <p:cNvSpPr>
            <a:spLocks noGrp="1" noChangeArrowheads="1"/>
          </p:cNvSpPr>
          <p:nvPr>
            <p:ph sz="quarter" idx="13"/>
          </p:nvPr>
        </p:nvSpPr>
        <p:spPr>
          <a:xfrm>
            <a:off x="457200" y="1676400"/>
            <a:ext cx="8229600" cy="3733800"/>
          </a:xfrm>
        </p:spPr>
        <p:txBody>
          <a:bodyPr>
            <a:normAutofit/>
          </a:bodyPr>
          <a:lstStyle/>
          <a:p>
            <a:r>
              <a:rPr lang="en-US" sz="2800"/>
              <a:t>Merupakan kawasan penelitian, aplikasi dan instruksi yang terkait dengan pemrograman komputer untuk melakukan sesuatu hal - yang dalam pandangan manusia adalah – cerdas (H. A. Simon [1987])</a:t>
            </a:r>
          </a:p>
          <a:p>
            <a:endParaRPr lang="en-US" sz="1200"/>
          </a:p>
          <a:p>
            <a:r>
              <a:rPr lang="en-US" sz="2800"/>
              <a:t>Sebuah studi tentang bagaimana membuat komputer melakukan hal-hal yang pada saat ini dapat dilakukan lebih baik oleh manusia (Rich and Kinight [1991])</a:t>
            </a:r>
          </a:p>
        </p:txBody>
      </p:sp>
    </p:spTree>
    <p:extLst>
      <p:ext uri="{BB962C8B-B14F-4D97-AF65-F5344CB8AC3E}">
        <p14:creationId xmlns:p14="http://schemas.microsoft.com/office/powerpoint/2010/main" val="368981570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US"/>
              <a:t>Kategori Definisi AI</a:t>
            </a:r>
          </a:p>
        </p:txBody>
      </p:sp>
      <p:sp>
        <p:nvSpPr>
          <p:cNvPr id="6" name="Footer Placeholder 4"/>
          <p:cNvSpPr>
            <a:spLocks noGrp="1"/>
          </p:cNvSpPr>
          <p:nvPr>
            <p:ph type="ftr" sz="quarter" idx="11"/>
          </p:nvPr>
        </p:nvSpPr>
        <p:spPr/>
        <p:txBody>
          <a:bodyPr/>
          <a:lstStyle/>
          <a:p>
            <a:endParaRPr lang="en-US" dirty="0"/>
          </a:p>
        </p:txBody>
      </p:sp>
      <p:sp>
        <p:nvSpPr>
          <p:cNvPr id="93187" name="Rectangle 3"/>
          <p:cNvSpPr>
            <a:spLocks noGrp="1" noChangeArrowheads="1"/>
          </p:cNvSpPr>
          <p:nvPr>
            <p:ph sz="quarter" idx="13"/>
          </p:nvPr>
        </p:nvSpPr>
        <p:spPr/>
        <p:txBody>
          <a:bodyPr/>
          <a:lstStyle/>
          <a:p>
            <a:r>
              <a:rPr lang="en-US"/>
              <a:t>Dikelompokkan menjadi 4 macam :</a:t>
            </a:r>
          </a:p>
        </p:txBody>
      </p:sp>
      <p:pic>
        <p:nvPicPr>
          <p:cNvPr id="9318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438400"/>
            <a:ext cx="8382000" cy="121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6464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en-US"/>
              <a:t>Detail Kecerdasan Buatan</a:t>
            </a:r>
          </a:p>
        </p:txBody>
      </p:sp>
      <p:sp>
        <p:nvSpPr>
          <p:cNvPr id="5" name="Footer Placeholder 4"/>
          <p:cNvSpPr>
            <a:spLocks noGrp="1"/>
          </p:cNvSpPr>
          <p:nvPr>
            <p:ph type="ftr" sz="quarter" idx="11"/>
          </p:nvPr>
        </p:nvSpPr>
        <p:spPr/>
        <p:txBody>
          <a:bodyPr/>
          <a:lstStyle/>
          <a:p>
            <a:endParaRPr lang="en-US" dirty="0"/>
          </a:p>
        </p:txBody>
      </p:sp>
      <p:sp>
        <p:nvSpPr>
          <p:cNvPr id="91139" name="Rectangle 3"/>
          <p:cNvSpPr>
            <a:spLocks noGrp="1" noChangeArrowheads="1"/>
          </p:cNvSpPr>
          <p:nvPr>
            <p:ph sz="quarter" idx="13"/>
          </p:nvPr>
        </p:nvSpPr>
        <p:spPr/>
        <p:txBody>
          <a:bodyPr>
            <a:normAutofit/>
          </a:bodyPr>
          <a:lstStyle/>
          <a:p>
            <a:r>
              <a:rPr lang="en-US" sz="2800"/>
              <a:t>Sudut Pandang Kecerdasan</a:t>
            </a:r>
          </a:p>
          <a:p>
            <a:pPr>
              <a:buFont typeface="Wingdings" pitchFamily="2" charset="2"/>
              <a:buNone/>
            </a:pPr>
            <a:r>
              <a:rPr lang="en-US" sz="2800"/>
              <a:t>	Kecerdasan buatan mampu membuat mesin menjadi cerdas (berbuat seperti yang dilakukan manusia)</a:t>
            </a:r>
          </a:p>
          <a:p>
            <a:pPr>
              <a:buFont typeface="Wingdings" pitchFamily="2" charset="2"/>
              <a:buNone/>
            </a:pPr>
            <a:endParaRPr lang="en-US" sz="1200"/>
          </a:p>
          <a:p>
            <a:r>
              <a:rPr lang="en-US" sz="2800"/>
              <a:t>Sudut Pandang Penelitian</a:t>
            </a:r>
          </a:p>
          <a:p>
            <a:pPr>
              <a:buFont typeface="Wingdings" pitchFamily="2" charset="2"/>
              <a:buNone/>
            </a:pPr>
            <a:r>
              <a:rPr lang="en-US" sz="2800"/>
              <a:t>	Kecerdasan buatan adalah studi bagaimana membuat komputer dapat melakukan sesuatu sebaik yang dilakukan manusia</a:t>
            </a:r>
          </a:p>
          <a:p>
            <a:endParaRPr lang="en-US" sz="2800"/>
          </a:p>
        </p:txBody>
      </p:sp>
    </p:spTree>
    <p:extLst>
      <p:ext uri="{BB962C8B-B14F-4D97-AF65-F5344CB8AC3E}">
        <p14:creationId xmlns:p14="http://schemas.microsoft.com/office/powerpoint/2010/main" val="1749794329"/>
      </p:ext>
    </p:extLst>
  </p:cSld>
  <p:clrMapOvr>
    <a:masterClrMapping/>
  </p:clrMapOvr>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14</TotalTime>
  <Words>2496</Words>
  <Application>Microsoft Office PowerPoint</Application>
  <PresentationFormat>On-screen Show (4:3)</PresentationFormat>
  <Paragraphs>274</Paragraphs>
  <Slides>56</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56</vt:i4>
      </vt:variant>
    </vt:vector>
  </HeadingPairs>
  <TitlesOfParts>
    <vt:vector size="65" baseType="lpstr">
      <vt:lpstr>Arial</vt:lpstr>
      <vt:lpstr>Arial Narrow</vt:lpstr>
      <vt:lpstr>Book Antiqua</vt:lpstr>
      <vt:lpstr>Calibri</vt:lpstr>
      <vt:lpstr>Eras Light ITC</vt:lpstr>
      <vt:lpstr>Verdana</vt:lpstr>
      <vt:lpstr>Wingdings</vt:lpstr>
      <vt:lpstr>Wingdings 2</vt:lpstr>
      <vt:lpstr>Horizon</vt:lpstr>
      <vt:lpstr>KECERDASAN BUATAN (ARTIFICIAL INTELLIGENCE)</vt:lpstr>
      <vt:lpstr>Pembahasan</vt:lpstr>
      <vt:lpstr>Pemahaman Tujuan Perkuliahan</vt:lpstr>
      <vt:lpstr>Definisi Kecerdasan Buatan</vt:lpstr>
      <vt:lpstr>Pengantar</vt:lpstr>
      <vt:lpstr>Arti Kecerdasan</vt:lpstr>
      <vt:lpstr>Apa itu AI?</vt:lpstr>
      <vt:lpstr>Kategori Definisi AI</vt:lpstr>
      <vt:lpstr>Detail Kecerdasan Buatan</vt:lpstr>
      <vt:lpstr>PowerPoint Presentation</vt:lpstr>
      <vt:lpstr>2 Bagian Utama AI</vt:lpstr>
      <vt:lpstr>Konsep Kecerdasan Buatan</vt:lpstr>
      <vt:lpstr>PowerPoint Presentation</vt:lpstr>
      <vt:lpstr>PowerPoint Presentation</vt:lpstr>
      <vt:lpstr>“State of the Art” AI</vt:lpstr>
      <vt:lpstr>Tujuan Kecerdasan Buatan</vt:lpstr>
      <vt:lpstr>Kecerdasan Buatan VS Kecerdasan Alami</vt:lpstr>
      <vt:lpstr>Perbedaan Kecerdasan Buatan dengan Kecerdasan Alami</vt:lpstr>
      <vt:lpstr>Kelebihan Kecerdasan Alami dibanding AI</vt:lpstr>
      <vt:lpstr>Sejarah Kecerdasan Buatan  Perkembangan dan Aplikasinya</vt:lpstr>
      <vt:lpstr>Sejarah Kecerdasan Buatan</vt:lpstr>
      <vt:lpstr>Awal antusias, harapan besar  (1952-1969)</vt:lpstr>
      <vt:lpstr>Masa Gelap (1966-1973)</vt:lpstr>
      <vt:lpstr>PowerPoint Presentation</vt:lpstr>
      <vt:lpstr>Renaissance (1969-1979)</vt:lpstr>
      <vt:lpstr>Era Industrial  (1980-sekarang)</vt:lpstr>
      <vt:lpstr>Kembalinya neural networks  (1986-sekarang)</vt:lpstr>
      <vt:lpstr>Kematangan  (1987-sekarang)</vt:lpstr>
      <vt:lpstr>Agent Cerdas (1995-sekarang)</vt:lpstr>
      <vt:lpstr>Domain Yang Sering Dibahas</vt:lpstr>
      <vt:lpstr>PowerPoint Presentation</vt:lpstr>
      <vt:lpstr>Summary</vt:lpstr>
      <vt:lpstr>Daftar Pustaka</vt:lpstr>
      <vt:lpstr>Definisi Kecerdasan Buatan</vt:lpstr>
      <vt:lpstr>Definisi Kecerdasan Buatan</vt:lpstr>
      <vt:lpstr>Definisi Kecerdasan Buatan</vt:lpstr>
      <vt:lpstr>Tujuan dari kecerdasan buatan</vt:lpstr>
      <vt:lpstr>Arah AI</vt:lpstr>
      <vt:lpstr>AI dapat dipandang dalam berbagai perspektif.</vt:lpstr>
      <vt:lpstr>What is AI ?</vt:lpstr>
      <vt:lpstr>Berfikir Seperti Manusia</vt:lpstr>
      <vt:lpstr>Uji Turing Dari AI Bertindak Seperti Manusia</vt:lpstr>
      <vt:lpstr>Berfikir Rasional</vt:lpstr>
      <vt:lpstr>Bertindak Rasional</vt:lpstr>
      <vt:lpstr>PowerPoint Presentation</vt:lpstr>
      <vt:lpstr>Perbedaan antara Pemrograman AI dan Konvensional</vt:lpstr>
      <vt:lpstr>Kelebihan kecerdasan buatan</vt:lpstr>
      <vt:lpstr>Kelebihan kecerdasan alami</vt:lpstr>
      <vt:lpstr>Wilayah AI</vt:lpstr>
      <vt:lpstr>PowerPoint Presentation</vt:lpstr>
      <vt:lpstr>Konfigurasi Sistem Pakar</vt:lpstr>
      <vt:lpstr>Antarmuka Pengguna</vt:lpstr>
      <vt:lpstr>2. Basis Pengetahuan (knowledge basis).  </vt:lpstr>
      <vt:lpstr>3. Mesin Inferensi (inference engine)  </vt:lpstr>
      <vt:lpstr>4. Mesin Pengembangan </vt:lpstr>
      <vt:lpstr>Contoh Artifical Intelegence dan Sistem Pakar</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KECERDASAN BUATAN (ARTIFICIAL INTELLIGENCE)</dc:title>
  <dc:creator>Rizki Muliono</dc:creator>
  <cp:lastModifiedBy>ILHAM</cp:lastModifiedBy>
  <cp:revision>7</cp:revision>
  <dcterms:created xsi:type="dcterms:W3CDTF">2017-06-16T00:50:16Z</dcterms:created>
  <dcterms:modified xsi:type="dcterms:W3CDTF">2023-06-14T01:01:31Z</dcterms:modified>
</cp:coreProperties>
</file>